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0" r:id="rId4"/>
    <p:sldId id="285" r:id="rId5"/>
    <p:sldId id="286" r:id="rId6"/>
    <p:sldId id="287" r:id="rId7"/>
    <p:sldId id="288" r:id="rId8"/>
    <p:sldId id="289" r:id="rId9"/>
    <p:sldId id="290" r:id="rId10"/>
    <p:sldId id="291" r:id="rId11"/>
    <p:sldId id="293" r:id="rId12"/>
    <p:sldId id="292" r:id="rId13"/>
    <p:sldId id="261" r:id="rId14"/>
    <p:sldId id="294" r:id="rId15"/>
    <p:sldId id="263" r:id="rId16"/>
    <p:sldId id="264" r:id="rId17"/>
    <p:sldId id="295" r:id="rId18"/>
    <p:sldId id="296" r:id="rId19"/>
    <p:sldId id="284" r:id="rId20"/>
    <p:sldId id="336" r:id="rId21"/>
  </p:sldIdLst>
  <p:sldSz cx="10691813" cy="7559675"/>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2A218-C13C-4942-A42B-E1BC3548DE15}"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54A7AE2-AD50-4729-9BE4-8DCAEAE2BB09}">
      <dgm:prSet phldrT="[Texto]" custT="1"/>
      <dgm:spPr/>
      <dgm:t>
        <a:bodyPr/>
        <a:lstStyle/>
        <a:p>
          <a:pPr algn="ctr"/>
          <a:r>
            <a:rPr lang="es-PE" sz="1200" b="0">
              <a:solidFill>
                <a:schemeClr val="tx1">
                  <a:lumMod val="65000"/>
                  <a:lumOff val="35000"/>
                </a:schemeClr>
              </a:solidFill>
            </a:rPr>
            <a:t>Elaboración del Plan de Trabajo</a:t>
          </a:r>
        </a:p>
      </dgm:t>
    </dgm:pt>
    <dgm:pt modelId="{D2A83C47-74D9-41C3-8ACD-8C1318D0465F}" type="parTrans" cxnId="{CA8CD17E-2BF2-4360-A389-75C6EA980E66}">
      <dgm:prSet/>
      <dgm:spPr/>
      <dgm:t>
        <a:bodyPr/>
        <a:lstStyle/>
        <a:p>
          <a:endParaRPr lang="es-PE" sz="1400"/>
        </a:p>
      </dgm:t>
    </dgm:pt>
    <dgm:pt modelId="{4D331BCA-2754-495F-9446-85EE718060AB}" type="sibTrans" cxnId="{CA8CD17E-2BF2-4360-A389-75C6EA980E66}">
      <dgm:prSet/>
      <dgm:spPr/>
      <dgm:t>
        <a:bodyPr/>
        <a:lstStyle/>
        <a:p>
          <a:endParaRPr lang="es-PE" sz="1400"/>
        </a:p>
      </dgm:t>
    </dgm:pt>
    <dgm:pt modelId="{11530028-E2C1-4AD5-9505-583338F572AA}">
      <dgm:prSet phldrT="[Texto]" custT="1"/>
      <dgm:spPr/>
      <dgm:t>
        <a:bodyPr/>
        <a:lstStyle/>
        <a:p>
          <a:pPr algn="ctr"/>
          <a:r>
            <a:rPr lang="es-PE" sz="1200" b="0" kern="1200">
              <a:solidFill>
                <a:prstClr val="black">
                  <a:lumMod val="65000"/>
                  <a:lumOff val="35000"/>
                </a:prstClr>
              </a:solidFill>
              <a:latin typeface="Calibri" panose="020F0502020204030204"/>
              <a:ea typeface="+mn-ea"/>
              <a:cs typeface="+mn-cs"/>
            </a:rPr>
            <a:t>Ampliar el registro de Evaluadores 17024 y registrar Expertos Técnicos</a:t>
          </a:r>
        </a:p>
      </dgm:t>
    </dgm:pt>
    <dgm:pt modelId="{D8DD56B8-0A35-43F0-ADCB-9172B7B10537}" type="parTrans" cxnId="{ABCF89FA-4DB1-4A1F-BA1D-0B016291D275}">
      <dgm:prSet/>
      <dgm:spPr/>
      <dgm:t>
        <a:bodyPr/>
        <a:lstStyle/>
        <a:p>
          <a:endParaRPr lang="es-PE"/>
        </a:p>
      </dgm:t>
    </dgm:pt>
    <dgm:pt modelId="{70C959B0-DB4B-40B0-AA0A-5D97100C7212}" type="sibTrans" cxnId="{ABCF89FA-4DB1-4A1F-BA1D-0B016291D275}">
      <dgm:prSet/>
      <dgm:spPr/>
      <dgm:t>
        <a:bodyPr/>
        <a:lstStyle/>
        <a:p>
          <a:endParaRPr lang="es-PE"/>
        </a:p>
      </dgm:t>
    </dgm:pt>
    <dgm:pt modelId="{0062C3AF-2C32-4A92-9CB2-7C23D68B55FB}">
      <dgm:prSet phldrT="[Texto]" custT="1"/>
      <dgm:spPr/>
      <dgm:t>
        <a:bodyPr/>
        <a:lstStyle/>
        <a:p>
          <a:pPr algn="ctr"/>
          <a:r>
            <a:rPr lang="es-PE" sz="1200" b="0" kern="1200">
              <a:solidFill>
                <a:prstClr val="black">
                  <a:lumMod val="65000"/>
                  <a:lumOff val="35000"/>
                </a:prstClr>
              </a:solidFill>
              <a:latin typeface="Calibri" panose="020F0502020204030204"/>
              <a:ea typeface="+mn-ea"/>
              <a:cs typeface="+mn-cs"/>
            </a:rPr>
            <a:t>Verificar el grado de </a:t>
          </a:r>
          <a:r>
            <a:rPr lang="es-PE" sz="1000" b="0" kern="1200">
              <a:solidFill>
                <a:prstClr val="black">
                  <a:lumMod val="65000"/>
                  <a:lumOff val="35000"/>
                </a:prstClr>
              </a:solidFill>
              <a:latin typeface="Calibri" panose="020F0502020204030204"/>
              <a:ea typeface="+mn-ea"/>
              <a:cs typeface="+mn-cs"/>
            </a:rPr>
            <a:t>implementación</a:t>
          </a:r>
          <a:r>
            <a:rPr lang="es-PE" sz="1200" b="0" kern="1200">
              <a:solidFill>
                <a:prstClr val="black">
                  <a:lumMod val="65000"/>
                  <a:lumOff val="35000"/>
                </a:prstClr>
              </a:solidFill>
              <a:latin typeface="Calibri" panose="020F0502020204030204"/>
              <a:ea typeface="+mn-ea"/>
              <a:cs typeface="+mn-cs"/>
            </a:rPr>
            <a:t> de los </a:t>
          </a:r>
          <a:r>
            <a:rPr lang="es-PE" sz="1100" b="0" kern="1200">
              <a:solidFill>
                <a:prstClr val="black">
                  <a:lumMod val="65000"/>
                  <a:lumOff val="35000"/>
                </a:prstClr>
              </a:solidFill>
              <a:latin typeface="Calibri" panose="020F0502020204030204"/>
              <a:ea typeface="+mn-ea"/>
              <a:cs typeface="+mn-cs"/>
            </a:rPr>
            <a:t>documentos</a:t>
          </a:r>
          <a:r>
            <a:rPr lang="es-PE" sz="1200" b="0" kern="1200">
              <a:solidFill>
                <a:prstClr val="black">
                  <a:lumMod val="65000"/>
                  <a:lumOff val="35000"/>
                </a:prstClr>
              </a:solidFill>
              <a:latin typeface="Calibri" panose="020F0502020204030204"/>
              <a:ea typeface="+mn-ea"/>
              <a:cs typeface="+mn-cs"/>
            </a:rPr>
            <a:t> del Sistema de gestión</a:t>
          </a:r>
        </a:p>
      </dgm:t>
    </dgm:pt>
    <dgm:pt modelId="{B68704DD-C044-47AD-ABF2-5CD84DE5105E}" type="parTrans" cxnId="{1B905728-0EC2-4850-9404-F7FD656AE232}">
      <dgm:prSet/>
      <dgm:spPr/>
      <dgm:t>
        <a:bodyPr/>
        <a:lstStyle/>
        <a:p>
          <a:endParaRPr lang="es-PE"/>
        </a:p>
      </dgm:t>
    </dgm:pt>
    <dgm:pt modelId="{DEDF5CB2-1338-459D-91B5-56D0C114538E}" type="sibTrans" cxnId="{1B905728-0EC2-4850-9404-F7FD656AE232}">
      <dgm:prSet/>
      <dgm:spPr/>
      <dgm:t>
        <a:bodyPr/>
        <a:lstStyle/>
        <a:p>
          <a:endParaRPr lang="es-PE"/>
        </a:p>
      </dgm:t>
    </dgm:pt>
    <dgm:pt modelId="{3577940B-DC83-453F-A230-25236EA811AC}">
      <dgm:prSet phldrT="[Texto]" custT="1"/>
      <dgm:spPr/>
      <dgm:t>
        <a:bodyPr/>
        <a:lstStyle/>
        <a:p>
          <a:pPr algn="ctr"/>
          <a:r>
            <a:rPr lang="es-PE" sz="1200" b="0" kern="1200">
              <a:solidFill>
                <a:schemeClr val="tx1">
                  <a:lumMod val="65000"/>
                  <a:lumOff val="35000"/>
                </a:schemeClr>
              </a:solidFill>
            </a:rPr>
            <a:t>ISO/IEC 17024 </a:t>
          </a:r>
        </a:p>
        <a:p>
          <a:pPr algn="ctr"/>
          <a:r>
            <a:rPr lang="es-PE" sz="1200" b="0" kern="1200">
              <a:solidFill>
                <a:schemeClr val="tx1">
                  <a:lumMod val="65000"/>
                  <a:lumOff val="35000"/>
                </a:schemeClr>
              </a:solidFill>
            </a:rPr>
            <a:t>UNE-EN 16247-5 </a:t>
          </a:r>
          <a:r>
            <a:rPr lang="es-PE" sz="1100" b="0" kern="1200">
              <a:solidFill>
                <a:schemeClr val="tx1">
                  <a:lumMod val="65000"/>
                  <a:lumOff val="35000"/>
                </a:schemeClr>
              </a:solidFill>
            </a:rPr>
            <a:t>Competencia</a:t>
          </a:r>
          <a:r>
            <a:rPr lang="es-PE" sz="1200" b="0" kern="1200">
              <a:solidFill>
                <a:schemeClr val="tx1">
                  <a:lumMod val="65000"/>
                  <a:lumOff val="35000"/>
                </a:schemeClr>
              </a:solidFill>
            </a:rPr>
            <a:t> de Auditores energéticos</a:t>
          </a:r>
          <a:endParaRPr lang="es-PE" sz="1200" b="0" kern="1200">
            <a:solidFill>
              <a:prstClr val="black">
                <a:lumMod val="65000"/>
                <a:lumOff val="35000"/>
              </a:prstClr>
            </a:solidFill>
            <a:latin typeface="Calibri" panose="020F0502020204030204"/>
            <a:ea typeface="+mn-ea"/>
            <a:cs typeface="+mn-cs"/>
          </a:endParaRPr>
        </a:p>
      </dgm:t>
    </dgm:pt>
    <dgm:pt modelId="{BB6F941B-FC89-41B2-BCB6-274ED11A8E33}" type="parTrans" cxnId="{5487C126-20FE-46EC-83F0-AED076C172B3}">
      <dgm:prSet/>
      <dgm:spPr/>
      <dgm:t>
        <a:bodyPr/>
        <a:lstStyle/>
        <a:p>
          <a:endParaRPr lang="es-PE"/>
        </a:p>
      </dgm:t>
    </dgm:pt>
    <dgm:pt modelId="{00FB82BD-0413-4383-AD35-513217E6DD54}" type="sibTrans" cxnId="{5487C126-20FE-46EC-83F0-AED076C172B3}">
      <dgm:prSet/>
      <dgm:spPr/>
      <dgm:t>
        <a:bodyPr/>
        <a:lstStyle/>
        <a:p>
          <a:endParaRPr lang="es-PE"/>
        </a:p>
      </dgm:t>
    </dgm:pt>
    <dgm:pt modelId="{C6FFFEF2-D7BA-4FA4-AD0D-762C092B1CB7}">
      <dgm:prSet phldrT="[Texto]" custT="1"/>
      <dgm:spPr/>
      <dgm:t>
        <a:bodyPr/>
        <a:lstStyle/>
        <a:p>
          <a:pPr algn="ctr"/>
          <a:r>
            <a:rPr lang="es-PE" sz="1200" b="0" kern="1200">
              <a:solidFill>
                <a:schemeClr val="tx1">
                  <a:lumMod val="65000"/>
                  <a:lumOff val="35000"/>
                </a:schemeClr>
              </a:solidFill>
            </a:rPr>
            <a:t>ISO 50002 Auditorías energéticas</a:t>
          </a:r>
          <a:endParaRPr lang="es-PE" sz="1200" b="0" kern="1200">
            <a:solidFill>
              <a:prstClr val="black">
                <a:lumMod val="65000"/>
                <a:lumOff val="35000"/>
              </a:prstClr>
            </a:solidFill>
            <a:latin typeface="Calibri" panose="020F0502020204030204"/>
            <a:ea typeface="+mn-ea"/>
            <a:cs typeface="+mn-cs"/>
          </a:endParaRPr>
        </a:p>
      </dgm:t>
    </dgm:pt>
    <dgm:pt modelId="{550475A9-8D41-425C-8020-28D5F4C4AB1B}" type="parTrans" cxnId="{F8AD1341-579B-4CF6-AAB4-2673235C3193}">
      <dgm:prSet/>
      <dgm:spPr/>
      <dgm:t>
        <a:bodyPr/>
        <a:lstStyle/>
        <a:p>
          <a:endParaRPr lang="es-PE"/>
        </a:p>
      </dgm:t>
    </dgm:pt>
    <dgm:pt modelId="{700793BE-7B73-4760-A329-6AA729D56BE2}" type="sibTrans" cxnId="{F8AD1341-579B-4CF6-AAB4-2673235C3193}">
      <dgm:prSet/>
      <dgm:spPr/>
      <dgm:t>
        <a:bodyPr/>
        <a:lstStyle/>
        <a:p>
          <a:endParaRPr lang="es-PE"/>
        </a:p>
      </dgm:t>
    </dgm:pt>
    <dgm:pt modelId="{BEA94150-6604-4D8F-ADD3-63CB49F7C713}">
      <dgm:prSet phldrT="[Texto]" custT="1"/>
      <dgm:spPr/>
      <dgm:t>
        <a:bodyPr/>
        <a:lstStyle/>
        <a:p>
          <a:pPr algn="ctr"/>
          <a:r>
            <a:rPr lang="es-PE" sz="1200" b="0">
              <a:solidFill>
                <a:schemeClr val="tx1">
                  <a:lumMod val="65000"/>
                  <a:lumOff val="35000"/>
                </a:schemeClr>
              </a:solidFill>
            </a:rPr>
            <a:t>Elaboración del perfil de Experto técnico  Auditor energético</a:t>
          </a:r>
        </a:p>
      </dgm:t>
    </dgm:pt>
    <dgm:pt modelId="{35784A93-C39E-4149-81D0-F1D8EC6B693B}" type="parTrans" cxnId="{BF3C2430-652F-414D-8B20-C0575B0F08D8}">
      <dgm:prSet/>
      <dgm:spPr/>
      <dgm:t>
        <a:bodyPr/>
        <a:lstStyle/>
        <a:p>
          <a:endParaRPr lang="es-PE"/>
        </a:p>
      </dgm:t>
    </dgm:pt>
    <dgm:pt modelId="{76928D04-E56D-41B9-8724-3A0B6C9CFB03}" type="sibTrans" cxnId="{BF3C2430-652F-414D-8B20-C0575B0F08D8}">
      <dgm:prSet/>
      <dgm:spPr/>
      <dgm:t>
        <a:bodyPr/>
        <a:lstStyle/>
        <a:p>
          <a:endParaRPr lang="es-PE"/>
        </a:p>
      </dgm:t>
    </dgm:pt>
    <dgm:pt modelId="{F365667C-2BB3-4A0A-86DF-2B15248C68DA}">
      <dgm:prSet phldrT="[Texto]" custT="1"/>
      <dgm:spPr/>
      <dgm:t>
        <a:bodyPr/>
        <a:lstStyle/>
        <a:p>
          <a:pPr algn="ctr"/>
          <a:r>
            <a:rPr lang="es-PE" sz="1200" b="0">
              <a:solidFill>
                <a:schemeClr val="tx1">
                  <a:lumMod val="65000"/>
                  <a:lumOff val="35000"/>
                </a:schemeClr>
              </a:solidFill>
            </a:rPr>
            <a:t>Conformación del Comité Técnico de </a:t>
          </a:r>
          <a:r>
            <a:rPr lang="es-PE" sz="1200" b="0" err="1">
              <a:solidFill>
                <a:schemeClr val="tx1">
                  <a:lumMod val="65000"/>
                  <a:lumOff val="35000"/>
                </a:schemeClr>
              </a:solidFill>
            </a:rPr>
            <a:t>OCPe</a:t>
          </a:r>
          <a:endParaRPr lang="es-PE" sz="1200" b="0">
            <a:solidFill>
              <a:schemeClr val="tx1">
                <a:lumMod val="65000"/>
                <a:lumOff val="35000"/>
              </a:schemeClr>
            </a:solidFill>
          </a:endParaRPr>
        </a:p>
      </dgm:t>
    </dgm:pt>
    <dgm:pt modelId="{AA07C7B1-1E75-41E6-A502-9DFAFF1EC0BB}" type="parTrans" cxnId="{C9DEA0AE-0FBF-4950-89A2-197C4F0F28DF}">
      <dgm:prSet/>
      <dgm:spPr/>
      <dgm:t>
        <a:bodyPr/>
        <a:lstStyle/>
        <a:p>
          <a:endParaRPr lang="es-PE"/>
        </a:p>
      </dgm:t>
    </dgm:pt>
    <dgm:pt modelId="{A76BC804-38D1-4891-B2A6-530F1DE57412}" type="sibTrans" cxnId="{C9DEA0AE-0FBF-4950-89A2-197C4F0F28DF}">
      <dgm:prSet/>
      <dgm:spPr/>
      <dgm:t>
        <a:bodyPr/>
        <a:lstStyle/>
        <a:p>
          <a:endParaRPr lang="es-PE"/>
        </a:p>
      </dgm:t>
    </dgm:pt>
    <dgm:pt modelId="{58840EC2-7976-4F16-A750-F86A254FE8FD}" type="pres">
      <dgm:prSet presAssocID="{8BD2A218-C13C-4942-A42B-E1BC3548DE15}" presName="rootnode" presStyleCnt="0">
        <dgm:presLayoutVars>
          <dgm:chMax/>
          <dgm:chPref/>
          <dgm:dir/>
          <dgm:animLvl val="lvl"/>
        </dgm:presLayoutVars>
      </dgm:prSet>
      <dgm:spPr/>
    </dgm:pt>
    <dgm:pt modelId="{C6848B1C-DB86-4593-9203-DE9F1ED393C5}" type="pres">
      <dgm:prSet presAssocID="{754A7AE2-AD50-4729-9BE4-8DCAEAE2BB09}" presName="composite" presStyleCnt="0"/>
      <dgm:spPr/>
    </dgm:pt>
    <dgm:pt modelId="{EF5A815A-85FA-4459-819D-327ACB44A8E1}" type="pres">
      <dgm:prSet presAssocID="{754A7AE2-AD50-4729-9BE4-8DCAEAE2BB09}" presName="LShape" presStyleLbl="alignNode1" presStyleIdx="0" presStyleCnt="13"/>
      <dgm:spPr>
        <a:solidFill>
          <a:schemeClr val="bg1">
            <a:lumMod val="75000"/>
          </a:schemeClr>
        </a:solidFill>
      </dgm:spPr>
    </dgm:pt>
    <dgm:pt modelId="{E5698708-7EB4-4CF2-B952-5211374D2CB2}" type="pres">
      <dgm:prSet presAssocID="{754A7AE2-AD50-4729-9BE4-8DCAEAE2BB09}" presName="ParentText" presStyleLbl="revTx" presStyleIdx="0" presStyleCnt="7">
        <dgm:presLayoutVars>
          <dgm:chMax val="0"/>
          <dgm:chPref val="0"/>
          <dgm:bulletEnabled val="1"/>
        </dgm:presLayoutVars>
      </dgm:prSet>
      <dgm:spPr/>
    </dgm:pt>
    <dgm:pt modelId="{EC7CF367-4BE3-45EF-B125-58B4DA78169D}" type="pres">
      <dgm:prSet presAssocID="{754A7AE2-AD50-4729-9BE4-8DCAEAE2BB09}" presName="Triangle" presStyleLbl="alignNode1" presStyleIdx="1" presStyleCnt="13"/>
      <dgm:spPr>
        <a:solidFill>
          <a:schemeClr val="bg1">
            <a:lumMod val="75000"/>
          </a:schemeClr>
        </a:solidFill>
      </dgm:spPr>
    </dgm:pt>
    <dgm:pt modelId="{035339AC-8ABF-4F6E-844F-C4DECF3F52FA}" type="pres">
      <dgm:prSet presAssocID="{4D331BCA-2754-495F-9446-85EE718060AB}" presName="sibTrans" presStyleCnt="0"/>
      <dgm:spPr/>
    </dgm:pt>
    <dgm:pt modelId="{B89BE1D6-4A75-4C15-AAA8-3485746AADBB}" type="pres">
      <dgm:prSet presAssocID="{4D331BCA-2754-495F-9446-85EE718060AB}" presName="space" presStyleCnt="0"/>
      <dgm:spPr/>
    </dgm:pt>
    <dgm:pt modelId="{BD0B1C4F-5C04-4C7C-9DD4-6D23311C9E6B}" type="pres">
      <dgm:prSet presAssocID="{BEA94150-6604-4D8F-ADD3-63CB49F7C713}" presName="composite" presStyleCnt="0"/>
      <dgm:spPr/>
    </dgm:pt>
    <dgm:pt modelId="{83F0E861-B27D-4135-8B92-954BDC3B1EC2}" type="pres">
      <dgm:prSet presAssocID="{BEA94150-6604-4D8F-ADD3-63CB49F7C713}" presName="LShape" presStyleLbl="alignNode1" presStyleIdx="2" presStyleCnt="13"/>
      <dgm:spPr>
        <a:solidFill>
          <a:schemeClr val="bg1">
            <a:lumMod val="65000"/>
          </a:schemeClr>
        </a:solidFill>
      </dgm:spPr>
    </dgm:pt>
    <dgm:pt modelId="{C8DD1A14-D64E-4981-9FC9-12601D7DEE73}" type="pres">
      <dgm:prSet presAssocID="{BEA94150-6604-4D8F-ADD3-63CB49F7C713}" presName="ParentText" presStyleLbl="revTx" presStyleIdx="1" presStyleCnt="7">
        <dgm:presLayoutVars>
          <dgm:chMax val="0"/>
          <dgm:chPref val="0"/>
          <dgm:bulletEnabled val="1"/>
        </dgm:presLayoutVars>
      </dgm:prSet>
      <dgm:spPr/>
    </dgm:pt>
    <dgm:pt modelId="{890919A9-F847-4DE6-B1F7-ED491FDEAC56}" type="pres">
      <dgm:prSet presAssocID="{BEA94150-6604-4D8F-ADD3-63CB49F7C713}" presName="Triangle" presStyleLbl="alignNode1" presStyleIdx="3" presStyleCnt="13"/>
      <dgm:spPr/>
    </dgm:pt>
    <dgm:pt modelId="{6B9C9A75-DC41-48D0-843D-A4DF8C9200C3}" type="pres">
      <dgm:prSet presAssocID="{76928D04-E56D-41B9-8724-3A0B6C9CFB03}" presName="sibTrans" presStyleCnt="0"/>
      <dgm:spPr/>
    </dgm:pt>
    <dgm:pt modelId="{CD352C8A-6681-4ABA-AF6F-78A068609D3E}" type="pres">
      <dgm:prSet presAssocID="{76928D04-E56D-41B9-8724-3A0B6C9CFB03}" presName="space" presStyleCnt="0"/>
      <dgm:spPr/>
    </dgm:pt>
    <dgm:pt modelId="{C652D06E-970F-4383-9683-56B030A20FE2}" type="pres">
      <dgm:prSet presAssocID="{F365667C-2BB3-4A0A-86DF-2B15248C68DA}" presName="composite" presStyleCnt="0"/>
      <dgm:spPr/>
    </dgm:pt>
    <dgm:pt modelId="{BBD897B9-2D23-4B09-B002-2361F1C308CA}" type="pres">
      <dgm:prSet presAssocID="{F365667C-2BB3-4A0A-86DF-2B15248C68DA}" presName="LShape" presStyleLbl="alignNode1" presStyleIdx="4" presStyleCnt="13"/>
      <dgm:spPr/>
    </dgm:pt>
    <dgm:pt modelId="{CA1D113F-AD96-428F-B2E6-C3D75BF834AC}" type="pres">
      <dgm:prSet presAssocID="{F365667C-2BB3-4A0A-86DF-2B15248C68DA}" presName="ParentText" presStyleLbl="revTx" presStyleIdx="2" presStyleCnt="7">
        <dgm:presLayoutVars>
          <dgm:chMax val="0"/>
          <dgm:chPref val="0"/>
          <dgm:bulletEnabled val="1"/>
        </dgm:presLayoutVars>
      </dgm:prSet>
      <dgm:spPr/>
    </dgm:pt>
    <dgm:pt modelId="{01DC26F8-BD94-41C8-B7C5-237C9ADD6CC4}" type="pres">
      <dgm:prSet presAssocID="{F365667C-2BB3-4A0A-86DF-2B15248C68DA}" presName="Triangle" presStyleLbl="alignNode1" presStyleIdx="5" presStyleCnt="13"/>
      <dgm:spPr/>
    </dgm:pt>
    <dgm:pt modelId="{39533614-234F-4DF2-8E46-CE60D36AC26B}" type="pres">
      <dgm:prSet presAssocID="{A76BC804-38D1-4891-B2A6-530F1DE57412}" presName="sibTrans" presStyleCnt="0"/>
      <dgm:spPr/>
    </dgm:pt>
    <dgm:pt modelId="{A7D185DB-7F6C-405D-A340-16D981071518}" type="pres">
      <dgm:prSet presAssocID="{A76BC804-38D1-4891-B2A6-530F1DE57412}" presName="space" presStyleCnt="0"/>
      <dgm:spPr/>
    </dgm:pt>
    <dgm:pt modelId="{085B3DB5-B4DA-4D57-BCFE-0D2DB418BE1B}" type="pres">
      <dgm:prSet presAssocID="{11530028-E2C1-4AD5-9505-583338F572AA}" presName="composite" presStyleCnt="0"/>
      <dgm:spPr/>
    </dgm:pt>
    <dgm:pt modelId="{7141D806-5B3E-4DAB-ABF5-42F85D2FACD5}" type="pres">
      <dgm:prSet presAssocID="{11530028-E2C1-4AD5-9505-583338F572AA}" presName="LShape" presStyleLbl="alignNode1" presStyleIdx="6" presStyleCnt="13"/>
      <dgm:spPr/>
    </dgm:pt>
    <dgm:pt modelId="{A17F4A72-B770-4372-87C9-968E7FFF262A}" type="pres">
      <dgm:prSet presAssocID="{11530028-E2C1-4AD5-9505-583338F572AA}" presName="ParentText" presStyleLbl="revTx" presStyleIdx="3" presStyleCnt="7">
        <dgm:presLayoutVars>
          <dgm:chMax val="0"/>
          <dgm:chPref val="0"/>
          <dgm:bulletEnabled val="1"/>
        </dgm:presLayoutVars>
      </dgm:prSet>
      <dgm:spPr/>
    </dgm:pt>
    <dgm:pt modelId="{F9B214D6-FA96-4D27-9895-DFD73DCCFDB9}" type="pres">
      <dgm:prSet presAssocID="{11530028-E2C1-4AD5-9505-583338F572AA}" presName="Triangle" presStyleLbl="alignNode1" presStyleIdx="7" presStyleCnt="13"/>
      <dgm:spPr/>
    </dgm:pt>
    <dgm:pt modelId="{10278FA5-271B-4EBD-A2C8-10E7EAFB2F00}" type="pres">
      <dgm:prSet presAssocID="{70C959B0-DB4B-40B0-AA0A-5D97100C7212}" presName="sibTrans" presStyleCnt="0"/>
      <dgm:spPr/>
    </dgm:pt>
    <dgm:pt modelId="{2118AECF-E146-4427-A871-FF3EC565D31F}" type="pres">
      <dgm:prSet presAssocID="{70C959B0-DB4B-40B0-AA0A-5D97100C7212}" presName="space" presStyleCnt="0"/>
      <dgm:spPr/>
    </dgm:pt>
    <dgm:pt modelId="{ABD77D81-12A3-47AE-B767-1988414B63D4}" type="pres">
      <dgm:prSet presAssocID="{0062C3AF-2C32-4A92-9CB2-7C23D68B55FB}" presName="composite" presStyleCnt="0"/>
      <dgm:spPr/>
    </dgm:pt>
    <dgm:pt modelId="{77761BC0-129D-4A97-A91F-01B330B71E99}" type="pres">
      <dgm:prSet presAssocID="{0062C3AF-2C32-4A92-9CB2-7C23D68B55FB}" presName="LShape" presStyleLbl="alignNode1" presStyleIdx="8" presStyleCnt="13"/>
      <dgm:spPr/>
    </dgm:pt>
    <dgm:pt modelId="{86BD222D-FDB2-4260-B951-FD08BB354522}" type="pres">
      <dgm:prSet presAssocID="{0062C3AF-2C32-4A92-9CB2-7C23D68B55FB}" presName="ParentText" presStyleLbl="revTx" presStyleIdx="4" presStyleCnt="7">
        <dgm:presLayoutVars>
          <dgm:chMax val="0"/>
          <dgm:chPref val="0"/>
          <dgm:bulletEnabled val="1"/>
        </dgm:presLayoutVars>
      </dgm:prSet>
      <dgm:spPr/>
    </dgm:pt>
    <dgm:pt modelId="{F25BAEC1-9907-456C-90D5-C63E765B7857}" type="pres">
      <dgm:prSet presAssocID="{0062C3AF-2C32-4A92-9CB2-7C23D68B55FB}" presName="Triangle" presStyleLbl="alignNode1" presStyleIdx="9" presStyleCnt="13"/>
      <dgm:spPr/>
    </dgm:pt>
    <dgm:pt modelId="{611A05ED-616D-4BD5-9C68-65DE1C2B3C33}" type="pres">
      <dgm:prSet presAssocID="{DEDF5CB2-1338-459D-91B5-56D0C114538E}" presName="sibTrans" presStyleCnt="0"/>
      <dgm:spPr/>
    </dgm:pt>
    <dgm:pt modelId="{B66FC720-7239-4A21-989C-A06C98AC47B4}" type="pres">
      <dgm:prSet presAssocID="{DEDF5CB2-1338-459D-91B5-56D0C114538E}" presName="space" presStyleCnt="0"/>
      <dgm:spPr/>
    </dgm:pt>
    <dgm:pt modelId="{B3EF2A3F-A1E4-4352-8054-1746AF4E4212}" type="pres">
      <dgm:prSet presAssocID="{3577940B-DC83-453F-A230-25236EA811AC}" presName="composite" presStyleCnt="0"/>
      <dgm:spPr/>
    </dgm:pt>
    <dgm:pt modelId="{7C2F8E3D-2B53-448B-AF82-A2B5720AB83A}" type="pres">
      <dgm:prSet presAssocID="{3577940B-DC83-453F-A230-25236EA811AC}" presName="LShape" presStyleLbl="alignNode1" presStyleIdx="10" presStyleCnt="13"/>
      <dgm:spPr>
        <a:solidFill>
          <a:srgbClr val="CC0000"/>
        </a:solidFill>
      </dgm:spPr>
    </dgm:pt>
    <dgm:pt modelId="{6BAF892C-8B75-43A3-9327-454AE1DC48F9}" type="pres">
      <dgm:prSet presAssocID="{3577940B-DC83-453F-A230-25236EA811AC}" presName="ParentText" presStyleLbl="revTx" presStyleIdx="5" presStyleCnt="7">
        <dgm:presLayoutVars>
          <dgm:chMax val="0"/>
          <dgm:chPref val="0"/>
          <dgm:bulletEnabled val="1"/>
        </dgm:presLayoutVars>
      </dgm:prSet>
      <dgm:spPr/>
    </dgm:pt>
    <dgm:pt modelId="{1EB4283E-5080-4D84-991D-4CB28A0B8597}" type="pres">
      <dgm:prSet presAssocID="{3577940B-DC83-453F-A230-25236EA811AC}" presName="Triangle" presStyleLbl="alignNode1" presStyleIdx="11" presStyleCnt="13"/>
      <dgm:spPr>
        <a:solidFill>
          <a:srgbClr val="CC0000"/>
        </a:solidFill>
      </dgm:spPr>
    </dgm:pt>
    <dgm:pt modelId="{E9DBB73E-E99A-4207-A2E0-01C1D8EBAD62}" type="pres">
      <dgm:prSet presAssocID="{00FB82BD-0413-4383-AD35-513217E6DD54}" presName="sibTrans" presStyleCnt="0"/>
      <dgm:spPr/>
    </dgm:pt>
    <dgm:pt modelId="{BF4E0961-514A-4829-930E-0F9639157950}" type="pres">
      <dgm:prSet presAssocID="{00FB82BD-0413-4383-AD35-513217E6DD54}" presName="space" presStyleCnt="0"/>
      <dgm:spPr/>
    </dgm:pt>
    <dgm:pt modelId="{FA100689-BF0C-4D51-9224-2E72AD849D12}" type="pres">
      <dgm:prSet presAssocID="{C6FFFEF2-D7BA-4FA4-AD0D-762C092B1CB7}" presName="composite" presStyleCnt="0"/>
      <dgm:spPr/>
    </dgm:pt>
    <dgm:pt modelId="{B66128E6-65E9-4D07-B6AF-02D7FA3A9B86}" type="pres">
      <dgm:prSet presAssocID="{C6FFFEF2-D7BA-4FA4-AD0D-762C092B1CB7}" presName="LShape" presStyleLbl="alignNode1" presStyleIdx="12" presStyleCnt="13"/>
      <dgm:spPr>
        <a:solidFill>
          <a:srgbClr val="CC0000"/>
        </a:solidFill>
      </dgm:spPr>
    </dgm:pt>
    <dgm:pt modelId="{F75DA7B5-ACFC-4BBC-BF0F-D87F80DC4C05}" type="pres">
      <dgm:prSet presAssocID="{C6FFFEF2-D7BA-4FA4-AD0D-762C092B1CB7}" presName="ParentText" presStyleLbl="revTx" presStyleIdx="6" presStyleCnt="7">
        <dgm:presLayoutVars>
          <dgm:chMax val="0"/>
          <dgm:chPref val="0"/>
          <dgm:bulletEnabled val="1"/>
        </dgm:presLayoutVars>
      </dgm:prSet>
      <dgm:spPr/>
    </dgm:pt>
  </dgm:ptLst>
  <dgm:cxnLst>
    <dgm:cxn modelId="{5487C126-20FE-46EC-83F0-AED076C172B3}" srcId="{8BD2A218-C13C-4942-A42B-E1BC3548DE15}" destId="{3577940B-DC83-453F-A230-25236EA811AC}" srcOrd="5" destOrd="0" parTransId="{BB6F941B-FC89-41B2-BCB6-274ED11A8E33}" sibTransId="{00FB82BD-0413-4383-AD35-513217E6DD54}"/>
    <dgm:cxn modelId="{1B905728-0EC2-4850-9404-F7FD656AE232}" srcId="{8BD2A218-C13C-4942-A42B-E1BC3548DE15}" destId="{0062C3AF-2C32-4A92-9CB2-7C23D68B55FB}" srcOrd="4" destOrd="0" parTransId="{B68704DD-C044-47AD-ABF2-5CD84DE5105E}" sibTransId="{DEDF5CB2-1338-459D-91B5-56D0C114538E}"/>
    <dgm:cxn modelId="{BF3C2430-652F-414D-8B20-C0575B0F08D8}" srcId="{8BD2A218-C13C-4942-A42B-E1BC3548DE15}" destId="{BEA94150-6604-4D8F-ADD3-63CB49F7C713}" srcOrd="1" destOrd="0" parTransId="{35784A93-C39E-4149-81D0-F1D8EC6B693B}" sibTransId="{76928D04-E56D-41B9-8724-3A0B6C9CFB03}"/>
    <dgm:cxn modelId="{80AF045E-69AC-4FEC-BD0F-3D24FA68019B}" type="presOf" srcId="{8BD2A218-C13C-4942-A42B-E1BC3548DE15}" destId="{58840EC2-7976-4F16-A750-F86A254FE8FD}" srcOrd="0" destOrd="0" presId="urn:microsoft.com/office/officeart/2009/3/layout/StepUpProcess"/>
    <dgm:cxn modelId="{F8AD1341-579B-4CF6-AAB4-2673235C3193}" srcId="{8BD2A218-C13C-4942-A42B-E1BC3548DE15}" destId="{C6FFFEF2-D7BA-4FA4-AD0D-762C092B1CB7}" srcOrd="6" destOrd="0" parTransId="{550475A9-8D41-425C-8020-28D5F4C4AB1B}" sibTransId="{700793BE-7B73-4760-A329-6AA729D56BE2}"/>
    <dgm:cxn modelId="{CA8CD17E-2BF2-4360-A389-75C6EA980E66}" srcId="{8BD2A218-C13C-4942-A42B-E1BC3548DE15}" destId="{754A7AE2-AD50-4729-9BE4-8DCAEAE2BB09}" srcOrd="0" destOrd="0" parTransId="{D2A83C47-74D9-41C3-8ACD-8C1318D0465F}" sibTransId="{4D331BCA-2754-495F-9446-85EE718060AB}"/>
    <dgm:cxn modelId="{1CD7BE82-80BA-4D9F-A7D6-C339742A7D59}" type="presOf" srcId="{BEA94150-6604-4D8F-ADD3-63CB49F7C713}" destId="{C8DD1A14-D64E-4981-9FC9-12601D7DEE73}" srcOrd="0" destOrd="0" presId="urn:microsoft.com/office/officeart/2009/3/layout/StepUpProcess"/>
    <dgm:cxn modelId="{EBF54F9B-1E46-453A-8122-61EF64848B69}" type="presOf" srcId="{11530028-E2C1-4AD5-9505-583338F572AA}" destId="{A17F4A72-B770-4372-87C9-968E7FFF262A}" srcOrd="0" destOrd="0" presId="urn:microsoft.com/office/officeart/2009/3/layout/StepUpProcess"/>
    <dgm:cxn modelId="{00B990A8-FB0A-4DD2-B592-945A40FD9E22}" type="presOf" srcId="{754A7AE2-AD50-4729-9BE4-8DCAEAE2BB09}" destId="{E5698708-7EB4-4CF2-B952-5211374D2CB2}" srcOrd="0" destOrd="0" presId="urn:microsoft.com/office/officeart/2009/3/layout/StepUpProcess"/>
    <dgm:cxn modelId="{C9DEA0AE-0FBF-4950-89A2-197C4F0F28DF}" srcId="{8BD2A218-C13C-4942-A42B-E1BC3548DE15}" destId="{F365667C-2BB3-4A0A-86DF-2B15248C68DA}" srcOrd="2" destOrd="0" parTransId="{AA07C7B1-1E75-41E6-A502-9DFAFF1EC0BB}" sibTransId="{A76BC804-38D1-4891-B2A6-530F1DE57412}"/>
    <dgm:cxn modelId="{3DB9BFBA-14DC-4D7D-A42A-D283FD91D159}" type="presOf" srcId="{C6FFFEF2-D7BA-4FA4-AD0D-762C092B1CB7}" destId="{F75DA7B5-ACFC-4BBC-BF0F-D87F80DC4C05}" srcOrd="0" destOrd="0" presId="urn:microsoft.com/office/officeart/2009/3/layout/StepUpProcess"/>
    <dgm:cxn modelId="{DFB00ABE-9EC2-417C-A8C5-1347FA08AD50}" type="presOf" srcId="{3577940B-DC83-453F-A230-25236EA811AC}" destId="{6BAF892C-8B75-43A3-9327-454AE1DC48F9}" srcOrd="0" destOrd="0" presId="urn:microsoft.com/office/officeart/2009/3/layout/StepUpProcess"/>
    <dgm:cxn modelId="{A59038CA-463F-48B0-8C9E-5306CDEE7A8F}" type="presOf" srcId="{F365667C-2BB3-4A0A-86DF-2B15248C68DA}" destId="{CA1D113F-AD96-428F-B2E6-C3D75BF834AC}" srcOrd="0" destOrd="0" presId="urn:microsoft.com/office/officeart/2009/3/layout/StepUpProcess"/>
    <dgm:cxn modelId="{AEF6EEE3-0C81-45CD-8B36-F5C541B1D0DF}" type="presOf" srcId="{0062C3AF-2C32-4A92-9CB2-7C23D68B55FB}" destId="{86BD222D-FDB2-4260-B951-FD08BB354522}" srcOrd="0" destOrd="0" presId="urn:microsoft.com/office/officeart/2009/3/layout/StepUpProcess"/>
    <dgm:cxn modelId="{ABCF89FA-4DB1-4A1F-BA1D-0B016291D275}" srcId="{8BD2A218-C13C-4942-A42B-E1BC3548DE15}" destId="{11530028-E2C1-4AD5-9505-583338F572AA}" srcOrd="3" destOrd="0" parTransId="{D8DD56B8-0A35-43F0-ADCB-9172B7B10537}" sibTransId="{70C959B0-DB4B-40B0-AA0A-5D97100C7212}"/>
    <dgm:cxn modelId="{9462B10B-C45E-49FB-9EB5-A8FC3187BF7C}" type="presParOf" srcId="{58840EC2-7976-4F16-A750-F86A254FE8FD}" destId="{C6848B1C-DB86-4593-9203-DE9F1ED393C5}" srcOrd="0" destOrd="0" presId="urn:microsoft.com/office/officeart/2009/3/layout/StepUpProcess"/>
    <dgm:cxn modelId="{D39A1865-617E-479B-9C11-CB9661671685}" type="presParOf" srcId="{C6848B1C-DB86-4593-9203-DE9F1ED393C5}" destId="{EF5A815A-85FA-4459-819D-327ACB44A8E1}" srcOrd="0" destOrd="0" presId="urn:microsoft.com/office/officeart/2009/3/layout/StepUpProcess"/>
    <dgm:cxn modelId="{00184CD9-BAE9-4C32-8E44-DC66ECE839EE}" type="presParOf" srcId="{C6848B1C-DB86-4593-9203-DE9F1ED393C5}" destId="{E5698708-7EB4-4CF2-B952-5211374D2CB2}" srcOrd="1" destOrd="0" presId="urn:microsoft.com/office/officeart/2009/3/layout/StepUpProcess"/>
    <dgm:cxn modelId="{0C8C5BFE-7571-4711-9648-33F4B69C7E6F}" type="presParOf" srcId="{C6848B1C-DB86-4593-9203-DE9F1ED393C5}" destId="{EC7CF367-4BE3-45EF-B125-58B4DA78169D}" srcOrd="2" destOrd="0" presId="urn:microsoft.com/office/officeart/2009/3/layout/StepUpProcess"/>
    <dgm:cxn modelId="{D0C97DA2-AB58-4545-A4A1-772EC851C185}" type="presParOf" srcId="{58840EC2-7976-4F16-A750-F86A254FE8FD}" destId="{035339AC-8ABF-4F6E-844F-C4DECF3F52FA}" srcOrd="1" destOrd="0" presId="urn:microsoft.com/office/officeart/2009/3/layout/StepUpProcess"/>
    <dgm:cxn modelId="{F5BE33C5-3B5F-446F-926C-04375E25CA24}" type="presParOf" srcId="{035339AC-8ABF-4F6E-844F-C4DECF3F52FA}" destId="{B89BE1D6-4A75-4C15-AAA8-3485746AADBB}" srcOrd="0" destOrd="0" presId="urn:microsoft.com/office/officeart/2009/3/layout/StepUpProcess"/>
    <dgm:cxn modelId="{B1D3374F-49F1-4316-A6C9-D6E16F16DDCF}" type="presParOf" srcId="{58840EC2-7976-4F16-A750-F86A254FE8FD}" destId="{BD0B1C4F-5C04-4C7C-9DD4-6D23311C9E6B}" srcOrd="2" destOrd="0" presId="urn:microsoft.com/office/officeart/2009/3/layout/StepUpProcess"/>
    <dgm:cxn modelId="{C3FEFFDD-CD86-46A7-A756-401D2315236D}" type="presParOf" srcId="{BD0B1C4F-5C04-4C7C-9DD4-6D23311C9E6B}" destId="{83F0E861-B27D-4135-8B92-954BDC3B1EC2}" srcOrd="0" destOrd="0" presId="urn:microsoft.com/office/officeart/2009/3/layout/StepUpProcess"/>
    <dgm:cxn modelId="{3EED2194-219F-48CE-8F76-2B232E568042}" type="presParOf" srcId="{BD0B1C4F-5C04-4C7C-9DD4-6D23311C9E6B}" destId="{C8DD1A14-D64E-4981-9FC9-12601D7DEE73}" srcOrd="1" destOrd="0" presId="urn:microsoft.com/office/officeart/2009/3/layout/StepUpProcess"/>
    <dgm:cxn modelId="{66369703-64F8-4839-B7AF-B65554ACF7C8}" type="presParOf" srcId="{BD0B1C4F-5C04-4C7C-9DD4-6D23311C9E6B}" destId="{890919A9-F847-4DE6-B1F7-ED491FDEAC56}" srcOrd="2" destOrd="0" presId="urn:microsoft.com/office/officeart/2009/3/layout/StepUpProcess"/>
    <dgm:cxn modelId="{E573679E-11F4-4BA5-8C0D-58E3EA2D88E9}" type="presParOf" srcId="{58840EC2-7976-4F16-A750-F86A254FE8FD}" destId="{6B9C9A75-DC41-48D0-843D-A4DF8C9200C3}" srcOrd="3" destOrd="0" presId="urn:microsoft.com/office/officeart/2009/3/layout/StepUpProcess"/>
    <dgm:cxn modelId="{56E64EC8-FC05-4B75-9346-49E1A29A0ED8}" type="presParOf" srcId="{6B9C9A75-DC41-48D0-843D-A4DF8C9200C3}" destId="{CD352C8A-6681-4ABA-AF6F-78A068609D3E}" srcOrd="0" destOrd="0" presId="urn:microsoft.com/office/officeart/2009/3/layout/StepUpProcess"/>
    <dgm:cxn modelId="{054FBF52-EEE2-4647-BDA0-FA77C02AC546}" type="presParOf" srcId="{58840EC2-7976-4F16-A750-F86A254FE8FD}" destId="{C652D06E-970F-4383-9683-56B030A20FE2}" srcOrd="4" destOrd="0" presId="urn:microsoft.com/office/officeart/2009/3/layout/StepUpProcess"/>
    <dgm:cxn modelId="{ECDED5D7-EE51-49F0-9FE0-2AD1452BFB50}" type="presParOf" srcId="{C652D06E-970F-4383-9683-56B030A20FE2}" destId="{BBD897B9-2D23-4B09-B002-2361F1C308CA}" srcOrd="0" destOrd="0" presId="urn:microsoft.com/office/officeart/2009/3/layout/StepUpProcess"/>
    <dgm:cxn modelId="{B13D6681-D064-4ECB-B352-81AB3B18EA4D}" type="presParOf" srcId="{C652D06E-970F-4383-9683-56B030A20FE2}" destId="{CA1D113F-AD96-428F-B2E6-C3D75BF834AC}" srcOrd="1" destOrd="0" presId="urn:microsoft.com/office/officeart/2009/3/layout/StepUpProcess"/>
    <dgm:cxn modelId="{EFC18A1E-5630-410C-9548-B670963EDE4F}" type="presParOf" srcId="{C652D06E-970F-4383-9683-56B030A20FE2}" destId="{01DC26F8-BD94-41C8-B7C5-237C9ADD6CC4}" srcOrd="2" destOrd="0" presId="urn:microsoft.com/office/officeart/2009/3/layout/StepUpProcess"/>
    <dgm:cxn modelId="{7FF74265-2AFF-441C-A560-40A11C6E015C}" type="presParOf" srcId="{58840EC2-7976-4F16-A750-F86A254FE8FD}" destId="{39533614-234F-4DF2-8E46-CE60D36AC26B}" srcOrd="5" destOrd="0" presId="urn:microsoft.com/office/officeart/2009/3/layout/StepUpProcess"/>
    <dgm:cxn modelId="{3E2CBAC4-F66A-4CA5-BF96-8CA165F03FB8}" type="presParOf" srcId="{39533614-234F-4DF2-8E46-CE60D36AC26B}" destId="{A7D185DB-7F6C-405D-A340-16D981071518}" srcOrd="0" destOrd="0" presId="urn:microsoft.com/office/officeart/2009/3/layout/StepUpProcess"/>
    <dgm:cxn modelId="{D8D1976B-AAEB-4881-9239-182CC264125C}" type="presParOf" srcId="{58840EC2-7976-4F16-A750-F86A254FE8FD}" destId="{085B3DB5-B4DA-4D57-BCFE-0D2DB418BE1B}" srcOrd="6" destOrd="0" presId="urn:microsoft.com/office/officeart/2009/3/layout/StepUpProcess"/>
    <dgm:cxn modelId="{C29B30D0-0D1C-4985-833F-AF8EB513C895}" type="presParOf" srcId="{085B3DB5-B4DA-4D57-BCFE-0D2DB418BE1B}" destId="{7141D806-5B3E-4DAB-ABF5-42F85D2FACD5}" srcOrd="0" destOrd="0" presId="urn:microsoft.com/office/officeart/2009/3/layout/StepUpProcess"/>
    <dgm:cxn modelId="{0E29B421-6455-4016-AE97-7ABDBC0B63AB}" type="presParOf" srcId="{085B3DB5-B4DA-4D57-BCFE-0D2DB418BE1B}" destId="{A17F4A72-B770-4372-87C9-968E7FFF262A}" srcOrd="1" destOrd="0" presId="urn:microsoft.com/office/officeart/2009/3/layout/StepUpProcess"/>
    <dgm:cxn modelId="{A69CBB18-FD73-431A-8131-4869EEA076E0}" type="presParOf" srcId="{085B3DB5-B4DA-4D57-BCFE-0D2DB418BE1B}" destId="{F9B214D6-FA96-4D27-9895-DFD73DCCFDB9}" srcOrd="2" destOrd="0" presId="urn:microsoft.com/office/officeart/2009/3/layout/StepUpProcess"/>
    <dgm:cxn modelId="{658184DF-8ED1-4446-BCC0-167AC1793D87}" type="presParOf" srcId="{58840EC2-7976-4F16-A750-F86A254FE8FD}" destId="{10278FA5-271B-4EBD-A2C8-10E7EAFB2F00}" srcOrd="7" destOrd="0" presId="urn:microsoft.com/office/officeart/2009/3/layout/StepUpProcess"/>
    <dgm:cxn modelId="{AFDB2CA4-14F2-4A57-88AF-B834800D085F}" type="presParOf" srcId="{10278FA5-271B-4EBD-A2C8-10E7EAFB2F00}" destId="{2118AECF-E146-4427-A871-FF3EC565D31F}" srcOrd="0" destOrd="0" presId="urn:microsoft.com/office/officeart/2009/3/layout/StepUpProcess"/>
    <dgm:cxn modelId="{C6B47BCC-040B-4B92-A217-F1A3EBC60E6C}" type="presParOf" srcId="{58840EC2-7976-4F16-A750-F86A254FE8FD}" destId="{ABD77D81-12A3-47AE-B767-1988414B63D4}" srcOrd="8" destOrd="0" presId="urn:microsoft.com/office/officeart/2009/3/layout/StepUpProcess"/>
    <dgm:cxn modelId="{5FCD4227-574F-430D-92A1-DF91E6286DD3}" type="presParOf" srcId="{ABD77D81-12A3-47AE-B767-1988414B63D4}" destId="{77761BC0-129D-4A97-A91F-01B330B71E99}" srcOrd="0" destOrd="0" presId="urn:microsoft.com/office/officeart/2009/3/layout/StepUpProcess"/>
    <dgm:cxn modelId="{E3C1FFA1-90E9-4455-891D-FFB23AA1B4A8}" type="presParOf" srcId="{ABD77D81-12A3-47AE-B767-1988414B63D4}" destId="{86BD222D-FDB2-4260-B951-FD08BB354522}" srcOrd="1" destOrd="0" presId="urn:microsoft.com/office/officeart/2009/3/layout/StepUpProcess"/>
    <dgm:cxn modelId="{56090754-94E1-4A20-9230-A11534169AC4}" type="presParOf" srcId="{ABD77D81-12A3-47AE-B767-1988414B63D4}" destId="{F25BAEC1-9907-456C-90D5-C63E765B7857}" srcOrd="2" destOrd="0" presId="urn:microsoft.com/office/officeart/2009/3/layout/StepUpProcess"/>
    <dgm:cxn modelId="{4B638E91-845F-4B1D-8332-F3BF24EC92F2}" type="presParOf" srcId="{58840EC2-7976-4F16-A750-F86A254FE8FD}" destId="{611A05ED-616D-4BD5-9C68-65DE1C2B3C33}" srcOrd="9" destOrd="0" presId="urn:microsoft.com/office/officeart/2009/3/layout/StepUpProcess"/>
    <dgm:cxn modelId="{806C4D46-D65B-42F8-8CC2-D1D088ACB1C5}" type="presParOf" srcId="{611A05ED-616D-4BD5-9C68-65DE1C2B3C33}" destId="{B66FC720-7239-4A21-989C-A06C98AC47B4}" srcOrd="0" destOrd="0" presId="urn:microsoft.com/office/officeart/2009/3/layout/StepUpProcess"/>
    <dgm:cxn modelId="{3EAD08EC-A7E8-4ABF-9BA9-7ADD3604476E}" type="presParOf" srcId="{58840EC2-7976-4F16-A750-F86A254FE8FD}" destId="{B3EF2A3F-A1E4-4352-8054-1746AF4E4212}" srcOrd="10" destOrd="0" presId="urn:microsoft.com/office/officeart/2009/3/layout/StepUpProcess"/>
    <dgm:cxn modelId="{8CBCD87E-56DD-4F90-ACCC-41A8AC01AD7D}" type="presParOf" srcId="{B3EF2A3F-A1E4-4352-8054-1746AF4E4212}" destId="{7C2F8E3D-2B53-448B-AF82-A2B5720AB83A}" srcOrd="0" destOrd="0" presId="urn:microsoft.com/office/officeart/2009/3/layout/StepUpProcess"/>
    <dgm:cxn modelId="{19BF2E9E-BC12-4E4A-82D7-47897D568B58}" type="presParOf" srcId="{B3EF2A3F-A1E4-4352-8054-1746AF4E4212}" destId="{6BAF892C-8B75-43A3-9327-454AE1DC48F9}" srcOrd="1" destOrd="0" presId="urn:microsoft.com/office/officeart/2009/3/layout/StepUpProcess"/>
    <dgm:cxn modelId="{66C66C2F-E9BB-4409-89AE-83360967C3DE}" type="presParOf" srcId="{B3EF2A3F-A1E4-4352-8054-1746AF4E4212}" destId="{1EB4283E-5080-4D84-991D-4CB28A0B8597}" srcOrd="2" destOrd="0" presId="urn:microsoft.com/office/officeart/2009/3/layout/StepUpProcess"/>
    <dgm:cxn modelId="{29AC77F7-DB0B-4783-AFF1-ECBD89F90E08}" type="presParOf" srcId="{58840EC2-7976-4F16-A750-F86A254FE8FD}" destId="{E9DBB73E-E99A-4207-A2E0-01C1D8EBAD62}" srcOrd="11" destOrd="0" presId="urn:microsoft.com/office/officeart/2009/3/layout/StepUpProcess"/>
    <dgm:cxn modelId="{C6AF33F0-D830-4260-8783-80D998EF67EA}" type="presParOf" srcId="{E9DBB73E-E99A-4207-A2E0-01C1D8EBAD62}" destId="{BF4E0961-514A-4829-930E-0F9639157950}" srcOrd="0" destOrd="0" presId="urn:microsoft.com/office/officeart/2009/3/layout/StepUpProcess"/>
    <dgm:cxn modelId="{01282D26-0C8D-465E-95C5-B44F65ADA266}" type="presParOf" srcId="{58840EC2-7976-4F16-A750-F86A254FE8FD}" destId="{FA100689-BF0C-4D51-9224-2E72AD849D12}" srcOrd="12" destOrd="0" presId="urn:microsoft.com/office/officeart/2009/3/layout/StepUpProcess"/>
    <dgm:cxn modelId="{0E22AED3-A10A-41EB-91EC-B14AE2FAC6FD}" type="presParOf" srcId="{FA100689-BF0C-4D51-9224-2E72AD849D12}" destId="{B66128E6-65E9-4D07-B6AF-02D7FA3A9B86}" srcOrd="0" destOrd="0" presId="urn:microsoft.com/office/officeart/2009/3/layout/StepUpProcess"/>
    <dgm:cxn modelId="{02283C41-1F07-41B6-9388-24E70EA8B9C4}" type="presParOf" srcId="{FA100689-BF0C-4D51-9224-2E72AD849D12}" destId="{F75DA7B5-ACFC-4BBC-BF0F-D87F80DC4C0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A815A-85FA-4459-819D-327ACB44A8E1}">
      <dsp:nvSpPr>
        <dsp:cNvPr id="0" name=""/>
        <dsp:cNvSpPr/>
      </dsp:nvSpPr>
      <dsp:spPr>
        <a:xfrm rot="5400000">
          <a:off x="228628" y="2141232"/>
          <a:ext cx="686074" cy="1141611"/>
        </a:xfrm>
        <a:prstGeom prst="corner">
          <a:avLst>
            <a:gd name="adj1" fmla="val 16120"/>
            <a:gd name="adj2" fmla="val 16110"/>
          </a:avLst>
        </a:prstGeom>
        <a:solidFill>
          <a:schemeClr val="bg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98708-7EB4-4CF2-B952-5211374D2CB2}">
      <dsp:nvSpPr>
        <dsp:cNvPr id="0" name=""/>
        <dsp:cNvSpPr/>
      </dsp:nvSpPr>
      <dsp:spPr>
        <a:xfrm>
          <a:off x="114106" y="2482328"/>
          <a:ext cx="1030653" cy="90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PE" sz="1200" b="0" kern="1200">
              <a:solidFill>
                <a:schemeClr val="tx1">
                  <a:lumMod val="65000"/>
                  <a:lumOff val="35000"/>
                </a:schemeClr>
              </a:solidFill>
            </a:rPr>
            <a:t>Elaboración del Plan de Trabajo</a:t>
          </a:r>
        </a:p>
      </dsp:txBody>
      <dsp:txXfrm>
        <a:off x="114106" y="2482328"/>
        <a:ext cx="1030653" cy="903428"/>
      </dsp:txXfrm>
    </dsp:sp>
    <dsp:sp modelId="{EC7CF367-4BE3-45EF-B125-58B4DA78169D}">
      <dsp:nvSpPr>
        <dsp:cNvPr id="0" name=""/>
        <dsp:cNvSpPr/>
      </dsp:nvSpPr>
      <dsp:spPr>
        <a:xfrm>
          <a:off x="950296" y="2057186"/>
          <a:ext cx="194462" cy="194462"/>
        </a:xfrm>
        <a:prstGeom prst="triangle">
          <a:avLst>
            <a:gd name="adj" fmla="val 100000"/>
          </a:avLst>
        </a:prstGeom>
        <a:solidFill>
          <a:schemeClr val="bg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0E861-B27D-4135-8B92-954BDC3B1EC2}">
      <dsp:nvSpPr>
        <dsp:cNvPr id="0" name=""/>
        <dsp:cNvSpPr/>
      </dsp:nvSpPr>
      <dsp:spPr>
        <a:xfrm rot="5400000">
          <a:off x="1490350" y="1829018"/>
          <a:ext cx="686074" cy="1141611"/>
        </a:xfrm>
        <a:prstGeom prst="corner">
          <a:avLst>
            <a:gd name="adj1" fmla="val 16120"/>
            <a:gd name="adj2" fmla="val 16110"/>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D1A14-D64E-4981-9FC9-12601D7DEE73}">
      <dsp:nvSpPr>
        <dsp:cNvPr id="0" name=""/>
        <dsp:cNvSpPr/>
      </dsp:nvSpPr>
      <dsp:spPr>
        <a:xfrm>
          <a:off x="1375827" y="2170114"/>
          <a:ext cx="1030653" cy="90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PE" sz="1200" b="0" kern="1200">
              <a:solidFill>
                <a:schemeClr val="tx1">
                  <a:lumMod val="65000"/>
                  <a:lumOff val="35000"/>
                </a:schemeClr>
              </a:solidFill>
            </a:rPr>
            <a:t>Elaboración del perfil de Experto técnico  Auditor energético</a:t>
          </a:r>
        </a:p>
      </dsp:txBody>
      <dsp:txXfrm>
        <a:off x="1375827" y="2170114"/>
        <a:ext cx="1030653" cy="903428"/>
      </dsp:txXfrm>
    </dsp:sp>
    <dsp:sp modelId="{890919A9-F847-4DE6-B1F7-ED491FDEAC56}">
      <dsp:nvSpPr>
        <dsp:cNvPr id="0" name=""/>
        <dsp:cNvSpPr/>
      </dsp:nvSpPr>
      <dsp:spPr>
        <a:xfrm>
          <a:off x="2212017" y="1744972"/>
          <a:ext cx="194462" cy="19446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897B9-2D23-4B09-B002-2361F1C308CA}">
      <dsp:nvSpPr>
        <dsp:cNvPr id="0" name=""/>
        <dsp:cNvSpPr/>
      </dsp:nvSpPr>
      <dsp:spPr>
        <a:xfrm rot="5400000">
          <a:off x="2752071" y="1516804"/>
          <a:ext cx="686074" cy="114161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D113F-AD96-428F-B2E6-C3D75BF834AC}">
      <dsp:nvSpPr>
        <dsp:cNvPr id="0" name=""/>
        <dsp:cNvSpPr/>
      </dsp:nvSpPr>
      <dsp:spPr>
        <a:xfrm>
          <a:off x="2637548" y="1857900"/>
          <a:ext cx="1030653" cy="90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PE" sz="1200" b="0" kern="1200">
              <a:solidFill>
                <a:schemeClr val="tx1">
                  <a:lumMod val="65000"/>
                  <a:lumOff val="35000"/>
                </a:schemeClr>
              </a:solidFill>
            </a:rPr>
            <a:t>Conformación del Comité Técnico de </a:t>
          </a:r>
          <a:r>
            <a:rPr lang="es-PE" sz="1200" b="0" kern="1200" err="1">
              <a:solidFill>
                <a:schemeClr val="tx1">
                  <a:lumMod val="65000"/>
                  <a:lumOff val="35000"/>
                </a:schemeClr>
              </a:solidFill>
            </a:rPr>
            <a:t>OCPe</a:t>
          </a:r>
          <a:endParaRPr lang="es-PE" sz="1200" b="0" kern="1200">
            <a:solidFill>
              <a:schemeClr val="tx1">
                <a:lumMod val="65000"/>
                <a:lumOff val="35000"/>
              </a:schemeClr>
            </a:solidFill>
          </a:endParaRPr>
        </a:p>
      </dsp:txBody>
      <dsp:txXfrm>
        <a:off x="2637548" y="1857900"/>
        <a:ext cx="1030653" cy="903428"/>
      </dsp:txXfrm>
    </dsp:sp>
    <dsp:sp modelId="{01DC26F8-BD94-41C8-B7C5-237C9ADD6CC4}">
      <dsp:nvSpPr>
        <dsp:cNvPr id="0" name=""/>
        <dsp:cNvSpPr/>
      </dsp:nvSpPr>
      <dsp:spPr>
        <a:xfrm>
          <a:off x="3473739" y="1432757"/>
          <a:ext cx="194462" cy="19446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1D806-5B3E-4DAB-ABF5-42F85D2FACD5}">
      <dsp:nvSpPr>
        <dsp:cNvPr id="0" name=""/>
        <dsp:cNvSpPr/>
      </dsp:nvSpPr>
      <dsp:spPr>
        <a:xfrm rot="5400000">
          <a:off x="4013792" y="1204590"/>
          <a:ext cx="686074" cy="114161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F4A72-B770-4372-87C9-968E7FFF262A}">
      <dsp:nvSpPr>
        <dsp:cNvPr id="0" name=""/>
        <dsp:cNvSpPr/>
      </dsp:nvSpPr>
      <dsp:spPr>
        <a:xfrm>
          <a:off x="3899269" y="1545686"/>
          <a:ext cx="1030653" cy="90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PE" sz="1200" b="0" kern="1200">
              <a:solidFill>
                <a:prstClr val="black">
                  <a:lumMod val="65000"/>
                  <a:lumOff val="35000"/>
                </a:prstClr>
              </a:solidFill>
              <a:latin typeface="Calibri" panose="020F0502020204030204"/>
              <a:ea typeface="+mn-ea"/>
              <a:cs typeface="+mn-cs"/>
            </a:rPr>
            <a:t>Ampliar el registro de Evaluadores 17024 y registrar Expertos Técnicos</a:t>
          </a:r>
        </a:p>
      </dsp:txBody>
      <dsp:txXfrm>
        <a:off x="3899269" y="1545686"/>
        <a:ext cx="1030653" cy="903428"/>
      </dsp:txXfrm>
    </dsp:sp>
    <dsp:sp modelId="{F9B214D6-FA96-4D27-9895-DFD73DCCFDB9}">
      <dsp:nvSpPr>
        <dsp:cNvPr id="0" name=""/>
        <dsp:cNvSpPr/>
      </dsp:nvSpPr>
      <dsp:spPr>
        <a:xfrm>
          <a:off x="4735460" y="1120543"/>
          <a:ext cx="194462" cy="19446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61BC0-129D-4A97-A91F-01B330B71E99}">
      <dsp:nvSpPr>
        <dsp:cNvPr id="0" name=""/>
        <dsp:cNvSpPr/>
      </dsp:nvSpPr>
      <dsp:spPr>
        <a:xfrm rot="5400000">
          <a:off x="5275513" y="892376"/>
          <a:ext cx="686074" cy="114161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D222D-FDB2-4260-B951-FD08BB354522}">
      <dsp:nvSpPr>
        <dsp:cNvPr id="0" name=""/>
        <dsp:cNvSpPr/>
      </dsp:nvSpPr>
      <dsp:spPr>
        <a:xfrm>
          <a:off x="5160991" y="1233472"/>
          <a:ext cx="1030653" cy="90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PE" sz="1200" b="0" kern="1200">
              <a:solidFill>
                <a:prstClr val="black">
                  <a:lumMod val="65000"/>
                  <a:lumOff val="35000"/>
                </a:prstClr>
              </a:solidFill>
              <a:latin typeface="Calibri" panose="020F0502020204030204"/>
              <a:ea typeface="+mn-ea"/>
              <a:cs typeface="+mn-cs"/>
            </a:rPr>
            <a:t>Verificar el grado de </a:t>
          </a:r>
          <a:r>
            <a:rPr lang="es-PE" sz="1000" b="0" kern="1200">
              <a:solidFill>
                <a:prstClr val="black">
                  <a:lumMod val="65000"/>
                  <a:lumOff val="35000"/>
                </a:prstClr>
              </a:solidFill>
              <a:latin typeface="Calibri" panose="020F0502020204030204"/>
              <a:ea typeface="+mn-ea"/>
              <a:cs typeface="+mn-cs"/>
            </a:rPr>
            <a:t>implementación</a:t>
          </a:r>
          <a:r>
            <a:rPr lang="es-PE" sz="1200" b="0" kern="1200">
              <a:solidFill>
                <a:prstClr val="black">
                  <a:lumMod val="65000"/>
                  <a:lumOff val="35000"/>
                </a:prstClr>
              </a:solidFill>
              <a:latin typeface="Calibri" panose="020F0502020204030204"/>
              <a:ea typeface="+mn-ea"/>
              <a:cs typeface="+mn-cs"/>
            </a:rPr>
            <a:t> de los </a:t>
          </a:r>
          <a:r>
            <a:rPr lang="es-PE" sz="1100" b="0" kern="1200">
              <a:solidFill>
                <a:prstClr val="black">
                  <a:lumMod val="65000"/>
                  <a:lumOff val="35000"/>
                </a:prstClr>
              </a:solidFill>
              <a:latin typeface="Calibri" panose="020F0502020204030204"/>
              <a:ea typeface="+mn-ea"/>
              <a:cs typeface="+mn-cs"/>
            </a:rPr>
            <a:t>documentos</a:t>
          </a:r>
          <a:r>
            <a:rPr lang="es-PE" sz="1200" b="0" kern="1200">
              <a:solidFill>
                <a:prstClr val="black">
                  <a:lumMod val="65000"/>
                  <a:lumOff val="35000"/>
                </a:prstClr>
              </a:solidFill>
              <a:latin typeface="Calibri" panose="020F0502020204030204"/>
              <a:ea typeface="+mn-ea"/>
              <a:cs typeface="+mn-cs"/>
            </a:rPr>
            <a:t> del Sistema de gestión</a:t>
          </a:r>
        </a:p>
      </dsp:txBody>
      <dsp:txXfrm>
        <a:off x="5160991" y="1233472"/>
        <a:ext cx="1030653" cy="903428"/>
      </dsp:txXfrm>
    </dsp:sp>
    <dsp:sp modelId="{F25BAEC1-9907-456C-90D5-C63E765B7857}">
      <dsp:nvSpPr>
        <dsp:cNvPr id="0" name=""/>
        <dsp:cNvSpPr/>
      </dsp:nvSpPr>
      <dsp:spPr>
        <a:xfrm>
          <a:off x="5997181" y="808329"/>
          <a:ext cx="194462" cy="19446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F8E3D-2B53-448B-AF82-A2B5720AB83A}">
      <dsp:nvSpPr>
        <dsp:cNvPr id="0" name=""/>
        <dsp:cNvSpPr/>
      </dsp:nvSpPr>
      <dsp:spPr>
        <a:xfrm rot="5400000">
          <a:off x="6537235" y="580162"/>
          <a:ext cx="686074" cy="1141611"/>
        </a:xfrm>
        <a:prstGeom prst="corner">
          <a:avLst>
            <a:gd name="adj1" fmla="val 16120"/>
            <a:gd name="adj2" fmla="val 16110"/>
          </a:avLst>
        </a:prstGeom>
        <a:solidFill>
          <a:srgbClr val="CC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F892C-8B75-43A3-9327-454AE1DC48F9}">
      <dsp:nvSpPr>
        <dsp:cNvPr id="0" name=""/>
        <dsp:cNvSpPr/>
      </dsp:nvSpPr>
      <dsp:spPr>
        <a:xfrm>
          <a:off x="6422712" y="921258"/>
          <a:ext cx="1030653" cy="90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PE" sz="1200" b="0" kern="1200">
              <a:solidFill>
                <a:schemeClr val="tx1">
                  <a:lumMod val="65000"/>
                  <a:lumOff val="35000"/>
                </a:schemeClr>
              </a:solidFill>
            </a:rPr>
            <a:t>ISO/IEC 17024 </a:t>
          </a:r>
        </a:p>
        <a:p>
          <a:pPr marL="0" lvl="0" indent="0" algn="ctr" defTabSz="533400">
            <a:lnSpc>
              <a:spcPct val="90000"/>
            </a:lnSpc>
            <a:spcBef>
              <a:spcPct val="0"/>
            </a:spcBef>
            <a:spcAft>
              <a:spcPct val="35000"/>
            </a:spcAft>
            <a:buNone/>
          </a:pPr>
          <a:r>
            <a:rPr lang="es-PE" sz="1200" b="0" kern="1200">
              <a:solidFill>
                <a:schemeClr val="tx1">
                  <a:lumMod val="65000"/>
                  <a:lumOff val="35000"/>
                </a:schemeClr>
              </a:solidFill>
            </a:rPr>
            <a:t>UNE-EN 16247-5 </a:t>
          </a:r>
          <a:r>
            <a:rPr lang="es-PE" sz="1100" b="0" kern="1200">
              <a:solidFill>
                <a:schemeClr val="tx1">
                  <a:lumMod val="65000"/>
                  <a:lumOff val="35000"/>
                </a:schemeClr>
              </a:solidFill>
            </a:rPr>
            <a:t>Competencia</a:t>
          </a:r>
          <a:r>
            <a:rPr lang="es-PE" sz="1200" b="0" kern="1200">
              <a:solidFill>
                <a:schemeClr val="tx1">
                  <a:lumMod val="65000"/>
                  <a:lumOff val="35000"/>
                </a:schemeClr>
              </a:solidFill>
            </a:rPr>
            <a:t> de Auditores energéticos</a:t>
          </a:r>
          <a:endParaRPr lang="es-PE" sz="1200" b="0" kern="1200">
            <a:solidFill>
              <a:prstClr val="black">
                <a:lumMod val="65000"/>
                <a:lumOff val="35000"/>
              </a:prstClr>
            </a:solidFill>
            <a:latin typeface="Calibri" panose="020F0502020204030204"/>
            <a:ea typeface="+mn-ea"/>
            <a:cs typeface="+mn-cs"/>
          </a:endParaRPr>
        </a:p>
      </dsp:txBody>
      <dsp:txXfrm>
        <a:off x="6422712" y="921258"/>
        <a:ext cx="1030653" cy="903428"/>
      </dsp:txXfrm>
    </dsp:sp>
    <dsp:sp modelId="{1EB4283E-5080-4D84-991D-4CB28A0B8597}">
      <dsp:nvSpPr>
        <dsp:cNvPr id="0" name=""/>
        <dsp:cNvSpPr/>
      </dsp:nvSpPr>
      <dsp:spPr>
        <a:xfrm>
          <a:off x="7258902" y="496115"/>
          <a:ext cx="194462" cy="194462"/>
        </a:xfrm>
        <a:prstGeom prst="triangle">
          <a:avLst>
            <a:gd name="adj" fmla="val 100000"/>
          </a:avLst>
        </a:prstGeom>
        <a:solidFill>
          <a:srgbClr val="CC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128E6-65E9-4D07-B6AF-02D7FA3A9B86}">
      <dsp:nvSpPr>
        <dsp:cNvPr id="0" name=""/>
        <dsp:cNvSpPr/>
      </dsp:nvSpPr>
      <dsp:spPr>
        <a:xfrm rot="5400000">
          <a:off x="7798956" y="267947"/>
          <a:ext cx="686074" cy="1141611"/>
        </a:xfrm>
        <a:prstGeom prst="corner">
          <a:avLst>
            <a:gd name="adj1" fmla="val 16120"/>
            <a:gd name="adj2" fmla="val 16110"/>
          </a:avLst>
        </a:prstGeom>
        <a:solidFill>
          <a:srgbClr val="CC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DA7B5-ACFC-4BBC-BF0F-D87F80DC4C05}">
      <dsp:nvSpPr>
        <dsp:cNvPr id="0" name=""/>
        <dsp:cNvSpPr/>
      </dsp:nvSpPr>
      <dsp:spPr>
        <a:xfrm>
          <a:off x="7684433" y="609043"/>
          <a:ext cx="1030653" cy="90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PE" sz="1200" b="0" kern="1200">
              <a:solidFill>
                <a:schemeClr val="tx1">
                  <a:lumMod val="65000"/>
                  <a:lumOff val="35000"/>
                </a:schemeClr>
              </a:solidFill>
            </a:rPr>
            <a:t>ISO 50002 Auditorías energéticas</a:t>
          </a:r>
          <a:endParaRPr lang="es-PE" sz="1200" b="0" kern="1200">
            <a:solidFill>
              <a:prstClr val="black">
                <a:lumMod val="65000"/>
                <a:lumOff val="35000"/>
              </a:prstClr>
            </a:solidFill>
            <a:latin typeface="Calibri" panose="020F0502020204030204"/>
            <a:ea typeface="+mn-ea"/>
            <a:cs typeface="+mn-cs"/>
          </a:endParaRPr>
        </a:p>
      </dsp:txBody>
      <dsp:txXfrm>
        <a:off x="7684433" y="609043"/>
        <a:ext cx="1030653" cy="90342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s-ES"/>
              <a:t>Haga clic para modificar el estilo de título del patrón</a:t>
            </a:r>
            <a:endParaRPr lang="en-US"/>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366B4BAE-EC14-714E-81C8-22083E8080EA}" type="datetimeFigureOut">
              <a:rPr lang="es-PE" smtClean="0"/>
              <a:t>20/02/2019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221274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366B4BAE-EC14-714E-81C8-22083E8080EA}" type="datetimeFigureOut">
              <a:rPr lang="es-PE" smtClean="0"/>
              <a:t>20/02/2019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99300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366B4BAE-EC14-714E-81C8-22083E8080EA}" type="datetimeFigureOut">
              <a:rPr lang="es-PE" smtClean="0"/>
              <a:t>20/02/2019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51000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366B4BAE-EC14-714E-81C8-22083E8080EA}" type="datetimeFigureOut">
              <a:rPr lang="es-PE" smtClean="0"/>
              <a:t>20/02/2019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124316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s-ES"/>
              <a:t>Haga clic para modificar el estilo de título del patrón</a:t>
            </a:r>
            <a:endParaRPr lang="en-US"/>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366B4BAE-EC14-714E-81C8-22083E8080EA}" type="datetimeFigureOut">
              <a:rPr lang="es-PE" smtClean="0"/>
              <a:t>20/02/2019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235094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735062" y="2012414"/>
            <a:ext cx="4544021" cy="4796544"/>
          </a:xfrm>
        </p:spPr>
        <p:txBody>
          <a:body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5412730" y="2012414"/>
            <a:ext cx="4544021" cy="4796544"/>
          </a:xfrm>
        </p:spPr>
        <p:txBody>
          <a:body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366B4BAE-EC14-714E-81C8-22083E8080EA}" type="datetimeFigureOut">
              <a:rPr lang="es-PE" smtClean="0"/>
              <a:t>20/02/2019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94085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736456" y="2761381"/>
            <a:ext cx="4523137" cy="4061576"/>
          </a:xfrm>
        </p:spPr>
        <p:txBody>
          <a:bodyPr/>
          <a:lstStyle/>
          <a:p>
            <a:pPr lvl="0"/>
            <a:r>
              <a:rPr lang="es-ES"/>
              <a:t>Editar los estilos de texto del patrón
Segundo nivel
Tercer nivel
Cuarto nivel
Quinto nivel</a:t>
            </a:r>
            <a:endParaRPr lang="en-US"/>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5412731" y="2761381"/>
            <a:ext cx="4545413" cy="4061576"/>
          </a:xfrm>
        </p:spPr>
        <p:txBody>
          <a:bodyPr/>
          <a:lstStyle/>
          <a:p>
            <a:pPr lvl="0"/>
            <a:r>
              <a:rPr lang="es-ES"/>
              <a:t>Editar los estilos de texto del patrón
Segundo nivel
Tercer nivel
Cuarto nivel
Quinto nivel</a:t>
            </a:r>
            <a:endParaRPr lang="en-US"/>
          </a:p>
        </p:txBody>
      </p:sp>
      <p:sp>
        <p:nvSpPr>
          <p:cNvPr id="7" name="Date Placeholder 6"/>
          <p:cNvSpPr>
            <a:spLocks noGrp="1"/>
          </p:cNvSpPr>
          <p:nvPr>
            <p:ph type="dt" sz="half" idx="10"/>
          </p:nvPr>
        </p:nvSpPr>
        <p:spPr/>
        <p:txBody>
          <a:bodyPr/>
          <a:lstStyle/>
          <a:p>
            <a:fld id="{366B4BAE-EC14-714E-81C8-22083E8080EA}" type="datetimeFigureOut">
              <a:rPr lang="es-PE" smtClean="0"/>
              <a:t>20/02/2019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389237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366B4BAE-EC14-714E-81C8-22083E8080EA}" type="datetimeFigureOut">
              <a:rPr lang="es-PE" smtClean="0"/>
              <a:t>20/02/2019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187262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B4BAE-EC14-714E-81C8-22083E8080EA}" type="datetimeFigureOut">
              <a:rPr lang="es-PE" smtClean="0"/>
              <a:t>20/02/2019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540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s-ES"/>
              <a:t>Haga clic para modificar el estilo de título del patrón</a:t>
            </a:r>
            <a:endParaRPr lang="en-US"/>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Editar los estilos de texto del patrón
Segundo nivel
Tercer nivel
Cuarto nivel
Quinto nivel</a:t>
            </a:r>
            <a:endParaRPr lang="en-US"/>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366B4BAE-EC14-714E-81C8-22083E8080EA}" type="datetimeFigureOut">
              <a:rPr lang="es-PE" smtClean="0"/>
              <a:t>20/02/2019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228256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s-ES"/>
              <a:t>Haga clic en el icono para agregar una imagen</a:t>
            </a:r>
            <a:endParaRPr lang="en-US"/>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366B4BAE-EC14-714E-81C8-22083E8080EA}" type="datetimeFigureOut">
              <a:rPr lang="es-PE" smtClean="0"/>
              <a:t>20/02/2019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9621FDA-146D-8E48-88F6-A455DE555FA4}" type="slidenum">
              <a:rPr lang="es-PE" smtClean="0"/>
              <a:t>‹#›</a:t>
            </a:fld>
            <a:endParaRPr lang="es-PE"/>
          </a:p>
        </p:txBody>
      </p:sp>
    </p:spTree>
    <p:extLst>
      <p:ext uri="{BB962C8B-B14F-4D97-AF65-F5344CB8AC3E}">
        <p14:creationId xmlns:p14="http://schemas.microsoft.com/office/powerpoint/2010/main" val="384018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66B4BAE-EC14-714E-81C8-22083E8080EA}" type="datetimeFigureOut">
              <a:rPr lang="es-PE" smtClean="0"/>
              <a:t>20/02/2019</a:t>
            </a:fld>
            <a:endParaRPr lang="es-P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19621FDA-146D-8E48-88F6-A455DE555FA4}" type="slidenum">
              <a:rPr lang="es-PE" smtClean="0"/>
              <a:t>‹#›</a:t>
            </a:fld>
            <a:endParaRPr lang="es-PE"/>
          </a:p>
        </p:txBody>
      </p:sp>
    </p:spTree>
    <p:extLst>
      <p:ext uri="{BB962C8B-B14F-4D97-AF65-F5344CB8AC3E}">
        <p14:creationId xmlns:p14="http://schemas.microsoft.com/office/powerpoint/2010/main" val="4283163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29ADD4-21B9-7A4E-9A39-BB152828ED7E}"/>
              </a:ext>
            </a:extLst>
          </p:cNvPr>
          <p:cNvPicPr>
            <a:picLocks noChangeAspect="1"/>
          </p:cNvPicPr>
          <p:nvPr/>
        </p:nvPicPr>
        <p:blipFill>
          <a:blip r:embed="rId2"/>
          <a:stretch>
            <a:fillRect/>
          </a:stretch>
        </p:blipFill>
        <p:spPr>
          <a:xfrm>
            <a:off x="0" y="519"/>
            <a:ext cx="10691813" cy="7558636"/>
          </a:xfrm>
          <a:prstGeom prst="rect">
            <a:avLst/>
          </a:prstGeom>
        </p:spPr>
      </p:pic>
      <p:pic>
        <p:nvPicPr>
          <p:cNvPr id="4" name="Imagen 3">
            <a:extLst>
              <a:ext uri="{FF2B5EF4-FFF2-40B4-BE49-F238E27FC236}">
                <a16:creationId xmlns:a16="http://schemas.microsoft.com/office/drawing/2014/main" id="{4F15C3E9-8A7A-804F-828E-B1639645EABC}"/>
              </a:ext>
            </a:extLst>
          </p:cNvPr>
          <p:cNvPicPr>
            <a:picLocks noChangeAspect="1"/>
          </p:cNvPicPr>
          <p:nvPr/>
        </p:nvPicPr>
        <p:blipFill>
          <a:blip r:embed="rId3"/>
          <a:stretch>
            <a:fillRect/>
          </a:stretch>
        </p:blipFill>
        <p:spPr>
          <a:xfrm>
            <a:off x="0" y="2822713"/>
            <a:ext cx="8198636" cy="697050"/>
          </a:xfrm>
          <a:prstGeom prst="rect">
            <a:avLst/>
          </a:prstGeom>
        </p:spPr>
      </p:pic>
      <p:sp>
        <p:nvSpPr>
          <p:cNvPr id="5" name="CuadroTexto 4">
            <a:extLst>
              <a:ext uri="{FF2B5EF4-FFF2-40B4-BE49-F238E27FC236}">
                <a16:creationId xmlns:a16="http://schemas.microsoft.com/office/drawing/2014/main" id="{0BEC2931-B68F-1C4D-9B24-EC431A2DAE23}"/>
              </a:ext>
            </a:extLst>
          </p:cNvPr>
          <p:cNvSpPr txBox="1"/>
          <p:nvPr/>
        </p:nvSpPr>
        <p:spPr>
          <a:xfrm>
            <a:off x="916057" y="2922105"/>
            <a:ext cx="6366522" cy="584775"/>
          </a:xfrm>
          <a:prstGeom prst="rect">
            <a:avLst/>
          </a:prstGeom>
          <a:noFill/>
        </p:spPr>
        <p:txBody>
          <a:bodyPr wrap="square" rtlCol="0">
            <a:spAutoFit/>
          </a:bodyPr>
          <a:lstStyle/>
          <a:p>
            <a:r>
              <a:rPr lang="es-PE" sz="3200" b="1">
                <a:solidFill>
                  <a:schemeClr val="bg1"/>
                </a:solidFill>
                <a:latin typeface="Calibri" panose="020F0502020204030204" pitchFamily="34" charset="0"/>
                <a:ea typeface="Calibri" panose="020F0502020204030204" pitchFamily="34" charset="0"/>
                <a:cs typeface="Times New Roman" panose="02020603050405020304" pitchFamily="18" charset="0"/>
              </a:rPr>
              <a:t>IMPORTANCIA DE LA CERTIFICACIÓN</a:t>
            </a:r>
          </a:p>
        </p:txBody>
      </p:sp>
      <p:sp>
        <p:nvSpPr>
          <p:cNvPr id="7" name="CuadroTexto 6">
            <a:extLst>
              <a:ext uri="{FF2B5EF4-FFF2-40B4-BE49-F238E27FC236}">
                <a16:creationId xmlns:a16="http://schemas.microsoft.com/office/drawing/2014/main" id="{FE8C3213-7F6C-F947-BE91-F458B1D69470}"/>
              </a:ext>
            </a:extLst>
          </p:cNvPr>
          <p:cNvSpPr txBox="1"/>
          <p:nvPr/>
        </p:nvSpPr>
        <p:spPr>
          <a:xfrm>
            <a:off x="916057" y="3531359"/>
            <a:ext cx="6366522" cy="1077218"/>
          </a:xfrm>
          <a:prstGeom prst="rect">
            <a:avLst/>
          </a:prstGeom>
          <a:noFill/>
        </p:spPr>
        <p:txBody>
          <a:bodyPr wrap="square" rtlCol="0">
            <a:spAutoFit/>
          </a:bodyPr>
          <a:lstStyle/>
          <a:p>
            <a:r>
              <a:rPr lang="es-PE" sz="3200" b="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ACREDITADA EN EL CAMPO DE LA EFICIENCIA ENERGÉTICA</a:t>
            </a:r>
            <a:endParaRPr lang="es-PE" sz="320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43D624E1-BA40-8B45-9FA9-FBD9AA53834C}"/>
              </a:ext>
            </a:extLst>
          </p:cNvPr>
          <p:cNvSpPr txBox="1"/>
          <p:nvPr/>
        </p:nvSpPr>
        <p:spPr>
          <a:xfrm>
            <a:off x="916057" y="5314424"/>
            <a:ext cx="6366522" cy="769441"/>
          </a:xfrm>
          <a:prstGeom prst="rect">
            <a:avLst/>
          </a:prstGeom>
          <a:noFill/>
        </p:spPr>
        <p:txBody>
          <a:bodyPr wrap="square" rtlCol="0">
            <a:spAutoFit/>
          </a:bodyPr>
          <a:lstStyle/>
          <a:p>
            <a:pPr defTabSz="439971">
              <a:spcBef>
                <a:spcPct val="0"/>
              </a:spcBef>
              <a:defRPr/>
            </a:pPr>
            <a:r>
              <a:rPr lang="es-ES" sz="2200">
                <a:solidFill>
                  <a:schemeClr val="tx1">
                    <a:lumMod val="65000"/>
                    <a:lumOff val="35000"/>
                  </a:schemeClr>
                </a:solidFill>
                <a:sym typeface="Calibri" charset="0"/>
              </a:rPr>
              <a:t>Mónica </a:t>
            </a:r>
            <a:r>
              <a:rPr lang="es-ES" sz="2200" err="1">
                <a:solidFill>
                  <a:schemeClr val="tx1">
                    <a:lumMod val="65000"/>
                    <a:lumOff val="35000"/>
                  </a:schemeClr>
                </a:solidFill>
                <a:sym typeface="Calibri" charset="0"/>
              </a:rPr>
              <a:t>Nuñez</a:t>
            </a:r>
            <a:r>
              <a:rPr lang="es-ES" sz="2200">
                <a:solidFill>
                  <a:schemeClr val="tx1">
                    <a:lumMod val="65000"/>
                    <a:lumOff val="35000"/>
                  </a:schemeClr>
                </a:solidFill>
                <a:sym typeface="Calibri" charset="0"/>
              </a:rPr>
              <a:t> Cabañas</a:t>
            </a:r>
          </a:p>
          <a:p>
            <a:pPr defTabSz="439971">
              <a:spcBef>
                <a:spcPct val="0"/>
              </a:spcBef>
              <a:defRPr/>
            </a:pPr>
            <a:r>
              <a:rPr lang="es-ES" sz="2200" b="1">
                <a:solidFill>
                  <a:schemeClr val="tx1">
                    <a:lumMod val="65000"/>
                    <a:lumOff val="35000"/>
                  </a:schemeClr>
                </a:solidFill>
                <a:sym typeface="Calibri" charset="0"/>
              </a:rPr>
              <a:t>Director(e) de la Dirección de Acreditación  </a:t>
            </a:r>
          </a:p>
        </p:txBody>
      </p:sp>
    </p:spTree>
    <p:extLst>
      <p:ext uri="{BB962C8B-B14F-4D97-AF65-F5344CB8AC3E}">
        <p14:creationId xmlns:p14="http://schemas.microsoft.com/office/powerpoint/2010/main" val="105526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13564" y="21112"/>
            <a:ext cx="10691813" cy="7538563"/>
          </a:xfrm>
          <a:prstGeom prst="rect">
            <a:avLst/>
          </a:prstGeom>
        </p:spPr>
      </p:pic>
      <p:sp>
        <p:nvSpPr>
          <p:cNvPr id="8" name="CuadroTexto 7">
            <a:extLst>
              <a:ext uri="{FF2B5EF4-FFF2-40B4-BE49-F238E27FC236}">
                <a16:creationId xmlns:a16="http://schemas.microsoft.com/office/drawing/2014/main" id="{DA8D906B-8081-0741-9727-6E7AC56E130B}"/>
              </a:ext>
            </a:extLst>
          </p:cNvPr>
          <p:cNvSpPr txBox="1"/>
          <p:nvPr/>
        </p:nvSpPr>
        <p:spPr>
          <a:xfrm>
            <a:off x="805070" y="237749"/>
            <a:ext cx="9303026" cy="954107"/>
          </a:xfrm>
          <a:prstGeom prst="rect">
            <a:avLst/>
          </a:prstGeom>
          <a:noFill/>
        </p:spPr>
        <p:txBody>
          <a:bodyPr wrap="square" rtlCol="0">
            <a:spAutoFit/>
          </a:bodyPr>
          <a:lstStyle/>
          <a:p>
            <a:r>
              <a:rPr lang="es-PE" altLang="es-PE" sz="2800" b="1">
                <a:solidFill>
                  <a:srgbClr val="C00000"/>
                </a:solidFill>
              </a:rPr>
              <a:t>ACREDITACIÓN DE ORGANISMOS DE</a:t>
            </a:r>
          </a:p>
          <a:p>
            <a:r>
              <a:rPr lang="es-PE" altLang="es-PE" sz="2800" b="1">
                <a:solidFill>
                  <a:srgbClr val="C00000"/>
                </a:solidFill>
              </a:rPr>
              <a:t>CERTIFICACIÓN DE PRODUCTOS</a:t>
            </a:r>
            <a:endParaRPr lang="es-ES" altLang="es-PE" sz="2800" b="1">
              <a:solidFill>
                <a:srgbClr val="C00000"/>
              </a:solidFill>
            </a:endParaRPr>
          </a:p>
        </p:txBody>
      </p:sp>
      <p:sp>
        <p:nvSpPr>
          <p:cNvPr id="2" name="CuadroTexto 1">
            <a:extLst>
              <a:ext uri="{FF2B5EF4-FFF2-40B4-BE49-F238E27FC236}">
                <a16:creationId xmlns:a16="http://schemas.microsoft.com/office/drawing/2014/main" id="{C94EF93C-7F94-834C-A104-3E32F845CD7C}"/>
              </a:ext>
            </a:extLst>
          </p:cNvPr>
          <p:cNvSpPr txBox="1"/>
          <p:nvPr/>
        </p:nvSpPr>
        <p:spPr>
          <a:xfrm>
            <a:off x="646043" y="2036066"/>
            <a:ext cx="9054546" cy="3508653"/>
          </a:xfrm>
          <a:prstGeom prst="rect">
            <a:avLst/>
          </a:prstGeom>
          <a:noFill/>
        </p:spPr>
        <p:txBody>
          <a:bodyPr wrap="square" rtlCol="0">
            <a:spAutoFit/>
          </a:bodyPr>
          <a:lstStyle/>
          <a:p>
            <a:pPr marL="342900" indent="-342900" algn="just">
              <a:buFont typeface="Wingdings" pitchFamily="2" charset="2"/>
              <a:buChar char="Ø"/>
              <a:defRPr/>
            </a:pPr>
            <a:endParaRPr lang="es-PE" sz="2400"/>
          </a:p>
          <a:p>
            <a:pPr marL="342900" indent="-342900" algn="just">
              <a:buFont typeface="Wingdings" pitchFamily="2" charset="2"/>
              <a:buChar char="Ø"/>
              <a:defRPr/>
            </a:pPr>
            <a:r>
              <a:rPr lang="es-PE" sz="2400"/>
              <a:t>Los </a:t>
            </a:r>
            <a:r>
              <a:rPr lang="es-PE" sz="2400" b="1"/>
              <a:t>Organismos de Certificación que deseen contar con el reconocimiento de su competencia técnica</a:t>
            </a:r>
            <a:r>
              <a:rPr lang="es-PE" sz="2400"/>
              <a:t> en actividades de certificación de productos, pueden solicitar la acreditación ante la </a:t>
            </a:r>
            <a:r>
              <a:rPr lang="es-PE" sz="2400" b="1"/>
              <a:t>Dirección de Acreditación de INACAL</a:t>
            </a:r>
            <a:r>
              <a:rPr lang="es-PE" sz="2400"/>
              <a:t>.</a:t>
            </a:r>
          </a:p>
          <a:p>
            <a:pPr marL="342900" indent="-342900" algn="just">
              <a:buFont typeface="Wingdings" pitchFamily="2" charset="2"/>
              <a:buChar char="Ø"/>
              <a:defRPr/>
            </a:pPr>
            <a:endParaRPr lang="es-PE" sz="2400"/>
          </a:p>
          <a:p>
            <a:pPr marL="342900" indent="-342900" algn="just">
              <a:buFont typeface="Wingdings" pitchFamily="2" charset="2"/>
              <a:buChar char="Ø"/>
              <a:defRPr/>
            </a:pPr>
            <a:r>
              <a:rPr lang="es-PE" i="1">
                <a:solidFill>
                  <a:schemeClr val="accent1">
                    <a:lumMod val="75000"/>
                  </a:schemeClr>
                </a:solidFill>
              </a:rPr>
              <a:t>El Reglamento sobre el Etiquetado de Eficiencia Energética (D.S. N° 009-2017-EM) indica que los Certificados de Conformidad de los equipos energéticos deben ser emitidos por </a:t>
            </a:r>
            <a:r>
              <a:rPr lang="es-PE" i="1" u="sng">
                <a:solidFill>
                  <a:schemeClr val="accent1">
                    <a:lumMod val="75000"/>
                  </a:schemeClr>
                </a:solidFill>
              </a:rPr>
              <a:t>Organismos de Certificación de Productos acreditados</a:t>
            </a:r>
            <a:r>
              <a:rPr lang="es-PE" i="1">
                <a:solidFill>
                  <a:srgbClr val="0070C0"/>
                </a:solidFill>
              </a:rPr>
              <a:t>.</a:t>
            </a:r>
          </a:p>
          <a:p>
            <a:pPr marL="342900" indent="-342900" algn="just">
              <a:buFont typeface="Wingdings" pitchFamily="2" charset="2"/>
              <a:buChar char="Ø"/>
              <a:defRPr/>
            </a:pPr>
            <a:endParaRPr lang="es-PE" sz="2400" i="1">
              <a:solidFill>
                <a:srgbClr val="0070C0"/>
              </a:solidFill>
            </a:endParaRPr>
          </a:p>
        </p:txBody>
      </p:sp>
    </p:spTree>
    <p:extLst>
      <p:ext uri="{BB962C8B-B14F-4D97-AF65-F5344CB8AC3E}">
        <p14:creationId xmlns:p14="http://schemas.microsoft.com/office/powerpoint/2010/main" val="33371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13564" y="21112"/>
            <a:ext cx="10691813" cy="7538563"/>
          </a:xfrm>
          <a:prstGeom prst="rect">
            <a:avLst/>
          </a:prstGeom>
        </p:spPr>
      </p:pic>
      <p:sp>
        <p:nvSpPr>
          <p:cNvPr id="8" name="CuadroTexto 7">
            <a:extLst>
              <a:ext uri="{FF2B5EF4-FFF2-40B4-BE49-F238E27FC236}">
                <a16:creationId xmlns:a16="http://schemas.microsoft.com/office/drawing/2014/main" id="{DA8D906B-8081-0741-9727-6E7AC56E130B}"/>
              </a:ext>
            </a:extLst>
          </p:cNvPr>
          <p:cNvSpPr txBox="1"/>
          <p:nvPr/>
        </p:nvSpPr>
        <p:spPr>
          <a:xfrm>
            <a:off x="810038" y="382258"/>
            <a:ext cx="9303026" cy="646331"/>
          </a:xfrm>
          <a:prstGeom prst="rect">
            <a:avLst/>
          </a:prstGeom>
          <a:noFill/>
        </p:spPr>
        <p:txBody>
          <a:bodyPr wrap="square" rtlCol="0">
            <a:spAutoFit/>
          </a:bodyPr>
          <a:lstStyle/>
          <a:p>
            <a:r>
              <a:rPr lang="es-MX" altLang="es-PE" sz="3600" b="1">
                <a:solidFill>
                  <a:srgbClr val="C00000"/>
                </a:solidFill>
              </a:rPr>
              <a:t>SITUACIÓN ACTUAL  </a:t>
            </a:r>
            <a:endParaRPr lang="es-ES" altLang="es-PE" sz="3600" b="1">
              <a:solidFill>
                <a:srgbClr val="C00000"/>
              </a:solidFill>
            </a:endParaRPr>
          </a:p>
        </p:txBody>
      </p:sp>
      <p:sp>
        <p:nvSpPr>
          <p:cNvPr id="3" name="CuadroTexto 2">
            <a:extLst>
              <a:ext uri="{FF2B5EF4-FFF2-40B4-BE49-F238E27FC236}">
                <a16:creationId xmlns:a16="http://schemas.microsoft.com/office/drawing/2014/main" id="{5A9AA865-6D3C-4F43-A944-710C22A0568E}"/>
              </a:ext>
            </a:extLst>
          </p:cNvPr>
          <p:cNvSpPr txBox="1"/>
          <p:nvPr/>
        </p:nvSpPr>
        <p:spPr>
          <a:xfrm>
            <a:off x="258419" y="2156792"/>
            <a:ext cx="9650894" cy="3447098"/>
          </a:xfrm>
          <a:prstGeom prst="rect">
            <a:avLst/>
          </a:prstGeom>
          <a:noFill/>
        </p:spPr>
        <p:txBody>
          <a:bodyPr wrap="square" rtlCol="0">
            <a:spAutoFit/>
          </a:bodyPr>
          <a:lstStyle/>
          <a:p>
            <a:pPr marL="800100" lvl="1" indent="-342900" algn="just">
              <a:buFont typeface="Wingdings" pitchFamily="2" charset="2"/>
              <a:buChar char="Ø"/>
            </a:pPr>
            <a:r>
              <a:rPr lang="es-PE" altLang="es-PE" sz="2200" b="1">
                <a:solidFill>
                  <a:schemeClr val="tx1">
                    <a:lumMod val="65000"/>
                    <a:lumOff val="35000"/>
                  </a:schemeClr>
                </a:solidFill>
                <a:ea typeface="Calibri" panose="020F0502020204030204" pitchFamily="34" charset="0"/>
              </a:rPr>
              <a:t>CONTAMOS CON UN OCP ACREDITADO Y CUYO ALCANCE ES:</a:t>
            </a:r>
          </a:p>
          <a:p>
            <a:pPr lvl="1" algn="just">
              <a:buFont typeface="Wingdings" panose="05000000000000000000" pitchFamily="2" charset="2"/>
              <a:buChar char="v"/>
            </a:pPr>
            <a:endParaRPr lang="es-PE" altLang="es-PE" sz="2000">
              <a:ea typeface="Calibri" panose="020F0502020204030204" pitchFamily="34" charset="0"/>
            </a:endParaRPr>
          </a:p>
          <a:p>
            <a:pPr lvl="2" algn="just"/>
            <a:r>
              <a:rPr lang="es-PE" altLang="es-PE" sz="2400">
                <a:solidFill>
                  <a:schemeClr val="tx1">
                    <a:lumMod val="65000"/>
                    <a:lumOff val="35000"/>
                  </a:schemeClr>
                </a:solidFill>
                <a:ea typeface="Calibri" panose="020F0502020204030204" pitchFamily="34" charset="0"/>
              </a:rPr>
              <a:t>Lámparas de uso doméstico </a:t>
            </a:r>
          </a:p>
          <a:p>
            <a:pPr lvl="2" algn="just"/>
            <a:r>
              <a:rPr lang="es-PE" altLang="es-PE" sz="2400">
                <a:solidFill>
                  <a:schemeClr val="tx1">
                    <a:lumMod val="65000"/>
                    <a:lumOff val="35000"/>
                  </a:schemeClr>
                </a:solidFill>
                <a:ea typeface="Calibri" panose="020F0502020204030204" pitchFamily="34" charset="0"/>
              </a:rPr>
              <a:t>Motores eléctricos</a:t>
            </a:r>
          </a:p>
          <a:p>
            <a:pPr lvl="2" algn="just"/>
            <a:endParaRPr lang="es-PE" altLang="es-PE">
              <a:ea typeface="Calibri" panose="020F0502020204030204" pitchFamily="34" charset="0"/>
            </a:endParaRPr>
          </a:p>
          <a:p>
            <a:pPr marL="800100" lvl="1" indent="-342900" algn="just">
              <a:buFont typeface="Wingdings" pitchFamily="2" charset="2"/>
              <a:buChar char="Ø"/>
            </a:pPr>
            <a:r>
              <a:rPr lang="es-PE" altLang="es-PE" sz="2200" b="1">
                <a:solidFill>
                  <a:schemeClr val="tx1">
                    <a:lumMod val="65000"/>
                    <a:lumOff val="35000"/>
                  </a:schemeClr>
                </a:solidFill>
                <a:ea typeface="Calibri" panose="020F0502020204030204" pitchFamily="34" charset="0"/>
              </a:rPr>
              <a:t>CONTAMOS CON UN PROCESO DE AMPLIACIÓN, CUYO ALCANCE ES:</a:t>
            </a:r>
          </a:p>
          <a:p>
            <a:pPr lvl="1" algn="just">
              <a:buFont typeface="Wingdings" panose="05000000000000000000" pitchFamily="2" charset="2"/>
              <a:buChar char="v"/>
            </a:pPr>
            <a:endParaRPr lang="es-PE" altLang="es-PE" sz="2000">
              <a:ea typeface="Calibri" panose="020F0502020204030204" pitchFamily="34" charset="0"/>
            </a:endParaRPr>
          </a:p>
          <a:p>
            <a:pPr lvl="2" algn="just"/>
            <a:r>
              <a:rPr lang="es-PE" altLang="es-PE" sz="2400">
                <a:solidFill>
                  <a:schemeClr val="tx1">
                    <a:lumMod val="65000"/>
                    <a:lumOff val="35000"/>
                  </a:schemeClr>
                </a:solidFill>
                <a:ea typeface="Calibri" panose="020F0502020204030204" pitchFamily="34" charset="0"/>
              </a:rPr>
              <a:t>Aparatos de refrigeración</a:t>
            </a:r>
          </a:p>
          <a:p>
            <a:pPr lvl="2" algn="just"/>
            <a:r>
              <a:rPr lang="es-PE" altLang="es-PE" sz="2400">
                <a:solidFill>
                  <a:schemeClr val="tx1">
                    <a:lumMod val="65000"/>
                    <a:lumOff val="35000"/>
                  </a:schemeClr>
                </a:solidFill>
                <a:ea typeface="Calibri" panose="020F0502020204030204" pitchFamily="34" charset="0"/>
              </a:rPr>
              <a:t>Calentadores  </a:t>
            </a:r>
          </a:p>
          <a:p>
            <a:endParaRPr lang="es-PE"/>
          </a:p>
        </p:txBody>
      </p:sp>
    </p:spTree>
    <p:extLst>
      <p:ext uri="{BB962C8B-B14F-4D97-AF65-F5344CB8AC3E}">
        <p14:creationId xmlns:p14="http://schemas.microsoft.com/office/powerpoint/2010/main" val="77025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13564" y="21112"/>
            <a:ext cx="10691813" cy="7538563"/>
          </a:xfrm>
          <a:prstGeom prst="rect">
            <a:avLst/>
          </a:prstGeom>
        </p:spPr>
      </p:pic>
      <p:sp>
        <p:nvSpPr>
          <p:cNvPr id="8" name="CuadroTexto 7">
            <a:extLst>
              <a:ext uri="{FF2B5EF4-FFF2-40B4-BE49-F238E27FC236}">
                <a16:creationId xmlns:a16="http://schemas.microsoft.com/office/drawing/2014/main" id="{DA8D906B-8081-0741-9727-6E7AC56E130B}"/>
              </a:ext>
            </a:extLst>
          </p:cNvPr>
          <p:cNvSpPr txBox="1"/>
          <p:nvPr/>
        </p:nvSpPr>
        <p:spPr>
          <a:xfrm>
            <a:off x="839856" y="479302"/>
            <a:ext cx="9303026" cy="569387"/>
          </a:xfrm>
          <a:prstGeom prst="rect">
            <a:avLst/>
          </a:prstGeom>
          <a:noFill/>
        </p:spPr>
        <p:txBody>
          <a:bodyPr wrap="square" rtlCol="0">
            <a:spAutoFit/>
          </a:bodyPr>
          <a:lstStyle/>
          <a:p>
            <a:r>
              <a:rPr lang="es-MX" altLang="es-PE" sz="3100" b="1">
                <a:solidFill>
                  <a:srgbClr val="C00000"/>
                </a:solidFill>
              </a:rPr>
              <a:t>CALIFICACIÓN DE EVALUADORES Y EXPERTOS TÉCNICOS</a:t>
            </a:r>
            <a:endParaRPr lang="es-ES" altLang="es-PE" sz="3100" b="1">
              <a:solidFill>
                <a:srgbClr val="C00000"/>
              </a:solidFill>
            </a:endParaRPr>
          </a:p>
        </p:txBody>
      </p:sp>
      <p:sp>
        <p:nvSpPr>
          <p:cNvPr id="4" name="CuadroTexto 3">
            <a:extLst>
              <a:ext uri="{FF2B5EF4-FFF2-40B4-BE49-F238E27FC236}">
                <a16:creationId xmlns:a16="http://schemas.microsoft.com/office/drawing/2014/main" id="{6F3006FE-345E-FB4F-B00F-31A09C0503A4}"/>
              </a:ext>
            </a:extLst>
          </p:cNvPr>
          <p:cNvSpPr txBox="1"/>
          <p:nvPr/>
        </p:nvSpPr>
        <p:spPr>
          <a:xfrm>
            <a:off x="839856" y="1427241"/>
            <a:ext cx="8935279" cy="830997"/>
          </a:xfrm>
          <a:prstGeom prst="rect">
            <a:avLst/>
          </a:prstGeom>
          <a:noFill/>
        </p:spPr>
        <p:txBody>
          <a:bodyPr wrap="square" rtlCol="0">
            <a:spAutoFit/>
          </a:bodyPr>
          <a:lstStyle/>
          <a:p>
            <a:pPr algn="ctr"/>
            <a:r>
              <a:rPr lang="es-PE" altLang="es-PE" sz="2400">
                <a:solidFill>
                  <a:schemeClr val="tx1">
                    <a:lumMod val="65000"/>
                    <a:lumOff val="35000"/>
                  </a:schemeClr>
                </a:solidFill>
                <a:ea typeface="Calibri" panose="020F0502020204030204" pitchFamily="34" charset="0"/>
              </a:rPr>
              <a:t>Postulación al </a:t>
            </a:r>
            <a:r>
              <a:rPr lang="es-PE" altLang="es-PE" sz="2400" b="1">
                <a:solidFill>
                  <a:schemeClr val="tx1">
                    <a:lumMod val="65000"/>
                    <a:lumOff val="35000"/>
                  </a:schemeClr>
                </a:solidFill>
                <a:ea typeface="Calibri" panose="020F0502020204030204" pitchFamily="34" charset="0"/>
              </a:rPr>
              <a:t>Padrón de Evaluadores y Expertos Técnicos</a:t>
            </a:r>
          </a:p>
          <a:p>
            <a:pPr algn="ctr"/>
            <a:r>
              <a:rPr lang="es-PE" altLang="es-PE" sz="2400" i="1">
                <a:solidFill>
                  <a:schemeClr val="tx1">
                    <a:lumMod val="65000"/>
                    <a:lumOff val="35000"/>
                  </a:schemeClr>
                </a:solidFill>
                <a:ea typeface="Calibri" panose="020F0502020204030204" pitchFamily="34" charset="0"/>
              </a:rPr>
              <a:t>(D.S. N°009-2017-EM)</a:t>
            </a:r>
          </a:p>
        </p:txBody>
      </p:sp>
      <p:graphicFrame>
        <p:nvGraphicFramePr>
          <p:cNvPr id="9" name="Tabla 8">
            <a:extLst>
              <a:ext uri="{FF2B5EF4-FFF2-40B4-BE49-F238E27FC236}">
                <a16:creationId xmlns:a16="http://schemas.microsoft.com/office/drawing/2014/main" id="{B8E69B9B-571C-024E-83EF-FB83D85A55EA}"/>
              </a:ext>
            </a:extLst>
          </p:cNvPr>
          <p:cNvGraphicFramePr>
            <a:graphicFrameLocks noGrp="1"/>
          </p:cNvGraphicFramePr>
          <p:nvPr>
            <p:extLst>
              <p:ext uri="{D42A27DB-BD31-4B8C-83A1-F6EECF244321}">
                <p14:modId xmlns:p14="http://schemas.microsoft.com/office/powerpoint/2010/main" val="1991928653"/>
              </p:ext>
            </p:extLst>
          </p:nvPr>
        </p:nvGraphicFramePr>
        <p:xfrm>
          <a:off x="944217" y="2345636"/>
          <a:ext cx="8766313" cy="4442790"/>
        </p:xfrm>
        <a:graphic>
          <a:graphicData uri="http://schemas.openxmlformats.org/drawingml/2006/table">
            <a:tbl>
              <a:tblPr firstRow="1" firstCol="1" bandRow="1">
                <a:tableStyleId>{5C22544A-7EE6-4342-B048-85BDC9FD1C3A}</a:tableStyleId>
              </a:tblPr>
              <a:tblGrid>
                <a:gridCol w="1072443">
                  <a:extLst>
                    <a:ext uri="{9D8B030D-6E8A-4147-A177-3AD203B41FA5}">
                      <a16:colId xmlns:a16="http://schemas.microsoft.com/office/drawing/2014/main" val="20000"/>
                    </a:ext>
                  </a:extLst>
                </a:gridCol>
                <a:gridCol w="3320653">
                  <a:extLst>
                    <a:ext uri="{9D8B030D-6E8A-4147-A177-3AD203B41FA5}">
                      <a16:colId xmlns:a16="http://schemas.microsoft.com/office/drawing/2014/main" val="20001"/>
                    </a:ext>
                  </a:extLst>
                </a:gridCol>
                <a:gridCol w="4373217">
                  <a:extLst>
                    <a:ext uri="{9D8B030D-6E8A-4147-A177-3AD203B41FA5}">
                      <a16:colId xmlns:a16="http://schemas.microsoft.com/office/drawing/2014/main" val="20002"/>
                    </a:ext>
                  </a:extLst>
                </a:gridCol>
              </a:tblGrid>
              <a:tr h="536888">
                <a:tc>
                  <a:txBody>
                    <a:bodyPr/>
                    <a:lstStyle/>
                    <a:p>
                      <a:pPr algn="ctr">
                        <a:lnSpc>
                          <a:spcPct val="115000"/>
                        </a:lnSpc>
                        <a:spcAft>
                          <a:spcPts val="1000"/>
                        </a:spcAft>
                      </a:pPr>
                      <a:r>
                        <a:rPr lang="es-PE" sz="1200">
                          <a:effectLst/>
                        </a:rPr>
                        <a:t>REQUISITOS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PE" sz="1400">
                          <a:effectLst/>
                        </a:rPr>
                        <a:t>EVALUADOR</a:t>
                      </a:r>
                    </a:p>
                  </a:txBody>
                  <a:tcPr marL="68580" marR="68580" marT="0" marB="0" anchor="ctr"/>
                </a:tc>
                <a:tc>
                  <a:txBody>
                    <a:bodyPr/>
                    <a:lstStyle/>
                    <a:p>
                      <a:pPr indent="344170" algn="ctr">
                        <a:lnSpc>
                          <a:spcPct val="115000"/>
                        </a:lnSpc>
                        <a:spcAft>
                          <a:spcPts val="1000"/>
                        </a:spcAft>
                      </a:pPr>
                      <a:r>
                        <a:rPr lang="es-PE" sz="1400">
                          <a:effectLst/>
                        </a:rPr>
                        <a:t>EXPERTO TÉCNICO</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0043">
                <a:tc>
                  <a:txBody>
                    <a:bodyPr/>
                    <a:lstStyle/>
                    <a:p>
                      <a:pPr algn="ctr">
                        <a:lnSpc>
                          <a:spcPct val="115000"/>
                        </a:lnSpc>
                        <a:spcAft>
                          <a:spcPts val="1000"/>
                        </a:spcAft>
                      </a:pPr>
                      <a:r>
                        <a:rPr lang="es-PE" sz="1000">
                          <a:effectLst/>
                        </a:rPr>
                        <a:t>EDUCACIÓN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PE" sz="1000">
                          <a:effectLst/>
                        </a:rPr>
                        <a:t>Grado universitario en Ingeniería Mecánica, Eléctrica o afines.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PE" sz="1000">
                          <a:effectLst/>
                        </a:rPr>
                        <a:t>Grado universitario en Ingeniería Mecánica, Eléctrica o afines o Titulo de Técnico otorgado por un Instituto Superior autorizado oficialmente.</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90864">
                <a:tc>
                  <a:txBody>
                    <a:bodyPr/>
                    <a:lstStyle/>
                    <a:p>
                      <a:pPr algn="ctr">
                        <a:lnSpc>
                          <a:spcPct val="115000"/>
                        </a:lnSpc>
                        <a:spcAft>
                          <a:spcPts val="1000"/>
                        </a:spcAft>
                      </a:pPr>
                      <a:r>
                        <a:rPr lang="es-PE" sz="1000">
                          <a:effectLst/>
                        </a:rPr>
                        <a:t>EXPERIENCIA LABORAL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PE" sz="1000">
                          <a:effectLst/>
                        </a:rPr>
                        <a:t>Seis (06) años de experiencia laboral en el campo técnico requerido, dos (02) de los cuales, en actividades de gestión de la calidad, aseguramiento de la calidad, evaluando sistemas de gestión de la calidad o implementando sistemas de gestión relacionados a los OEC.</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PE" sz="1000">
                          <a:effectLst/>
                        </a:rPr>
                        <a:t>Experiencia de 06 años en el campo técnico del diseño, la fabricación y/o mantenimiento de los equipos energéticos comprendidos en el Reglamento Técnico sobre el Etiquetado de Eficiencia Energética (D.S. N° 009-2017-EM), de preferencia 04 de los cuales deben ser en actividades relacionadas a ensayos de eficiencia energética.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274995">
                <a:tc>
                  <a:txBody>
                    <a:bodyPr/>
                    <a:lstStyle/>
                    <a:p>
                      <a:pPr algn="ctr">
                        <a:lnSpc>
                          <a:spcPct val="115000"/>
                        </a:lnSpc>
                        <a:spcAft>
                          <a:spcPts val="1000"/>
                        </a:spcAft>
                      </a:pPr>
                      <a:r>
                        <a:rPr lang="es-PE" sz="1000">
                          <a:effectLst/>
                        </a:rPr>
                        <a:t>FORMACIÓN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PE" sz="1000">
                          <a:effectLst/>
                        </a:rPr>
                        <a:t>-</a:t>
                      </a:r>
                      <a:r>
                        <a:rPr lang="es-PE" sz="1000" baseline="0">
                          <a:effectLst/>
                        </a:rPr>
                        <a:t> </a:t>
                      </a:r>
                      <a:r>
                        <a:rPr lang="es-PE" sz="1000">
                          <a:effectLst/>
                        </a:rPr>
                        <a:t>Auditoría basada en los lineamientos de la norma ISO</a:t>
                      </a:r>
                    </a:p>
                    <a:p>
                      <a:pPr algn="just">
                        <a:lnSpc>
                          <a:spcPct val="115000"/>
                        </a:lnSpc>
                        <a:spcAft>
                          <a:spcPts val="0"/>
                        </a:spcAft>
                      </a:pPr>
                      <a:r>
                        <a:rPr lang="es-PE" sz="1000">
                          <a:effectLst/>
                        </a:rPr>
                        <a:t>  19011 (Mínimo 16h). </a:t>
                      </a:r>
                    </a:p>
                    <a:p>
                      <a:pPr algn="just">
                        <a:lnSpc>
                          <a:spcPct val="115000"/>
                        </a:lnSpc>
                        <a:spcAft>
                          <a:spcPts val="0"/>
                        </a:spcAft>
                      </a:pPr>
                      <a:endParaRPr lang="es-PE" sz="800">
                        <a:effectLst/>
                      </a:endParaRPr>
                    </a:p>
                    <a:p>
                      <a:pPr algn="just">
                        <a:lnSpc>
                          <a:spcPct val="115000"/>
                        </a:lnSpc>
                        <a:spcAft>
                          <a:spcPts val="1000"/>
                        </a:spcAft>
                      </a:pPr>
                      <a:r>
                        <a:rPr lang="es-PE" sz="1000">
                          <a:effectLst/>
                        </a:rPr>
                        <a:t>-</a:t>
                      </a:r>
                      <a:r>
                        <a:rPr lang="es-PE" sz="1000" baseline="0">
                          <a:effectLst/>
                        </a:rPr>
                        <a:t> </a:t>
                      </a:r>
                      <a:r>
                        <a:rPr lang="es-PE" sz="1000">
                          <a:effectLst/>
                        </a:rPr>
                        <a:t>Interpretación de la norma ISO/IEC 17065 (Mínimo16 h)</a:t>
                      </a:r>
                    </a:p>
                    <a:p>
                      <a:pPr algn="just">
                        <a:lnSpc>
                          <a:spcPct val="115000"/>
                        </a:lnSpc>
                        <a:spcAft>
                          <a:spcPts val="1000"/>
                        </a:spcAft>
                      </a:pPr>
                      <a:r>
                        <a:rPr lang="es-PE" sz="1000">
                          <a:effectLst/>
                        </a:rPr>
                        <a:t>-</a:t>
                      </a:r>
                      <a:r>
                        <a:rPr lang="es-PE" sz="1000" baseline="0">
                          <a:effectLst/>
                        </a:rPr>
                        <a:t> </a:t>
                      </a:r>
                      <a:r>
                        <a:rPr lang="es-PE" sz="1000">
                          <a:effectLst/>
                        </a:rPr>
                        <a:t>Sistemas de acreditación y evaluación de la conformidad</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PE" sz="1000">
                          <a:effectLst/>
                        </a:rPr>
                        <a:t>-</a:t>
                      </a:r>
                      <a:r>
                        <a:rPr lang="es-PE" sz="1000" baseline="0">
                          <a:effectLst/>
                        </a:rPr>
                        <a:t> </a:t>
                      </a:r>
                      <a:r>
                        <a:rPr lang="es-PE" sz="1000">
                          <a:effectLst/>
                        </a:rPr>
                        <a:t>Cursos sobre eficiencia energética relacionados a los equipos energéticos comprendidos en el Reglamento Técnico sobre el Etiquetado de Eficiencia Energética (D.S. N° 009-2017-EM). </a:t>
                      </a:r>
                    </a:p>
                    <a:p>
                      <a:pPr algn="just">
                        <a:lnSpc>
                          <a:spcPct val="115000"/>
                        </a:lnSpc>
                        <a:spcAft>
                          <a:spcPts val="1000"/>
                        </a:spcAft>
                      </a:pPr>
                      <a:r>
                        <a:rPr lang="es-PE" sz="1000">
                          <a:effectLst/>
                        </a:rPr>
                        <a:t>-</a:t>
                      </a:r>
                      <a:r>
                        <a:rPr lang="es-PE" sz="1000" baseline="0">
                          <a:effectLst/>
                        </a:rPr>
                        <a:t> </a:t>
                      </a:r>
                      <a:r>
                        <a:rPr lang="es-PE" sz="1000" baseline="0">
                          <a:solidFill>
                            <a:schemeClr val="tx1"/>
                          </a:solidFill>
                          <a:effectLst/>
                        </a:rPr>
                        <a:t>C</a:t>
                      </a:r>
                      <a:r>
                        <a:rPr lang="es-PE" sz="1000">
                          <a:solidFill>
                            <a:schemeClr val="tx1"/>
                          </a:solidFill>
                          <a:effectLst/>
                        </a:rPr>
                        <a:t>onocimiento</a:t>
                      </a:r>
                      <a:r>
                        <a:rPr lang="es-PE" sz="1000">
                          <a:effectLst/>
                        </a:rPr>
                        <a:t> de las normas aplicadas a los ensayos de eficiencia energética de los equipos energéticos comprendidos en el Reglamento Técnico sobre el Etiquetado de Eficiencia Energética (D.S. N° 009-2017-EM) u otros Reglamentos Técnicos similares.</a:t>
                      </a:r>
                    </a:p>
                    <a:p>
                      <a:pPr algn="just">
                        <a:lnSpc>
                          <a:spcPct val="115000"/>
                        </a:lnSpc>
                        <a:spcAft>
                          <a:spcPts val="1000"/>
                        </a:spcAft>
                      </a:pPr>
                      <a:r>
                        <a:rPr lang="es-PE" sz="1000">
                          <a:effectLst/>
                        </a:rPr>
                        <a:t>-</a:t>
                      </a:r>
                      <a:r>
                        <a:rPr lang="es-PE" sz="1000" baseline="0">
                          <a:effectLst/>
                        </a:rPr>
                        <a:t> P</a:t>
                      </a:r>
                      <a:r>
                        <a:rPr lang="es-PE" sz="1000">
                          <a:effectLst/>
                        </a:rPr>
                        <a:t>articipación en actividades de normalización en la elaboración de normas técnicas relacionadas a equipos energéticos </a:t>
                      </a:r>
                      <a:r>
                        <a:rPr lang="es-PE" sz="1000">
                          <a:solidFill>
                            <a:schemeClr val="tx1"/>
                          </a:solidFill>
                          <a:effectLst/>
                        </a:rPr>
                        <a:t>(Deseable).</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7431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B492760-BE2F-0146-B13C-71B114DA1768}"/>
              </a:ext>
            </a:extLst>
          </p:cNvPr>
          <p:cNvPicPr>
            <a:picLocks noChangeAspect="1"/>
          </p:cNvPicPr>
          <p:nvPr/>
        </p:nvPicPr>
        <p:blipFill>
          <a:blip r:embed="rId2"/>
          <a:stretch>
            <a:fillRect/>
          </a:stretch>
        </p:blipFill>
        <p:spPr>
          <a:xfrm>
            <a:off x="0" y="519"/>
            <a:ext cx="10691813" cy="7558636"/>
          </a:xfrm>
          <a:prstGeom prst="rect">
            <a:avLst/>
          </a:prstGeom>
        </p:spPr>
      </p:pic>
      <p:sp>
        <p:nvSpPr>
          <p:cNvPr id="3" name="Estrella de 7 puntas 2">
            <a:extLst>
              <a:ext uri="{FF2B5EF4-FFF2-40B4-BE49-F238E27FC236}">
                <a16:creationId xmlns:a16="http://schemas.microsoft.com/office/drawing/2014/main" id="{A5E75753-E6EE-4E42-8222-F38FB71B65FB}"/>
              </a:ext>
            </a:extLst>
          </p:cNvPr>
          <p:cNvSpPr/>
          <p:nvPr/>
        </p:nvSpPr>
        <p:spPr>
          <a:xfrm>
            <a:off x="6788426" y="3631271"/>
            <a:ext cx="2067339" cy="1920700"/>
          </a:xfrm>
          <a:prstGeom prst="star7">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0348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21112"/>
            <a:ext cx="10691813" cy="7538563"/>
          </a:xfrm>
          <a:prstGeom prst="rect">
            <a:avLst/>
          </a:prstGeom>
        </p:spPr>
      </p:pic>
      <p:sp>
        <p:nvSpPr>
          <p:cNvPr id="8" name="CuadroTexto 7">
            <a:extLst>
              <a:ext uri="{FF2B5EF4-FFF2-40B4-BE49-F238E27FC236}">
                <a16:creationId xmlns:a16="http://schemas.microsoft.com/office/drawing/2014/main" id="{DA8D906B-8081-0741-9727-6E7AC56E130B}"/>
              </a:ext>
            </a:extLst>
          </p:cNvPr>
          <p:cNvSpPr txBox="1"/>
          <p:nvPr/>
        </p:nvSpPr>
        <p:spPr>
          <a:xfrm>
            <a:off x="810038" y="382258"/>
            <a:ext cx="9303026" cy="646331"/>
          </a:xfrm>
          <a:prstGeom prst="rect">
            <a:avLst/>
          </a:prstGeom>
          <a:noFill/>
        </p:spPr>
        <p:txBody>
          <a:bodyPr wrap="square" rtlCol="0">
            <a:spAutoFit/>
          </a:bodyPr>
          <a:lstStyle/>
          <a:p>
            <a:r>
              <a:rPr lang="es-MX" altLang="es-PE" sz="3600" b="1">
                <a:solidFill>
                  <a:srgbClr val="C00000"/>
                </a:solidFill>
              </a:rPr>
              <a:t>LA CERTIFICACIÓN DE PERSONAS</a:t>
            </a:r>
            <a:endParaRPr lang="es-ES" altLang="es-PE" sz="3600" b="1">
              <a:solidFill>
                <a:srgbClr val="C00000"/>
              </a:solidFill>
            </a:endParaRPr>
          </a:p>
        </p:txBody>
      </p:sp>
      <p:sp>
        <p:nvSpPr>
          <p:cNvPr id="5" name="CuadroTexto 4">
            <a:extLst>
              <a:ext uri="{FF2B5EF4-FFF2-40B4-BE49-F238E27FC236}">
                <a16:creationId xmlns:a16="http://schemas.microsoft.com/office/drawing/2014/main" id="{B8AECB8D-0158-AE43-90DB-2CE8F58C93B2}"/>
              </a:ext>
            </a:extLst>
          </p:cNvPr>
          <p:cNvSpPr txBox="1"/>
          <p:nvPr/>
        </p:nvSpPr>
        <p:spPr>
          <a:xfrm>
            <a:off x="810037" y="2036066"/>
            <a:ext cx="8890554" cy="3416320"/>
          </a:xfrm>
          <a:prstGeom prst="rect">
            <a:avLst/>
          </a:prstGeom>
          <a:noFill/>
        </p:spPr>
        <p:txBody>
          <a:bodyPr wrap="square" rtlCol="0">
            <a:spAutoFit/>
          </a:bodyPr>
          <a:lstStyle/>
          <a:p>
            <a:pPr marL="342900" indent="-342900" algn="just">
              <a:buFont typeface="Wingdings" pitchFamily="2" charset="2"/>
              <a:buChar char="Ø"/>
              <a:defRPr/>
            </a:pPr>
            <a:r>
              <a:rPr lang="es-PE" altLang="es-PE" sz="2400">
                <a:solidFill>
                  <a:schemeClr val="tx1">
                    <a:lumMod val="65000"/>
                    <a:lumOff val="35000"/>
                  </a:schemeClr>
                </a:solidFill>
              </a:rPr>
              <a:t>Es una </a:t>
            </a:r>
            <a:r>
              <a:rPr lang="es-PE" altLang="es-PE" sz="2400" b="1">
                <a:solidFill>
                  <a:schemeClr val="tx1">
                    <a:lumMod val="65000"/>
                    <a:lumOff val="35000"/>
                  </a:schemeClr>
                </a:solidFill>
              </a:rPr>
              <a:t>actividad mediante la cual los organismos que certifican personas evalúan la capacidad</a:t>
            </a:r>
            <a:r>
              <a:rPr lang="es-PE" altLang="es-PE" sz="2400">
                <a:solidFill>
                  <a:schemeClr val="tx1">
                    <a:lumMod val="65000"/>
                    <a:lumOff val="35000"/>
                  </a:schemeClr>
                </a:solidFill>
              </a:rPr>
              <a:t> de éstas para aplicar conocimientos y habilidades definidas en un documento normativo. El papel de los organismos de certificación implica la evaluación de las competencias necesarias de los individuos, y asegura que éstos son adecuados para el trabajo que realizan.</a:t>
            </a:r>
          </a:p>
          <a:p>
            <a:pPr marL="342900" indent="-342900" algn="just">
              <a:buFont typeface="Wingdings" pitchFamily="2" charset="2"/>
              <a:buChar char="Ø"/>
              <a:defRPr/>
            </a:pPr>
            <a:endParaRPr lang="es-PE" altLang="es-PE" sz="2400">
              <a:solidFill>
                <a:schemeClr val="tx1">
                  <a:lumMod val="65000"/>
                  <a:lumOff val="35000"/>
                </a:schemeClr>
              </a:solidFill>
            </a:endParaRPr>
          </a:p>
          <a:p>
            <a:pPr marL="342900" indent="-342900" algn="just">
              <a:buFont typeface="Wingdings" pitchFamily="2" charset="2"/>
              <a:buChar char="Ø"/>
              <a:defRPr/>
            </a:pPr>
            <a:r>
              <a:rPr lang="es-PE" altLang="es-PE" sz="2400" i="1">
                <a:solidFill>
                  <a:schemeClr val="tx1">
                    <a:lumMod val="65000"/>
                    <a:lumOff val="35000"/>
                  </a:schemeClr>
                </a:solidFill>
              </a:rPr>
              <a:t>Los criterios de competencia para los Auditores Energéticos se enmarcan en la norma </a:t>
            </a:r>
            <a:r>
              <a:rPr lang="es-PE" altLang="es-PE" sz="2400" b="1" i="1">
                <a:solidFill>
                  <a:schemeClr val="tx1">
                    <a:lumMod val="65000"/>
                    <a:lumOff val="35000"/>
                  </a:schemeClr>
                </a:solidFill>
              </a:rPr>
              <a:t>UNE-EN 16247: Auditorías energéticas</a:t>
            </a:r>
            <a:r>
              <a:rPr lang="es-PE" altLang="es-PE" sz="2400" i="1">
                <a:solidFill>
                  <a:schemeClr val="tx1">
                    <a:lumMod val="65000"/>
                    <a:lumOff val="35000"/>
                  </a:schemeClr>
                </a:solidFill>
              </a:rPr>
              <a:t>.</a:t>
            </a:r>
            <a:endParaRPr lang="es-PE" altLang="es-PE" sz="2400">
              <a:solidFill>
                <a:schemeClr val="tx1">
                  <a:lumMod val="65000"/>
                  <a:lumOff val="35000"/>
                </a:schemeClr>
              </a:solidFill>
            </a:endParaRPr>
          </a:p>
        </p:txBody>
      </p:sp>
    </p:spTree>
    <p:extLst>
      <p:ext uri="{BB962C8B-B14F-4D97-AF65-F5344CB8AC3E}">
        <p14:creationId xmlns:p14="http://schemas.microsoft.com/office/powerpoint/2010/main" val="428032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BC7FEB2-1D87-7949-919E-5D9337BEBCA9}"/>
              </a:ext>
            </a:extLst>
          </p:cNvPr>
          <p:cNvPicPr>
            <a:picLocks noChangeAspect="1"/>
          </p:cNvPicPr>
          <p:nvPr/>
        </p:nvPicPr>
        <p:blipFill>
          <a:blip r:embed="rId2"/>
          <a:stretch>
            <a:fillRect/>
          </a:stretch>
        </p:blipFill>
        <p:spPr>
          <a:xfrm>
            <a:off x="0" y="21112"/>
            <a:ext cx="10691813" cy="7538563"/>
          </a:xfrm>
          <a:prstGeom prst="rect">
            <a:avLst/>
          </a:prstGeom>
        </p:spPr>
      </p:pic>
      <p:sp>
        <p:nvSpPr>
          <p:cNvPr id="5" name="CuadroTexto 4">
            <a:extLst>
              <a:ext uri="{FF2B5EF4-FFF2-40B4-BE49-F238E27FC236}">
                <a16:creationId xmlns:a16="http://schemas.microsoft.com/office/drawing/2014/main" id="{83287140-2C40-EB4E-9A73-DC27D7F0545D}"/>
              </a:ext>
            </a:extLst>
          </p:cNvPr>
          <p:cNvSpPr txBox="1"/>
          <p:nvPr/>
        </p:nvSpPr>
        <p:spPr>
          <a:xfrm>
            <a:off x="810038" y="203354"/>
            <a:ext cx="9303026" cy="954107"/>
          </a:xfrm>
          <a:prstGeom prst="rect">
            <a:avLst/>
          </a:prstGeom>
          <a:noFill/>
        </p:spPr>
        <p:txBody>
          <a:bodyPr wrap="square" rtlCol="0">
            <a:spAutoFit/>
          </a:bodyPr>
          <a:lstStyle/>
          <a:p>
            <a:r>
              <a:rPr lang="es-PE" altLang="es-PE" sz="2800" b="1">
                <a:solidFill>
                  <a:srgbClr val="C00000"/>
                </a:solidFill>
              </a:rPr>
              <a:t>ACREDITACIÓN DE ORGANISMOS DE CERTIFICACIÓN</a:t>
            </a:r>
          </a:p>
          <a:p>
            <a:r>
              <a:rPr lang="es-PE" altLang="es-PE" sz="2800" b="1">
                <a:solidFill>
                  <a:srgbClr val="C00000"/>
                </a:solidFill>
              </a:rPr>
              <a:t>DE PERSONAS (OCPE)</a:t>
            </a:r>
            <a:endParaRPr lang="es-ES" altLang="es-PE" sz="2800" b="1">
              <a:solidFill>
                <a:srgbClr val="C00000"/>
              </a:solidFill>
            </a:endParaRPr>
          </a:p>
        </p:txBody>
      </p:sp>
      <p:sp>
        <p:nvSpPr>
          <p:cNvPr id="6" name="CuadroTexto 5">
            <a:extLst>
              <a:ext uri="{FF2B5EF4-FFF2-40B4-BE49-F238E27FC236}">
                <a16:creationId xmlns:a16="http://schemas.microsoft.com/office/drawing/2014/main" id="{0A1D8CA9-713A-B745-B06F-5E1DB5AD1E2A}"/>
              </a:ext>
            </a:extLst>
          </p:cNvPr>
          <p:cNvSpPr txBox="1"/>
          <p:nvPr/>
        </p:nvSpPr>
        <p:spPr>
          <a:xfrm>
            <a:off x="810037" y="2036066"/>
            <a:ext cx="8890554" cy="3785652"/>
          </a:xfrm>
          <a:prstGeom prst="rect">
            <a:avLst/>
          </a:prstGeom>
          <a:noFill/>
        </p:spPr>
        <p:txBody>
          <a:bodyPr wrap="square" rtlCol="0">
            <a:spAutoFit/>
          </a:bodyPr>
          <a:lstStyle/>
          <a:p>
            <a:pPr marL="342900" indent="-342900" algn="just">
              <a:buFont typeface="Wingdings" pitchFamily="2" charset="2"/>
              <a:buChar char="Ø"/>
              <a:defRPr/>
            </a:pPr>
            <a:r>
              <a:rPr lang="es-PE" altLang="es-PE" sz="2400"/>
              <a:t>Los </a:t>
            </a:r>
            <a:r>
              <a:rPr lang="es-PE" altLang="es-PE" sz="2400" b="1"/>
              <a:t>Organismos de Certificación acreditados ante el INACAL</a:t>
            </a:r>
            <a:r>
              <a:rPr lang="es-PE" altLang="es-PE" sz="2400"/>
              <a:t> cumplen con requisitos establecidos por normas internacionales y en la NTP - ISO/IEC 17024  </a:t>
            </a:r>
            <a:r>
              <a:rPr lang="es-PE" altLang="es-PE" sz="2400" b="1" i="1"/>
              <a:t>“Requisitos generales para los organismos que realizan la certificación de personas”. </a:t>
            </a:r>
          </a:p>
          <a:p>
            <a:pPr marL="342900" indent="-342900" algn="just">
              <a:buFont typeface="Wingdings" pitchFamily="2" charset="2"/>
              <a:buChar char="Ø"/>
              <a:defRPr/>
            </a:pPr>
            <a:endParaRPr lang="es-PE" altLang="es-PE" sz="2400"/>
          </a:p>
          <a:p>
            <a:pPr marL="342900" indent="-342900" algn="just">
              <a:buFont typeface="Wingdings" pitchFamily="2" charset="2"/>
              <a:buChar char="Ø"/>
              <a:defRPr/>
            </a:pPr>
            <a:r>
              <a:rPr lang="es-PE" sz="2400"/>
              <a:t>Los </a:t>
            </a:r>
            <a:r>
              <a:rPr lang="es-PE" sz="2400" b="1"/>
              <a:t>Organismos de Certificación</a:t>
            </a:r>
            <a:r>
              <a:rPr lang="es-PE" sz="2400"/>
              <a:t> que deseen contar con el reconocimiento de su competencia técnica en actividades de certificación de personas, pueden solicitar la acreditación ante la </a:t>
            </a:r>
            <a:r>
              <a:rPr lang="es-PE" sz="2400" b="1"/>
              <a:t>Dirección de Acreditación de INACAL</a:t>
            </a:r>
            <a:r>
              <a:rPr lang="es-PE" sz="2400"/>
              <a:t>, </a:t>
            </a:r>
            <a:r>
              <a:rPr lang="es-PE" altLang="es-PE" sz="2400"/>
              <a:t>presentando el formulario respectivo y todos los anexos solicitados.</a:t>
            </a:r>
          </a:p>
        </p:txBody>
      </p:sp>
    </p:spTree>
    <p:extLst>
      <p:ext uri="{BB962C8B-B14F-4D97-AF65-F5344CB8AC3E}">
        <p14:creationId xmlns:p14="http://schemas.microsoft.com/office/powerpoint/2010/main" val="330205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D5A84A-A133-184B-8547-0B8E0DB1CE2B}"/>
              </a:ext>
            </a:extLst>
          </p:cNvPr>
          <p:cNvPicPr>
            <a:picLocks noChangeAspect="1"/>
          </p:cNvPicPr>
          <p:nvPr/>
        </p:nvPicPr>
        <p:blipFill>
          <a:blip r:embed="rId2"/>
          <a:stretch>
            <a:fillRect/>
          </a:stretch>
        </p:blipFill>
        <p:spPr>
          <a:xfrm>
            <a:off x="0" y="21112"/>
            <a:ext cx="10691813" cy="7538563"/>
          </a:xfrm>
          <a:prstGeom prst="rect">
            <a:avLst/>
          </a:prstGeom>
        </p:spPr>
      </p:pic>
      <p:sp>
        <p:nvSpPr>
          <p:cNvPr id="4" name="CuadroTexto 3">
            <a:extLst>
              <a:ext uri="{FF2B5EF4-FFF2-40B4-BE49-F238E27FC236}">
                <a16:creationId xmlns:a16="http://schemas.microsoft.com/office/drawing/2014/main" id="{AC77C509-114A-1042-9386-04BF77014970}"/>
              </a:ext>
            </a:extLst>
          </p:cNvPr>
          <p:cNvSpPr txBox="1"/>
          <p:nvPr/>
        </p:nvSpPr>
        <p:spPr>
          <a:xfrm>
            <a:off x="810038" y="203354"/>
            <a:ext cx="9303026" cy="954107"/>
          </a:xfrm>
          <a:prstGeom prst="rect">
            <a:avLst/>
          </a:prstGeom>
          <a:noFill/>
        </p:spPr>
        <p:txBody>
          <a:bodyPr wrap="square" rtlCol="0">
            <a:spAutoFit/>
          </a:bodyPr>
          <a:lstStyle/>
          <a:p>
            <a:r>
              <a:rPr lang="es-PE" altLang="es-PE" sz="2800" b="1">
                <a:solidFill>
                  <a:srgbClr val="C00000"/>
                </a:solidFill>
              </a:rPr>
              <a:t>ESQUEMA DE CERTIFICACIÓN DE PERSONAS</a:t>
            </a:r>
          </a:p>
          <a:p>
            <a:r>
              <a:rPr lang="es-PE" altLang="es-PE" sz="2800" b="1">
                <a:solidFill>
                  <a:srgbClr val="C00000"/>
                </a:solidFill>
              </a:rPr>
              <a:t>AUDITORES ENERGÉTICOS</a:t>
            </a:r>
          </a:p>
        </p:txBody>
      </p:sp>
      <p:sp>
        <p:nvSpPr>
          <p:cNvPr id="6" name="Marcador de contenido 2">
            <a:extLst>
              <a:ext uri="{FF2B5EF4-FFF2-40B4-BE49-F238E27FC236}">
                <a16:creationId xmlns:a16="http://schemas.microsoft.com/office/drawing/2014/main" id="{8CEE640E-D75B-ED46-9862-6897764DC122}"/>
              </a:ext>
            </a:extLst>
          </p:cNvPr>
          <p:cNvSpPr txBox="1">
            <a:spLocks/>
          </p:cNvSpPr>
          <p:nvPr/>
        </p:nvSpPr>
        <p:spPr>
          <a:xfrm>
            <a:off x="1876104" y="1595279"/>
            <a:ext cx="6939602" cy="377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PE" altLang="es-PE" b="1">
                <a:solidFill>
                  <a:schemeClr val="tx1">
                    <a:lumMod val="65000"/>
                    <a:lumOff val="35000"/>
                  </a:schemeClr>
                </a:solidFill>
              </a:rPr>
              <a:t>ACTIVIDADES PROGRAMADAS POR INACAL</a:t>
            </a:r>
          </a:p>
        </p:txBody>
      </p:sp>
      <p:grpSp>
        <p:nvGrpSpPr>
          <p:cNvPr id="7" name="Grupo 6">
            <a:extLst>
              <a:ext uri="{FF2B5EF4-FFF2-40B4-BE49-F238E27FC236}">
                <a16:creationId xmlns:a16="http://schemas.microsoft.com/office/drawing/2014/main" id="{B43D8038-3D19-9944-8F94-146A64241A36}"/>
              </a:ext>
            </a:extLst>
          </p:cNvPr>
          <p:cNvGrpSpPr/>
          <p:nvPr/>
        </p:nvGrpSpPr>
        <p:grpSpPr>
          <a:xfrm>
            <a:off x="987932" y="2186612"/>
            <a:ext cx="8926162" cy="4200356"/>
            <a:chOff x="779318" y="3626788"/>
            <a:chExt cx="9803569" cy="3231417"/>
          </a:xfrm>
        </p:grpSpPr>
        <p:graphicFrame>
          <p:nvGraphicFramePr>
            <p:cNvPr id="8" name="Diagrama 7">
              <a:extLst>
                <a:ext uri="{FF2B5EF4-FFF2-40B4-BE49-F238E27FC236}">
                  <a16:creationId xmlns:a16="http://schemas.microsoft.com/office/drawing/2014/main" id="{172A5D3E-174D-6549-B370-CE4E2339A0F7}"/>
                </a:ext>
              </a:extLst>
            </p:cNvPr>
            <p:cNvGraphicFramePr/>
            <p:nvPr>
              <p:extLst>
                <p:ext uri="{D42A27DB-BD31-4B8C-83A1-F6EECF244321}">
                  <p14:modId xmlns:p14="http://schemas.microsoft.com/office/powerpoint/2010/main" val="3587000127"/>
                </p:ext>
              </p:extLst>
            </p:nvPr>
          </p:nvGraphicFramePr>
          <p:xfrm>
            <a:off x="779318" y="3626788"/>
            <a:ext cx="9572691" cy="298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3">
              <a:extLst>
                <a:ext uri="{FF2B5EF4-FFF2-40B4-BE49-F238E27FC236}">
                  <a16:creationId xmlns:a16="http://schemas.microsoft.com/office/drawing/2014/main" id="{1D2B6B3A-E893-6D4A-B0F5-D3E1DA221E6D}"/>
                </a:ext>
              </a:extLst>
            </p:cNvPr>
            <p:cNvSpPr>
              <a:spLocks noChangeArrowheads="1"/>
            </p:cNvSpPr>
            <p:nvPr/>
          </p:nvSpPr>
          <p:spPr bwMode="auto">
            <a:xfrm>
              <a:off x="3190984" y="6604950"/>
              <a:ext cx="4749357" cy="25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s-PE" altLang="es-PE" sz="1539" b="1">
                  <a:solidFill>
                    <a:schemeClr val="tx1">
                      <a:lumMod val="65000"/>
                      <a:lumOff val="35000"/>
                    </a:schemeClr>
                  </a:solidFill>
                </a:rPr>
                <a:t>ACTIVIDADES PREPARATORIAS DE LA DA</a:t>
              </a:r>
              <a:endParaRPr lang="es-PE" altLang="es-PE" sz="1368">
                <a:solidFill>
                  <a:schemeClr val="tx1">
                    <a:lumMod val="65000"/>
                    <a:lumOff val="35000"/>
                  </a:schemeClr>
                </a:solidFill>
              </a:endParaRPr>
            </a:p>
          </p:txBody>
        </p:sp>
        <p:sp>
          <p:nvSpPr>
            <p:cNvPr id="10" name="Rectángulo 3">
              <a:extLst>
                <a:ext uri="{FF2B5EF4-FFF2-40B4-BE49-F238E27FC236}">
                  <a16:creationId xmlns:a16="http://schemas.microsoft.com/office/drawing/2014/main" id="{F1F33714-58F9-6B41-896B-C2B242454EB6}"/>
                </a:ext>
              </a:extLst>
            </p:cNvPr>
            <p:cNvSpPr>
              <a:spLocks noChangeArrowheads="1"/>
            </p:cNvSpPr>
            <p:nvPr/>
          </p:nvSpPr>
          <p:spPr bwMode="auto">
            <a:xfrm>
              <a:off x="7940341" y="5632992"/>
              <a:ext cx="2642546" cy="46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s-PE" altLang="es-PE" sz="1539" b="1">
                  <a:solidFill>
                    <a:srgbClr val="CB1F44"/>
                  </a:solidFill>
                </a:rPr>
                <a:t>Fortalecimiento de Capacidades</a:t>
              </a:r>
              <a:endParaRPr lang="es-PE" altLang="es-PE" sz="1368">
                <a:solidFill>
                  <a:srgbClr val="CB1F44"/>
                </a:solidFill>
              </a:endParaRPr>
            </a:p>
          </p:txBody>
        </p:sp>
      </p:grpSp>
      <p:sp>
        <p:nvSpPr>
          <p:cNvPr id="11" name="CuadroTexto 21">
            <a:extLst>
              <a:ext uri="{FF2B5EF4-FFF2-40B4-BE49-F238E27FC236}">
                <a16:creationId xmlns:a16="http://schemas.microsoft.com/office/drawing/2014/main" id="{2FC7B0F6-6895-FE45-B423-661D417FA0D9}"/>
              </a:ext>
            </a:extLst>
          </p:cNvPr>
          <p:cNvSpPr txBox="1">
            <a:spLocks noChangeArrowheads="1"/>
          </p:cNvSpPr>
          <p:nvPr/>
        </p:nvSpPr>
        <p:spPr bwMode="auto">
          <a:xfrm>
            <a:off x="3187188" y="3250665"/>
            <a:ext cx="1101752" cy="46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altLang="es-PE" sz="1199" b="1">
                <a:solidFill>
                  <a:schemeClr val="accent1">
                    <a:lumMod val="75000"/>
                  </a:schemeClr>
                </a:solidFill>
              </a:rPr>
              <a:t>FEB</a:t>
            </a:r>
          </a:p>
          <a:p>
            <a:pPr algn="ctr"/>
            <a:r>
              <a:rPr lang="es-PE" altLang="es-PE" sz="1199" b="1">
                <a:solidFill>
                  <a:schemeClr val="accent1">
                    <a:lumMod val="75000"/>
                  </a:schemeClr>
                </a:solidFill>
              </a:rPr>
              <a:t>2019 </a:t>
            </a:r>
          </a:p>
        </p:txBody>
      </p:sp>
      <p:sp>
        <p:nvSpPr>
          <p:cNvPr id="12" name="CuadroTexto 27">
            <a:extLst>
              <a:ext uri="{FF2B5EF4-FFF2-40B4-BE49-F238E27FC236}">
                <a16:creationId xmlns:a16="http://schemas.microsoft.com/office/drawing/2014/main" id="{BEE00902-AA5D-894F-B9CB-4EA537A25192}"/>
              </a:ext>
            </a:extLst>
          </p:cNvPr>
          <p:cNvSpPr txBox="1">
            <a:spLocks noChangeArrowheads="1"/>
          </p:cNvSpPr>
          <p:nvPr/>
        </p:nvSpPr>
        <p:spPr bwMode="auto">
          <a:xfrm>
            <a:off x="7145978" y="2288269"/>
            <a:ext cx="736937" cy="46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altLang="es-PE" sz="1199" b="1">
                <a:solidFill>
                  <a:srgbClr val="CB1F44"/>
                </a:solidFill>
              </a:rPr>
              <a:t>MAR</a:t>
            </a:r>
          </a:p>
          <a:p>
            <a:pPr algn="ctr"/>
            <a:r>
              <a:rPr lang="es-PE" altLang="es-PE" sz="1199" b="1">
                <a:solidFill>
                  <a:srgbClr val="CB1F44"/>
                </a:solidFill>
              </a:rPr>
              <a:t>2018 </a:t>
            </a:r>
          </a:p>
        </p:txBody>
      </p:sp>
      <p:sp>
        <p:nvSpPr>
          <p:cNvPr id="13" name="Rectángulo 3">
            <a:extLst>
              <a:ext uri="{FF2B5EF4-FFF2-40B4-BE49-F238E27FC236}">
                <a16:creationId xmlns:a16="http://schemas.microsoft.com/office/drawing/2014/main" id="{43682D07-59FE-E342-A277-0E91B8EC95FF}"/>
              </a:ext>
            </a:extLst>
          </p:cNvPr>
          <p:cNvSpPr>
            <a:spLocks noChangeArrowheads="1"/>
          </p:cNvSpPr>
          <p:nvPr/>
        </p:nvSpPr>
        <p:spPr bwMode="auto">
          <a:xfrm>
            <a:off x="1560088" y="5629929"/>
            <a:ext cx="1262732" cy="32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s-PE" altLang="es-PE" sz="1539" b="1">
                <a:solidFill>
                  <a:schemeClr val="bg1">
                    <a:lumMod val="50000"/>
                  </a:schemeClr>
                </a:solidFill>
              </a:rPr>
              <a:t>Ejecutado</a:t>
            </a:r>
            <a:endParaRPr lang="es-PE" altLang="es-PE" sz="1368">
              <a:solidFill>
                <a:schemeClr val="bg1">
                  <a:lumMod val="50000"/>
                </a:schemeClr>
              </a:solidFill>
            </a:endParaRPr>
          </a:p>
        </p:txBody>
      </p:sp>
      <p:sp>
        <p:nvSpPr>
          <p:cNvPr id="14" name="Rectángulo 3">
            <a:extLst>
              <a:ext uri="{FF2B5EF4-FFF2-40B4-BE49-F238E27FC236}">
                <a16:creationId xmlns:a16="http://schemas.microsoft.com/office/drawing/2014/main" id="{395EADDE-EC4C-2C4F-A780-894878B49714}"/>
              </a:ext>
            </a:extLst>
          </p:cNvPr>
          <p:cNvSpPr>
            <a:spLocks noChangeArrowheads="1"/>
          </p:cNvSpPr>
          <p:nvPr/>
        </p:nvSpPr>
        <p:spPr bwMode="auto">
          <a:xfrm>
            <a:off x="3231802" y="5300737"/>
            <a:ext cx="4066036" cy="32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s-PE" altLang="es-PE" sz="1539" b="1">
                <a:solidFill>
                  <a:schemeClr val="accent1"/>
                </a:solidFill>
              </a:rPr>
              <a:t>Por ejecutarse</a:t>
            </a:r>
            <a:endParaRPr lang="es-PE" altLang="es-PE" sz="1368">
              <a:solidFill>
                <a:schemeClr val="accent1"/>
              </a:solidFill>
            </a:endParaRPr>
          </a:p>
        </p:txBody>
      </p:sp>
      <p:sp>
        <p:nvSpPr>
          <p:cNvPr id="15" name="CuadroTexto 21">
            <a:extLst>
              <a:ext uri="{FF2B5EF4-FFF2-40B4-BE49-F238E27FC236}">
                <a16:creationId xmlns:a16="http://schemas.microsoft.com/office/drawing/2014/main" id="{2ADEF336-8856-D347-B24F-A812A789410C}"/>
              </a:ext>
            </a:extLst>
          </p:cNvPr>
          <p:cNvSpPr txBox="1">
            <a:spLocks noChangeArrowheads="1"/>
          </p:cNvSpPr>
          <p:nvPr/>
        </p:nvSpPr>
        <p:spPr bwMode="auto">
          <a:xfrm>
            <a:off x="648895" y="3897160"/>
            <a:ext cx="1101752" cy="46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altLang="es-PE" sz="1199" b="1">
                <a:solidFill>
                  <a:schemeClr val="bg1">
                    <a:lumMod val="50000"/>
                  </a:schemeClr>
                </a:solidFill>
              </a:rPr>
              <a:t>DIC</a:t>
            </a:r>
          </a:p>
          <a:p>
            <a:pPr algn="ctr"/>
            <a:r>
              <a:rPr lang="es-PE" altLang="es-PE" sz="1199" b="1">
                <a:solidFill>
                  <a:schemeClr val="bg1">
                    <a:lumMod val="50000"/>
                  </a:schemeClr>
                </a:solidFill>
              </a:rPr>
              <a:t>2018 </a:t>
            </a:r>
          </a:p>
        </p:txBody>
      </p:sp>
    </p:spTree>
    <p:extLst>
      <p:ext uri="{BB962C8B-B14F-4D97-AF65-F5344CB8AC3E}">
        <p14:creationId xmlns:p14="http://schemas.microsoft.com/office/powerpoint/2010/main" val="126924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D5A84A-A133-184B-8547-0B8E0DB1CE2B}"/>
              </a:ext>
            </a:extLst>
          </p:cNvPr>
          <p:cNvPicPr>
            <a:picLocks noChangeAspect="1"/>
          </p:cNvPicPr>
          <p:nvPr/>
        </p:nvPicPr>
        <p:blipFill>
          <a:blip r:embed="rId2"/>
          <a:stretch>
            <a:fillRect/>
          </a:stretch>
        </p:blipFill>
        <p:spPr>
          <a:xfrm>
            <a:off x="0" y="36878"/>
            <a:ext cx="10691813" cy="7538563"/>
          </a:xfrm>
          <a:prstGeom prst="rect">
            <a:avLst/>
          </a:prstGeom>
        </p:spPr>
      </p:pic>
      <p:sp>
        <p:nvSpPr>
          <p:cNvPr id="4" name="CuadroTexto 3">
            <a:extLst>
              <a:ext uri="{FF2B5EF4-FFF2-40B4-BE49-F238E27FC236}">
                <a16:creationId xmlns:a16="http://schemas.microsoft.com/office/drawing/2014/main" id="{AC77C509-114A-1042-9386-04BF77014970}"/>
              </a:ext>
            </a:extLst>
          </p:cNvPr>
          <p:cNvSpPr txBox="1"/>
          <p:nvPr/>
        </p:nvSpPr>
        <p:spPr>
          <a:xfrm>
            <a:off x="839856" y="423270"/>
            <a:ext cx="9303026" cy="646331"/>
          </a:xfrm>
          <a:prstGeom prst="rect">
            <a:avLst/>
          </a:prstGeom>
          <a:noFill/>
        </p:spPr>
        <p:txBody>
          <a:bodyPr wrap="square" rtlCol="0">
            <a:spAutoFit/>
          </a:bodyPr>
          <a:lstStyle/>
          <a:p>
            <a:r>
              <a:rPr lang="es-MX" altLang="es-PE" sz="3600" b="1">
                <a:solidFill>
                  <a:srgbClr val="C00000"/>
                </a:solidFill>
              </a:rPr>
              <a:t>CALIFICACIÓN DE EXPERTOS TÉCNICOS</a:t>
            </a:r>
            <a:endParaRPr lang="es-ES" altLang="es-PE" sz="3600" b="1">
              <a:solidFill>
                <a:srgbClr val="C00000"/>
              </a:solidFill>
            </a:endParaRPr>
          </a:p>
        </p:txBody>
      </p:sp>
      <p:sp>
        <p:nvSpPr>
          <p:cNvPr id="16" name="CuadroTexto 15">
            <a:extLst>
              <a:ext uri="{FF2B5EF4-FFF2-40B4-BE49-F238E27FC236}">
                <a16:creationId xmlns:a16="http://schemas.microsoft.com/office/drawing/2014/main" id="{35184BCF-CFF9-2F4A-A79A-009D3D02D257}"/>
              </a:ext>
            </a:extLst>
          </p:cNvPr>
          <p:cNvSpPr txBox="1"/>
          <p:nvPr/>
        </p:nvSpPr>
        <p:spPr>
          <a:xfrm>
            <a:off x="839856" y="1638501"/>
            <a:ext cx="8890554" cy="1015663"/>
          </a:xfrm>
          <a:prstGeom prst="rect">
            <a:avLst/>
          </a:prstGeom>
          <a:noFill/>
        </p:spPr>
        <p:txBody>
          <a:bodyPr wrap="square" rtlCol="0">
            <a:spAutoFit/>
          </a:bodyPr>
          <a:lstStyle/>
          <a:p>
            <a:pPr marL="0" lvl="1" algn="ctr"/>
            <a:r>
              <a:rPr lang="es-PE" altLang="es-PE" sz="2000">
                <a:solidFill>
                  <a:schemeClr val="tx1">
                    <a:lumMod val="65000"/>
                    <a:lumOff val="35000"/>
                  </a:schemeClr>
                </a:solidFill>
                <a:ea typeface="Calibri" panose="020F0502020204030204" pitchFamily="34" charset="0"/>
              </a:rPr>
              <a:t>Postulación al </a:t>
            </a:r>
            <a:r>
              <a:rPr lang="es-PE" altLang="es-PE" sz="2000" b="1">
                <a:solidFill>
                  <a:schemeClr val="tx1">
                    <a:lumMod val="65000"/>
                    <a:lumOff val="35000"/>
                  </a:schemeClr>
                </a:solidFill>
                <a:ea typeface="Calibri" panose="020F0502020204030204" pitchFamily="34" charset="0"/>
              </a:rPr>
              <a:t>Padrón de Expertos Técnicos para el esquema de Acreditación de Organismos de Certificación de Personas </a:t>
            </a:r>
            <a:r>
              <a:rPr lang="es-PE" altLang="es-PE" sz="2000" i="1">
                <a:solidFill>
                  <a:schemeClr val="tx1">
                    <a:lumMod val="65000"/>
                    <a:lumOff val="35000"/>
                  </a:schemeClr>
                </a:solidFill>
                <a:ea typeface="Calibri" panose="020F0502020204030204" pitchFamily="34" charset="0"/>
              </a:rPr>
              <a:t>(NTP ISO/IEC 17024)</a:t>
            </a:r>
            <a:r>
              <a:rPr lang="es-PE" altLang="es-PE" sz="2000">
                <a:solidFill>
                  <a:schemeClr val="tx1">
                    <a:lumMod val="65000"/>
                    <a:lumOff val="35000"/>
                  </a:schemeClr>
                </a:solidFill>
                <a:ea typeface="Calibri" panose="020F0502020204030204" pitchFamily="34" charset="0"/>
              </a:rPr>
              <a:t> – Alcance de auditores energéticos </a:t>
            </a:r>
          </a:p>
        </p:txBody>
      </p:sp>
      <p:graphicFrame>
        <p:nvGraphicFramePr>
          <p:cNvPr id="17" name="Tabla 16">
            <a:extLst>
              <a:ext uri="{FF2B5EF4-FFF2-40B4-BE49-F238E27FC236}">
                <a16:creationId xmlns:a16="http://schemas.microsoft.com/office/drawing/2014/main" id="{065722C7-4A6E-364E-A6B7-BF2061338EDA}"/>
              </a:ext>
            </a:extLst>
          </p:cNvPr>
          <p:cNvGraphicFramePr>
            <a:graphicFrameLocks noGrp="1"/>
          </p:cNvGraphicFramePr>
          <p:nvPr>
            <p:extLst>
              <p:ext uri="{D42A27DB-BD31-4B8C-83A1-F6EECF244321}">
                <p14:modId xmlns:p14="http://schemas.microsoft.com/office/powerpoint/2010/main" val="4277826384"/>
              </p:ext>
            </p:extLst>
          </p:nvPr>
        </p:nvGraphicFramePr>
        <p:xfrm>
          <a:off x="839856" y="3006486"/>
          <a:ext cx="8890554" cy="3603037"/>
        </p:xfrm>
        <a:graphic>
          <a:graphicData uri="http://schemas.openxmlformats.org/drawingml/2006/table">
            <a:tbl>
              <a:tblPr firstRow="1" firstCol="1" bandRow="1">
                <a:tableStyleId>{5C22544A-7EE6-4342-B048-85BDC9FD1C3A}</a:tableStyleId>
              </a:tblPr>
              <a:tblGrid>
                <a:gridCol w="1740771">
                  <a:extLst>
                    <a:ext uri="{9D8B030D-6E8A-4147-A177-3AD203B41FA5}">
                      <a16:colId xmlns:a16="http://schemas.microsoft.com/office/drawing/2014/main" val="20000"/>
                    </a:ext>
                  </a:extLst>
                </a:gridCol>
                <a:gridCol w="7149783">
                  <a:extLst>
                    <a:ext uri="{9D8B030D-6E8A-4147-A177-3AD203B41FA5}">
                      <a16:colId xmlns:a16="http://schemas.microsoft.com/office/drawing/2014/main" val="20001"/>
                    </a:ext>
                  </a:extLst>
                </a:gridCol>
              </a:tblGrid>
              <a:tr h="386374">
                <a:tc>
                  <a:txBody>
                    <a:bodyPr/>
                    <a:lstStyle/>
                    <a:p>
                      <a:pPr algn="ctr">
                        <a:lnSpc>
                          <a:spcPct val="107000"/>
                        </a:lnSpc>
                        <a:spcAft>
                          <a:spcPts val="0"/>
                        </a:spcAft>
                      </a:pPr>
                      <a:r>
                        <a:rPr lang="es-PE" sz="1100">
                          <a:effectLst/>
                        </a:rPr>
                        <a:t>REQUISITOS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74295" algn="ctr">
                        <a:lnSpc>
                          <a:spcPts val="1080"/>
                        </a:lnSpc>
                        <a:spcBef>
                          <a:spcPts val="200"/>
                        </a:spcBef>
                        <a:spcAft>
                          <a:spcPts val="0"/>
                        </a:spcAft>
                      </a:pPr>
                      <a:r>
                        <a:rPr lang="en-US" sz="1100">
                          <a:effectLst/>
                        </a:rPr>
                        <a:t>DESCRIPCIÓN</a:t>
                      </a:r>
                      <a:endParaRPr lang="es-PE" sz="1100">
                        <a:effectLst/>
                      </a:endParaRPr>
                    </a:p>
                  </a:txBody>
                  <a:tcPr marL="68580" marR="68580" marT="0" marB="0" anchor="ctr"/>
                </a:tc>
                <a:extLst>
                  <a:ext uri="{0D108BD9-81ED-4DB2-BD59-A6C34878D82A}">
                    <a16:rowId xmlns:a16="http://schemas.microsoft.com/office/drawing/2014/main" val="10000"/>
                  </a:ext>
                </a:extLst>
              </a:tr>
              <a:tr h="562362">
                <a:tc>
                  <a:txBody>
                    <a:bodyPr/>
                    <a:lstStyle/>
                    <a:p>
                      <a:pPr algn="ctr">
                        <a:lnSpc>
                          <a:spcPct val="107000"/>
                        </a:lnSpc>
                        <a:spcAft>
                          <a:spcPts val="0"/>
                        </a:spcAft>
                      </a:pPr>
                      <a:r>
                        <a:rPr lang="es-PE" sz="1100">
                          <a:effectLst/>
                        </a:rPr>
                        <a:t>EDUCACIÓN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74295">
                        <a:lnSpc>
                          <a:spcPts val="1080"/>
                        </a:lnSpc>
                        <a:spcBef>
                          <a:spcPts val="200"/>
                        </a:spcBef>
                        <a:spcAft>
                          <a:spcPts val="0"/>
                        </a:spcAft>
                      </a:pPr>
                      <a:r>
                        <a:rPr lang="es-PE" sz="1100">
                          <a:solidFill>
                            <a:schemeClr val="tx1"/>
                          </a:solidFill>
                          <a:effectLst/>
                        </a:rPr>
                        <a:t>Grado universitario en Ingeniería Mecánica, Eléctrica o afines o Titulo de Técnico otorgado por un Instituto Superior autorizado oficialmente.</a:t>
                      </a:r>
                    </a:p>
                  </a:txBody>
                  <a:tcPr marL="68580" marR="68580" marT="0" marB="0" anchor="ctr"/>
                </a:tc>
                <a:extLst>
                  <a:ext uri="{0D108BD9-81ED-4DB2-BD59-A6C34878D82A}">
                    <a16:rowId xmlns:a16="http://schemas.microsoft.com/office/drawing/2014/main" val="10001"/>
                  </a:ext>
                </a:extLst>
              </a:tr>
              <a:tr h="738350">
                <a:tc>
                  <a:txBody>
                    <a:bodyPr/>
                    <a:lstStyle/>
                    <a:p>
                      <a:pPr algn="ctr">
                        <a:lnSpc>
                          <a:spcPct val="107000"/>
                        </a:lnSpc>
                        <a:spcAft>
                          <a:spcPts val="0"/>
                        </a:spcAft>
                      </a:pPr>
                      <a:r>
                        <a:rPr lang="es-PE" sz="1100">
                          <a:effectLst/>
                        </a:rPr>
                        <a:t>EXPERIENCIA LABORAL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74295">
                        <a:lnSpc>
                          <a:spcPts val="1080"/>
                        </a:lnSpc>
                        <a:spcBef>
                          <a:spcPts val="200"/>
                        </a:spcBef>
                        <a:spcAft>
                          <a:spcPts val="0"/>
                        </a:spcAft>
                      </a:pPr>
                      <a:r>
                        <a:rPr lang="es-PE" sz="1100">
                          <a:effectLst/>
                        </a:rPr>
                        <a:t>6 años de experiencia en la especialidad, 4 de los cuales deben ser en el nivel, categoría o actividad específica a evaluar (auditorías energéticas o consultorías energéticas en sectores: eléctrico, hidrocarburos, entre otros.).</a:t>
                      </a:r>
                    </a:p>
                  </a:txBody>
                  <a:tcPr marL="68580" marR="68580" marT="0" marB="0" anchor="ctr"/>
                </a:tc>
                <a:extLst>
                  <a:ext uri="{0D108BD9-81ED-4DB2-BD59-A6C34878D82A}">
                    <a16:rowId xmlns:a16="http://schemas.microsoft.com/office/drawing/2014/main" val="10002"/>
                  </a:ext>
                </a:extLst>
              </a:tr>
              <a:tr h="1915951">
                <a:tc>
                  <a:txBody>
                    <a:bodyPr/>
                    <a:lstStyle/>
                    <a:p>
                      <a:pPr algn="ctr">
                        <a:lnSpc>
                          <a:spcPct val="107000"/>
                        </a:lnSpc>
                        <a:spcAft>
                          <a:spcPts val="0"/>
                        </a:spcAft>
                      </a:pPr>
                      <a:r>
                        <a:rPr lang="es-PE" sz="1100">
                          <a:effectLst/>
                        </a:rPr>
                        <a:t>FORMACIÓN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5000"/>
                        </a:lnSpc>
                        <a:spcAft>
                          <a:spcPts val="0"/>
                        </a:spcAft>
                        <a:buFont typeface="Symbol" panose="05050102010706020507" pitchFamily="18" charset="2"/>
                        <a:buChar char=""/>
                      </a:pPr>
                      <a:endParaRPr lang="es-PE" sz="1100">
                        <a:effectLst/>
                      </a:endParaRPr>
                    </a:p>
                    <a:p>
                      <a:pPr marL="342900" lvl="0" indent="-342900">
                        <a:lnSpc>
                          <a:spcPct val="115000"/>
                        </a:lnSpc>
                        <a:spcAft>
                          <a:spcPts val="0"/>
                        </a:spcAft>
                        <a:buFont typeface="Symbol" panose="05050102010706020507" pitchFamily="18" charset="2"/>
                        <a:buChar char=""/>
                      </a:pPr>
                      <a:endParaRPr lang="es-PE" sz="1100">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100" err="1">
                          <a:effectLst/>
                        </a:rPr>
                        <a:t>Calificación</a:t>
                      </a:r>
                      <a:r>
                        <a:rPr lang="en-US" sz="1100">
                          <a:effectLst/>
                        </a:rPr>
                        <a:t> </a:t>
                      </a:r>
                      <a:r>
                        <a:rPr lang="en-US" sz="1100" err="1">
                          <a:effectLst/>
                        </a:rPr>
                        <a:t>como</a:t>
                      </a:r>
                      <a:r>
                        <a:rPr lang="en-US" sz="1100">
                          <a:effectLst/>
                        </a:rPr>
                        <a:t> Auditor </a:t>
                      </a:r>
                      <a:r>
                        <a:rPr lang="en-US" sz="1100" err="1">
                          <a:effectLst/>
                        </a:rPr>
                        <a:t>Energético</a:t>
                      </a:r>
                      <a:r>
                        <a:rPr lang="en-US" sz="1100">
                          <a:effectLst/>
                        </a:rPr>
                        <a:t>. </a:t>
                      </a:r>
                      <a:endParaRPr lang="es-PE" sz="1100">
                        <a:effectLst/>
                      </a:endParaRPr>
                    </a:p>
                    <a:p>
                      <a:pPr marL="342900" lvl="0" indent="-342900">
                        <a:lnSpc>
                          <a:spcPct val="115000"/>
                        </a:lnSpc>
                        <a:spcAft>
                          <a:spcPts val="0"/>
                        </a:spcAft>
                        <a:buFont typeface="Symbol" panose="05050102010706020507" pitchFamily="18" charset="2"/>
                        <a:buChar char=""/>
                      </a:pPr>
                      <a:endParaRPr lang="es-PE" sz="1100">
                        <a:effectLst/>
                      </a:endParaRPr>
                    </a:p>
                    <a:p>
                      <a:pPr marL="342900" lvl="0" indent="-342900">
                        <a:lnSpc>
                          <a:spcPct val="115000"/>
                        </a:lnSpc>
                        <a:spcAft>
                          <a:spcPts val="0"/>
                        </a:spcAft>
                        <a:buFont typeface="Symbol" panose="05050102010706020507" pitchFamily="18" charset="2"/>
                        <a:buChar char=""/>
                      </a:pPr>
                      <a:r>
                        <a:rPr lang="es-PE" sz="1100">
                          <a:effectLst/>
                        </a:rPr>
                        <a:t>Cursos relacionados con la especialidad a evaluar : Curso de Auditor de Sistemas de Gestión de la Energía (</a:t>
                      </a:r>
                      <a:r>
                        <a:rPr lang="es-PE" sz="1100">
                          <a:solidFill>
                            <a:schemeClr val="tx1"/>
                          </a:solidFill>
                          <a:effectLst/>
                        </a:rPr>
                        <a:t>Deseable).</a:t>
                      </a:r>
                    </a:p>
                    <a:p>
                      <a:pPr marL="457200">
                        <a:lnSpc>
                          <a:spcPct val="115000"/>
                        </a:lnSpc>
                        <a:spcAft>
                          <a:spcPts val="0"/>
                        </a:spcAft>
                      </a:pPr>
                      <a:r>
                        <a:rPr lang="es-PE" sz="1100">
                          <a:effectLst/>
                        </a:rPr>
                        <a:t> </a:t>
                      </a:r>
                      <a:r>
                        <a:rPr lang="en-US" sz="1100">
                          <a:effectLst/>
                        </a:rPr>
                        <a:t> </a:t>
                      </a:r>
                      <a:endParaRPr lang="es-PE" sz="1100">
                        <a:effectLst/>
                      </a:endParaRPr>
                    </a:p>
                    <a:p>
                      <a:pPr marL="342900" lvl="0" indent="-342900">
                        <a:lnSpc>
                          <a:spcPct val="115000"/>
                        </a:lnSpc>
                        <a:spcAft>
                          <a:spcPts val="0"/>
                        </a:spcAft>
                        <a:buFont typeface="Symbol" panose="05050102010706020507" pitchFamily="18" charset="2"/>
                        <a:buChar char=""/>
                      </a:pPr>
                      <a:r>
                        <a:rPr lang="es-PE" sz="1100">
                          <a:effectLst/>
                        </a:rPr>
                        <a:t>Miembro de Comités Técnicos relacionados a temas de Energía </a:t>
                      </a:r>
                      <a:r>
                        <a:rPr lang="es-PE" sz="1100">
                          <a:solidFill>
                            <a:schemeClr val="tx1"/>
                          </a:solidFill>
                          <a:effectLst/>
                        </a:rPr>
                        <a:t>(Deseable)</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311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D5A84A-A133-184B-8547-0B8E0DB1CE2B}"/>
              </a:ext>
            </a:extLst>
          </p:cNvPr>
          <p:cNvPicPr>
            <a:picLocks noChangeAspect="1"/>
          </p:cNvPicPr>
          <p:nvPr/>
        </p:nvPicPr>
        <p:blipFill>
          <a:blip r:embed="rId2"/>
          <a:stretch>
            <a:fillRect/>
          </a:stretch>
        </p:blipFill>
        <p:spPr>
          <a:xfrm>
            <a:off x="0" y="21112"/>
            <a:ext cx="10691813" cy="7538563"/>
          </a:xfrm>
          <a:prstGeom prst="rect">
            <a:avLst/>
          </a:prstGeom>
        </p:spPr>
      </p:pic>
      <p:sp>
        <p:nvSpPr>
          <p:cNvPr id="4" name="CuadroTexto 3">
            <a:extLst>
              <a:ext uri="{FF2B5EF4-FFF2-40B4-BE49-F238E27FC236}">
                <a16:creationId xmlns:a16="http://schemas.microsoft.com/office/drawing/2014/main" id="{AC77C509-114A-1042-9386-04BF77014970}"/>
              </a:ext>
            </a:extLst>
          </p:cNvPr>
          <p:cNvSpPr txBox="1"/>
          <p:nvPr/>
        </p:nvSpPr>
        <p:spPr>
          <a:xfrm>
            <a:off x="819977" y="461772"/>
            <a:ext cx="9303026" cy="553998"/>
          </a:xfrm>
          <a:prstGeom prst="rect">
            <a:avLst/>
          </a:prstGeom>
          <a:noFill/>
        </p:spPr>
        <p:txBody>
          <a:bodyPr wrap="square" rtlCol="0">
            <a:spAutoFit/>
          </a:bodyPr>
          <a:lstStyle/>
          <a:p>
            <a:r>
              <a:rPr lang="es-PE" altLang="es-PE" sz="3000" b="1">
                <a:solidFill>
                  <a:srgbClr val="C00000"/>
                </a:solidFill>
              </a:rPr>
              <a:t>BENEFICIOS QUE SE OBTIENE CON LA ACREDITACIÓN</a:t>
            </a:r>
            <a:endParaRPr lang="es-ES" altLang="es-PE" sz="3000" b="1">
              <a:solidFill>
                <a:srgbClr val="C00000"/>
              </a:solidFill>
            </a:endParaRPr>
          </a:p>
        </p:txBody>
      </p:sp>
      <p:sp>
        <p:nvSpPr>
          <p:cNvPr id="5" name="CuadroTexto 4">
            <a:extLst>
              <a:ext uri="{FF2B5EF4-FFF2-40B4-BE49-F238E27FC236}">
                <a16:creationId xmlns:a16="http://schemas.microsoft.com/office/drawing/2014/main" id="{707AD728-26A1-5B46-B268-A498EF7FB6CD}"/>
              </a:ext>
            </a:extLst>
          </p:cNvPr>
          <p:cNvSpPr txBox="1"/>
          <p:nvPr/>
        </p:nvSpPr>
        <p:spPr>
          <a:xfrm>
            <a:off x="1008821" y="1857161"/>
            <a:ext cx="8463171" cy="5068054"/>
          </a:xfrm>
          <a:prstGeom prst="rect">
            <a:avLst/>
          </a:prstGeom>
          <a:noFill/>
        </p:spPr>
        <p:txBody>
          <a:bodyPr wrap="square" rtlCol="0">
            <a:spAutoFit/>
          </a:bodyPr>
          <a:lstStyle/>
          <a:p>
            <a:pPr marL="342900" indent="-342900" algn="just">
              <a:spcBef>
                <a:spcPts val="2000"/>
              </a:spcBef>
              <a:buFont typeface="Wingdings" pitchFamily="2" charset="2"/>
              <a:buChar char="Ø"/>
              <a:defRPr/>
            </a:pPr>
            <a:r>
              <a:rPr lang="es-PE" altLang="es-PE" sz="2400" b="1">
                <a:solidFill>
                  <a:schemeClr val="tx1">
                    <a:lumMod val="65000"/>
                    <a:lumOff val="35000"/>
                  </a:schemeClr>
                </a:solidFill>
              </a:rPr>
              <a:t>Aumenta la confianza </a:t>
            </a:r>
            <a:r>
              <a:rPr lang="es-PE" altLang="es-PE" sz="2400">
                <a:solidFill>
                  <a:schemeClr val="tx1">
                    <a:lumMod val="65000"/>
                    <a:lumOff val="35000"/>
                  </a:schemeClr>
                </a:solidFill>
              </a:rPr>
              <a:t>en los resultados usados para la toma de decisiones.</a:t>
            </a:r>
          </a:p>
          <a:p>
            <a:pPr marL="342900" indent="-342900" algn="just">
              <a:spcBef>
                <a:spcPts val="2000"/>
              </a:spcBef>
              <a:buFont typeface="Wingdings" pitchFamily="2" charset="2"/>
              <a:buChar char="Ø"/>
              <a:defRPr/>
            </a:pPr>
            <a:r>
              <a:rPr lang="es-PE" altLang="es-PE" sz="2400" b="1">
                <a:solidFill>
                  <a:schemeClr val="tx1">
                    <a:lumMod val="65000"/>
                    <a:lumOff val="35000"/>
                  </a:schemeClr>
                </a:solidFill>
              </a:rPr>
              <a:t>Reduce las incertidumbres asociad</a:t>
            </a:r>
            <a:r>
              <a:rPr lang="es-PE" altLang="es-PE" sz="2400">
                <a:solidFill>
                  <a:schemeClr val="tx1">
                    <a:lumMod val="65000"/>
                    <a:lumOff val="35000"/>
                  </a:schemeClr>
                </a:solidFill>
              </a:rPr>
              <a:t>as con decisiones que afectan la protección de la salud humana y del medio ambiente.</a:t>
            </a:r>
          </a:p>
          <a:p>
            <a:pPr marL="342900" indent="-342900" algn="just">
              <a:spcBef>
                <a:spcPts val="2000"/>
              </a:spcBef>
              <a:buFont typeface="Wingdings" pitchFamily="2" charset="2"/>
              <a:buChar char="Ø"/>
              <a:defRPr/>
            </a:pPr>
            <a:r>
              <a:rPr lang="es-PE" altLang="es-PE" sz="2400" b="1">
                <a:solidFill>
                  <a:schemeClr val="tx1">
                    <a:lumMod val="65000"/>
                    <a:lumOff val="35000"/>
                  </a:schemeClr>
                </a:solidFill>
              </a:rPr>
              <a:t>Aumenta la confianza del público</a:t>
            </a:r>
            <a:r>
              <a:rPr lang="es-PE" altLang="es-PE" sz="2400">
                <a:solidFill>
                  <a:schemeClr val="tx1">
                    <a:lumMod val="65000"/>
                    <a:lumOff val="35000"/>
                  </a:schemeClr>
                </a:solidFill>
              </a:rPr>
              <a:t>, ya que acreditación es un sello de aprobación reconocido.</a:t>
            </a:r>
          </a:p>
          <a:p>
            <a:pPr marL="342900" indent="-342900" algn="just">
              <a:spcBef>
                <a:spcPts val="2000"/>
              </a:spcBef>
              <a:buFont typeface="Wingdings" pitchFamily="2" charset="2"/>
              <a:buChar char="Ø"/>
              <a:defRPr/>
            </a:pPr>
            <a:r>
              <a:rPr lang="es-PE" altLang="es-PE" sz="2400" b="1">
                <a:solidFill>
                  <a:schemeClr val="tx1">
                    <a:lumMod val="65000"/>
                    <a:lumOff val="35000"/>
                  </a:schemeClr>
                </a:solidFill>
              </a:rPr>
              <a:t>Elimina </a:t>
            </a:r>
            <a:r>
              <a:rPr lang="es-PE" altLang="es-PE" sz="2400">
                <a:solidFill>
                  <a:schemeClr val="tx1">
                    <a:lumMod val="65000"/>
                    <a:lumOff val="35000"/>
                  </a:schemeClr>
                </a:solidFill>
              </a:rPr>
              <a:t>revisiones redundantes.</a:t>
            </a:r>
          </a:p>
          <a:p>
            <a:pPr marL="342900" indent="-342900" algn="just">
              <a:spcBef>
                <a:spcPts val="2000"/>
              </a:spcBef>
              <a:buFont typeface="Wingdings" pitchFamily="2" charset="2"/>
              <a:buChar char="Ø"/>
              <a:defRPr/>
            </a:pPr>
            <a:r>
              <a:rPr lang="es-PE" altLang="es-PE" sz="2400" b="1">
                <a:solidFill>
                  <a:schemeClr val="tx1">
                    <a:lumMod val="65000"/>
                    <a:lumOff val="35000"/>
                  </a:schemeClr>
                </a:solidFill>
              </a:rPr>
              <a:t>Mejora la eficiencia</a:t>
            </a:r>
            <a:r>
              <a:rPr lang="es-PE" altLang="es-PE" sz="2400">
                <a:solidFill>
                  <a:schemeClr val="tx1">
                    <a:lumMod val="65000"/>
                    <a:lumOff val="35000"/>
                  </a:schemeClr>
                </a:solidFill>
              </a:rPr>
              <a:t> del proceso de evaluación de la conformidad </a:t>
            </a:r>
            <a:r>
              <a:rPr lang="es-PE" altLang="es-PE" sz="2400" i="1">
                <a:solidFill>
                  <a:schemeClr val="tx1">
                    <a:lumMod val="65000"/>
                    <a:lumOff val="35000"/>
                  </a:schemeClr>
                </a:solidFill>
              </a:rPr>
              <a:t>(lo que puede reducir el costo).</a:t>
            </a:r>
          </a:p>
          <a:p>
            <a:pPr marL="342900" indent="-342900">
              <a:spcBef>
                <a:spcPts val="2000"/>
              </a:spcBef>
              <a:buFont typeface="Wingdings" pitchFamily="2" charset="2"/>
              <a:buChar char="Ø"/>
              <a:defRPr/>
            </a:pPr>
            <a:endParaRPr lang="es-PE" sz="2400">
              <a:solidFill>
                <a:schemeClr val="tx1">
                  <a:lumMod val="65000"/>
                  <a:lumOff val="35000"/>
                </a:schemeClr>
              </a:solidFill>
            </a:endParaRPr>
          </a:p>
        </p:txBody>
      </p:sp>
    </p:spTree>
    <p:extLst>
      <p:ext uri="{BB962C8B-B14F-4D97-AF65-F5344CB8AC3E}">
        <p14:creationId xmlns:p14="http://schemas.microsoft.com/office/powerpoint/2010/main" val="302877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84092F-0455-B844-B1B0-74023DB0C190}"/>
              </a:ext>
            </a:extLst>
          </p:cNvPr>
          <p:cNvPicPr>
            <a:picLocks noChangeAspect="1"/>
          </p:cNvPicPr>
          <p:nvPr/>
        </p:nvPicPr>
        <p:blipFill>
          <a:blip r:embed="rId2"/>
          <a:stretch>
            <a:fillRect/>
          </a:stretch>
        </p:blipFill>
        <p:spPr>
          <a:xfrm>
            <a:off x="0" y="10556"/>
            <a:ext cx="10691813" cy="7538563"/>
          </a:xfrm>
          <a:prstGeom prst="rect">
            <a:avLst/>
          </a:prstGeom>
        </p:spPr>
      </p:pic>
    </p:spTree>
    <p:extLst>
      <p:ext uri="{BB962C8B-B14F-4D97-AF65-F5344CB8AC3E}">
        <p14:creationId xmlns:p14="http://schemas.microsoft.com/office/powerpoint/2010/main" val="257213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6FC75E3-644E-2A4B-8F1C-28B320426CAE}"/>
              </a:ext>
            </a:extLst>
          </p:cNvPr>
          <p:cNvPicPr>
            <a:picLocks noChangeAspect="1"/>
          </p:cNvPicPr>
          <p:nvPr/>
        </p:nvPicPr>
        <p:blipFill>
          <a:blip r:embed="rId2"/>
          <a:stretch>
            <a:fillRect/>
          </a:stretch>
        </p:blipFill>
        <p:spPr>
          <a:xfrm>
            <a:off x="0" y="1039"/>
            <a:ext cx="10691813" cy="7558636"/>
          </a:xfrm>
          <a:prstGeom prst="rect">
            <a:avLst/>
          </a:prstGeom>
        </p:spPr>
      </p:pic>
      <p:sp>
        <p:nvSpPr>
          <p:cNvPr id="2" name="Estrella de 7 puntas 1">
            <a:extLst>
              <a:ext uri="{FF2B5EF4-FFF2-40B4-BE49-F238E27FC236}">
                <a16:creationId xmlns:a16="http://schemas.microsoft.com/office/drawing/2014/main" id="{74AEFB89-1ACB-7C49-BE22-1F4E91F93FAD}"/>
              </a:ext>
            </a:extLst>
          </p:cNvPr>
          <p:cNvSpPr/>
          <p:nvPr/>
        </p:nvSpPr>
        <p:spPr>
          <a:xfrm>
            <a:off x="3975652" y="3720723"/>
            <a:ext cx="2067339" cy="1920700"/>
          </a:xfrm>
          <a:prstGeom prst="star7">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5702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5" name="Imagen 4"/>
          <p:cNvPicPr>
            <a:picLocks noChangeAspect="1"/>
          </p:cNvPicPr>
          <p:nvPr/>
        </p:nvPicPr>
        <p:blipFill>
          <a:blip r:embed="rId2"/>
          <a:stretch>
            <a:fillRect/>
          </a:stretch>
        </p:blipFill>
        <p:spPr>
          <a:xfrm>
            <a:off x="1128922" y="1508378"/>
            <a:ext cx="8433968" cy="4542918"/>
          </a:xfrm>
          <a:prstGeom prst="rect">
            <a:avLst/>
          </a:prstGeom>
        </p:spPr>
      </p:pic>
      <p:pic>
        <p:nvPicPr>
          <p:cNvPr id="6" name="Imagen 5"/>
          <p:cNvPicPr>
            <a:picLocks noChangeAspect="1"/>
          </p:cNvPicPr>
          <p:nvPr/>
        </p:nvPicPr>
        <p:blipFill>
          <a:blip r:embed="rId3"/>
          <a:stretch>
            <a:fillRect/>
          </a:stretch>
        </p:blipFill>
        <p:spPr>
          <a:xfrm>
            <a:off x="-135" y="0"/>
            <a:ext cx="10692084" cy="7559675"/>
          </a:xfrm>
          <a:prstGeom prst="rect">
            <a:avLst/>
          </a:prstGeom>
        </p:spPr>
      </p:pic>
    </p:spTree>
    <p:extLst>
      <p:ext uri="{BB962C8B-B14F-4D97-AF65-F5344CB8AC3E}">
        <p14:creationId xmlns:p14="http://schemas.microsoft.com/office/powerpoint/2010/main" val="88399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0"/>
            <a:ext cx="10691813" cy="7538563"/>
          </a:xfrm>
          <a:prstGeom prst="rect">
            <a:avLst/>
          </a:prstGeom>
        </p:spPr>
      </p:pic>
      <p:sp>
        <p:nvSpPr>
          <p:cNvPr id="7" name="CuadroTexto 6">
            <a:extLst>
              <a:ext uri="{FF2B5EF4-FFF2-40B4-BE49-F238E27FC236}">
                <a16:creationId xmlns:a16="http://schemas.microsoft.com/office/drawing/2014/main" id="{5759DB94-8220-BC40-BC7A-B071594F8422}"/>
              </a:ext>
            </a:extLst>
          </p:cNvPr>
          <p:cNvSpPr txBox="1"/>
          <p:nvPr/>
        </p:nvSpPr>
        <p:spPr>
          <a:xfrm>
            <a:off x="815009" y="397564"/>
            <a:ext cx="7315200" cy="646331"/>
          </a:xfrm>
          <a:prstGeom prst="rect">
            <a:avLst/>
          </a:prstGeom>
          <a:noFill/>
        </p:spPr>
        <p:txBody>
          <a:bodyPr wrap="square" rtlCol="0">
            <a:spAutoFit/>
          </a:bodyPr>
          <a:lstStyle/>
          <a:p>
            <a:r>
              <a:rPr lang="es-MX" altLang="es-PE" sz="3600" b="1">
                <a:solidFill>
                  <a:srgbClr val="E60E34"/>
                </a:solidFill>
              </a:rPr>
              <a:t>LA CERTIFICACIÓN DE PRODUCTOS</a:t>
            </a:r>
            <a:endParaRPr lang="es-ES" altLang="es-PE" sz="3600" b="1">
              <a:solidFill>
                <a:srgbClr val="E60E34"/>
              </a:solidFill>
            </a:endParaRPr>
          </a:p>
        </p:txBody>
      </p:sp>
      <p:sp>
        <p:nvSpPr>
          <p:cNvPr id="8" name="CuadroTexto 7">
            <a:extLst>
              <a:ext uri="{FF2B5EF4-FFF2-40B4-BE49-F238E27FC236}">
                <a16:creationId xmlns:a16="http://schemas.microsoft.com/office/drawing/2014/main" id="{6975E21B-1D9E-5F44-BAE0-87780C58A66D}"/>
              </a:ext>
            </a:extLst>
          </p:cNvPr>
          <p:cNvSpPr txBox="1"/>
          <p:nvPr/>
        </p:nvSpPr>
        <p:spPr>
          <a:xfrm>
            <a:off x="815009" y="2236304"/>
            <a:ext cx="8925339" cy="3385542"/>
          </a:xfrm>
          <a:prstGeom prst="rect">
            <a:avLst/>
          </a:prstGeom>
          <a:noFill/>
        </p:spPr>
        <p:txBody>
          <a:bodyPr wrap="square" rtlCol="0">
            <a:spAutoFit/>
          </a:bodyPr>
          <a:lstStyle/>
          <a:p>
            <a:pPr marL="457200" indent="-457200" algn="just">
              <a:buFont typeface="Wingdings" panose="05000000000000000000" pitchFamily="2" charset="2"/>
              <a:buChar char="Ø"/>
              <a:defRPr/>
            </a:pPr>
            <a:r>
              <a:rPr lang="es-PE" altLang="es-PE" sz="2800"/>
              <a:t>Es una actividad por la cual una tercera parte declara por escrito que un producto </a:t>
            </a:r>
            <a:r>
              <a:rPr lang="es-PE" altLang="es-PE" sz="2800" i="1"/>
              <a:t>(incluidos los procesos y servicios)</a:t>
            </a:r>
            <a:r>
              <a:rPr lang="es-PE" altLang="es-PE" sz="2800"/>
              <a:t> </a:t>
            </a:r>
            <a:r>
              <a:rPr lang="es-PE" altLang="es-PE" sz="2800" b="1" u="sng"/>
              <a:t>cumple con los requisitos especificados</a:t>
            </a:r>
            <a:r>
              <a:rPr lang="es-PE" altLang="es-PE" sz="2800"/>
              <a:t>.</a:t>
            </a:r>
          </a:p>
          <a:p>
            <a:pPr marL="457200" indent="-457200" algn="just">
              <a:buFont typeface="Wingdings" panose="05000000000000000000" pitchFamily="2" charset="2"/>
              <a:buChar char="Ø"/>
              <a:defRPr/>
            </a:pPr>
            <a:endParaRPr lang="es-PE" altLang="es-PE" sz="2800" i="1"/>
          </a:p>
          <a:p>
            <a:pPr lvl="1" indent="-457200" algn="just">
              <a:buFont typeface="Wingdings" pitchFamily="2" charset="2"/>
              <a:buChar char="Ø"/>
              <a:defRPr/>
            </a:pPr>
            <a:r>
              <a:rPr lang="es-PE" altLang="es-PE" sz="2800"/>
              <a:t>La Certificación de los equipos energéticos se debe realizar de acuerdo a lo establecido en el Reglamento Técnico y sus Anexos </a:t>
            </a:r>
            <a:r>
              <a:rPr lang="es-PE" altLang="es-PE" sz="2800" i="1"/>
              <a:t>(D.S. N° 009-2017-EM).</a:t>
            </a:r>
            <a:endParaRPr lang="es-PE" sz="2800" i="1"/>
          </a:p>
          <a:p>
            <a:endParaRPr lang="es-PE"/>
          </a:p>
        </p:txBody>
      </p:sp>
    </p:spTree>
    <p:extLst>
      <p:ext uri="{BB962C8B-B14F-4D97-AF65-F5344CB8AC3E}">
        <p14:creationId xmlns:p14="http://schemas.microsoft.com/office/powerpoint/2010/main" val="279791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0"/>
            <a:ext cx="10691813" cy="7538563"/>
          </a:xfrm>
          <a:prstGeom prst="rect">
            <a:avLst/>
          </a:prstGeom>
        </p:spPr>
      </p:pic>
      <p:sp>
        <p:nvSpPr>
          <p:cNvPr id="7" name="CuadroTexto 6">
            <a:extLst>
              <a:ext uri="{FF2B5EF4-FFF2-40B4-BE49-F238E27FC236}">
                <a16:creationId xmlns:a16="http://schemas.microsoft.com/office/drawing/2014/main" id="{5759DB94-8220-BC40-BC7A-B071594F8422}"/>
              </a:ext>
            </a:extLst>
          </p:cNvPr>
          <p:cNvSpPr txBox="1"/>
          <p:nvPr/>
        </p:nvSpPr>
        <p:spPr>
          <a:xfrm>
            <a:off x="815009" y="397564"/>
            <a:ext cx="7951304" cy="646331"/>
          </a:xfrm>
          <a:prstGeom prst="rect">
            <a:avLst/>
          </a:prstGeom>
          <a:noFill/>
        </p:spPr>
        <p:txBody>
          <a:bodyPr wrap="square" rtlCol="0">
            <a:spAutoFit/>
          </a:bodyPr>
          <a:lstStyle/>
          <a:p>
            <a:r>
              <a:rPr lang="es-MX" altLang="es-PE" sz="3600" b="1">
                <a:solidFill>
                  <a:srgbClr val="C00000"/>
                </a:solidFill>
              </a:rPr>
              <a:t>¿POR QUÉ CERTIFICAR LOS PRODUCTOS?</a:t>
            </a:r>
            <a:endParaRPr lang="es-ES" altLang="es-PE" sz="3600" b="1">
              <a:solidFill>
                <a:srgbClr val="C00000"/>
              </a:solidFill>
            </a:endParaRPr>
          </a:p>
        </p:txBody>
      </p:sp>
      <p:sp>
        <p:nvSpPr>
          <p:cNvPr id="2" name="CuadroTexto 1">
            <a:extLst>
              <a:ext uri="{FF2B5EF4-FFF2-40B4-BE49-F238E27FC236}">
                <a16:creationId xmlns:a16="http://schemas.microsoft.com/office/drawing/2014/main" id="{D004A527-8582-D342-8528-DA227BC807F1}"/>
              </a:ext>
            </a:extLst>
          </p:cNvPr>
          <p:cNvSpPr txBox="1"/>
          <p:nvPr/>
        </p:nvSpPr>
        <p:spPr>
          <a:xfrm>
            <a:off x="815009" y="1676671"/>
            <a:ext cx="2395330" cy="1384995"/>
          </a:xfrm>
          <a:prstGeom prst="rect">
            <a:avLst/>
          </a:prstGeom>
          <a:noFill/>
        </p:spPr>
        <p:txBody>
          <a:bodyPr wrap="square" rtlCol="0">
            <a:spAutoFit/>
          </a:bodyPr>
          <a:lstStyle/>
          <a:p>
            <a:pPr>
              <a:buFont typeface="Wingdings" panose="05000000000000000000" pitchFamily="2" charset="2"/>
              <a:buNone/>
              <a:defRPr/>
            </a:pPr>
            <a:r>
              <a:rPr lang="es-MX" altLang="es-PE" sz="2800" b="1">
                <a:solidFill>
                  <a:srgbClr val="CE0037"/>
                </a:solidFill>
              </a:rPr>
              <a:t>Empresas / Proveedores</a:t>
            </a:r>
          </a:p>
          <a:p>
            <a:endParaRPr lang="es-PE" sz="2800"/>
          </a:p>
        </p:txBody>
      </p:sp>
      <p:sp>
        <p:nvSpPr>
          <p:cNvPr id="9" name="CuadroTexto 8">
            <a:extLst>
              <a:ext uri="{FF2B5EF4-FFF2-40B4-BE49-F238E27FC236}">
                <a16:creationId xmlns:a16="http://schemas.microsoft.com/office/drawing/2014/main" id="{7AD0535A-1D5E-264B-90DF-C09759D1E856}"/>
              </a:ext>
            </a:extLst>
          </p:cNvPr>
          <p:cNvSpPr txBox="1"/>
          <p:nvPr/>
        </p:nvSpPr>
        <p:spPr>
          <a:xfrm>
            <a:off x="795131" y="3203031"/>
            <a:ext cx="2395330" cy="523220"/>
          </a:xfrm>
          <a:prstGeom prst="rect">
            <a:avLst/>
          </a:prstGeom>
          <a:noFill/>
        </p:spPr>
        <p:txBody>
          <a:bodyPr wrap="square" rtlCol="0">
            <a:spAutoFit/>
          </a:bodyPr>
          <a:lstStyle/>
          <a:p>
            <a:pPr algn="just">
              <a:buFont typeface="Wingdings" panose="05000000000000000000" pitchFamily="2" charset="2"/>
              <a:buNone/>
              <a:defRPr/>
            </a:pPr>
            <a:r>
              <a:rPr lang="es-MX" altLang="es-PE" sz="2800" b="1">
                <a:solidFill>
                  <a:srgbClr val="CE0037"/>
                </a:solidFill>
              </a:rPr>
              <a:t>Consumidores</a:t>
            </a:r>
            <a:endParaRPr lang="es-PE" sz="2800"/>
          </a:p>
        </p:txBody>
      </p:sp>
      <p:sp>
        <p:nvSpPr>
          <p:cNvPr id="10" name="CuadroTexto 9">
            <a:extLst>
              <a:ext uri="{FF2B5EF4-FFF2-40B4-BE49-F238E27FC236}">
                <a16:creationId xmlns:a16="http://schemas.microsoft.com/office/drawing/2014/main" id="{1114BA31-E9B2-2C41-B337-FAA90A6D7721}"/>
              </a:ext>
            </a:extLst>
          </p:cNvPr>
          <p:cNvSpPr txBox="1"/>
          <p:nvPr/>
        </p:nvSpPr>
        <p:spPr>
          <a:xfrm>
            <a:off x="844827" y="4436597"/>
            <a:ext cx="2395330" cy="954107"/>
          </a:xfrm>
          <a:prstGeom prst="rect">
            <a:avLst/>
          </a:prstGeom>
          <a:noFill/>
        </p:spPr>
        <p:txBody>
          <a:bodyPr wrap="square" rtlCol="0">
            <a:spAutoFit/>
          </a:bodyPr>
          <a:lstStyle/>
          <a:p>
            <a:pPr algn="just">
              <a:spcBef>
                <a:spcPts val="661"/>
              </a:spcBef>
              <a:buFont typeface="Arial" panose="020B0604020202020204" pitchFamily="34" charset="0"/>
              <a:buNone/>
              <a:defRPr/>
            </a:pPr>
            <a:r>
              <a:rPr lang="es-MX" altLang="es-PE" sz="2800" b="1">
                <a:solidFill>
                  <a:srgbClr val="CE0037"/>
                </a:solidFill>
              </a:rPr>
              <a:t>Autoridades reguladoras</a:t>
            </a:r>
          </a:p>
        </p:txBody>
      </p:sp>
      <p:sp>
        <p:nvSpPr>
          <p:cNvPr id="3" name="CuadroTexto 2">
            <a:extLst>
              <a:ext uri="{FF2B5EF4-FFF2-40B4-BE49-F238E27FC236}">
                <a16:creationId xmlns:a16="http://schemas.microsoft.com/office/drawing/2014/main" id="{A9F8F64F-1A71-2D43-BA57-6DA7DAC34953}"/>
              </a:ext>
            </a:extLst>
          </p:cNvPr>
          <p:cNvSpPr txBox="1"/>
          <p:nvPr/>
        </p:nvSpPr>
        <p:spPr>
          <a:xfrm>
            <a:off x="3518452" y="1646854"/>
            <a:ext cx="6013174" cy="954107"/>
          </a:xfrm>
          <a:prstGeom prst="rect">
            <a:avLst/>
          </a:prstGeom>
          <a:noFill/>
        </p:spPr>
        <p:txBody>
          <a:bodyPr wrap="square" rtlCol="0">
            <a:spAutoFit/>
          </a:bodyPr>
          <a:lstStyle/>
          <a:p>
            <a:r>
              <a:rPr lang="es-MX" sz="2800"/>
              <a:t>Distinguir sus productos en el mercado </a:t>
            </a:r>
            <a:r>
              <a:rPr lang="es-MX" sz="2800" b="1"/>
              <a:t>(local y/o internacional)</a:t>
            </a:r>
          </a:p>
        </p:txBody>
      </p:sp>
      <p:sp>
        <p:nvSpPr>
          <p:cNvPr id="11" name="CuadroTexto 10">
            <a:extLst>
              <a:ext uri="{FF2B5EF4-FFF2-40B4-BE49-F238E27FC236}">
                <a16:creationId xmlns:a16="http://schemas.microsoft.com/office/drawing/2014/main" id="{BCA497F0-8EDD-694F-AB66-3C06F2430936}"/>
              </a:ext>
            </a:extLst>
          </p:cNvPr>
          <p:cNvSpPr txBox="1"/>
          <p:nvPr/>
        </p:nvSpPr>
        <p:spPr>
          <a:xfrm>
            <a:off x="3518452" y="3027132"/>
            <a:ext cx="6202018" cy="954107"/>
          </a:xfrm>
          <a:prstGeom prst="rect">
            <a:avLst/>
          </a:prstGeom>
          <a:noFill/>
        </p:spPr>
        <p:txBody>
          <a:bodyPr wrap="square" rtlCol="0">
            <a:spAutoFit/>
          </a:bodyPr>
          <a:lstStyle/>
          <a:p>
            <a:pPr algn="just">
              <a:defRPr/>
            </a:pPr>
            <a:r>
              <a:rPr lang="es-MX" sz="2800"/>
              <a:t>Disponer de un medio que les permita </a:t>
            </a:r>
            <a:r>
              <a:rPr lang="es-MX" sz="2800" b="1"/>
              <a:t>confiar en los productos que adquieren</a:t>
            </a:r>
            <a:r>
              <a:rPr lang="es-MX" sz="2800"/>
              <a:t>.</a:t>
            </a:r>
          </a:p>
        </p:txBody>
      </p:sp>
      <p:sp>
        <p:nvSpPr>
          <p:cNvPr id="12" name="CuadroTexto 11">
            <a:extLst>
              <a:ext uri="{FF2B5EF4-FFF2-40B4-BE49-F238E27FC236}">
                <a16:creationId xmlns:a16="http://schemas.microsoft.com/office/drawing/2014/main" id="{99EBBB12-2967-6D4C-A119-FE727513AF97}"/>
              </a:ext>
            </a:extLst>
          </p:cNvPr>
          <p:cNvSpPr txBox="1"/>
          <p:nvPr/>
        </p:nvSpPr>
        <p:spPr>
          <a:xfrm>
            <a:off x="3548270" y="4436597"/>
            <a:ext cx="6202018" cy="1384995"/>
          </a:xfrm>
          <a:prstGeom prst="rect">
            <a:avLst/>
          </a:prstGeom>
          <a:noFill/>
        </p:spPr>
        <p:txBody>
          <a:bodyPr wrap="square" rtlCol="0">
            <a:spAutoFit/>
          </a:bodyPr>
          <a:lstStyle/>
          <a:p>
            <a:pPr algn="just">
              <a:defRPr/>
            </a:pPr>
            <a:r>
              <a:rPr lang="es-MX" sz="2800"/>
              <a:t>Hacer cumplir las disposiciones legales de las que son </a:t>
            </a:r>
            <a:r>
              <a:rPr lang="es-MX" sz="2800" b="1"/>
              <a:t>responsables como el de reducir el impacto ambiental</a:t>
            </a:r>
            <a:r>
              <a:rPr lang="es-MX" sz="2800"/>
              <a:t>. </a:t>
            </a:r>
          </a:p>
        </p:txBody>
      </p:sp>
      <p:sp>
        <p:nvSpPr>
          <p:cNvPr id="4" name="CuadroTexto 3">
            <a:extLst>
              <a:ext uri="{FF2B5EF4-FFF2-40B4-BE49-F238E27FC236}">
                <a16:creationId xmlns:a16="http://schemas.microsoft.com/office/drawing/2014/main" id="{424D88DF-75BA-9145-9E32-F37EF3A2FB8C}"/>
              </a:ext>
            </a:extLst>
          </p:cNvPr>
          <p:cNvSpPr txBox="1"/>
          <p:nvPr/>
        </p:nvSpPr>
        <p:spPr>
          <a:xfrm>
            <a:off x="1093305" y="6144029"/>
            <a:ext cx="8577470" cy="369332"/>
          </a:xfrm>
          <a:prstGeom prst="rect">
            <a:avLst/>
          </a:prstGeom>
          <a:noFill/>
        </p:spPr>
        <p:txBody>
          <a:bodyPr wrap="square" rtlCol="0">
            <a:spAutoFit/>
          </a:bodyPr>
          <a:lstStyle/>
          <a:p>
            <a:r>
              <a:rPr lang="es-PE" i="1">
                <a:solidFill>
                  <a:schemeClr val="tx1">
                    <a:lumMod val="65000"/>
                    <a:lumOff val="35000"/>
                  </a:schemeClr>
                </a:solidFill>
                <a:ea typeface="ＭＳ Ｐゴシック" charset="0"/>
                <a:cs typeface="Helvetica" charset="0"/>
                <a:sym typeface="Helvetica" charset="0"/>
              </a:rPr>
              <a:t>Reglamento Técnico sobre el Etiquetado de Eficiencia Energética (D.S. N°009-2017-EM)</a:t>
            </a:r>
          </a:p>
        </p:txBody>
      </p:sp>
      <p:sp>
        <p:nvSpPr>
          <p:cNvPr id="5" name="Cheurón 4">
            <a:extLst>
              <a:ext uri="{FF2B5EF4-FFF2-40B4-BE49-F238E27FC236}">
                <a16:creationId xmlns:a16="http://schemas.microsoft.com/office/drawing/2014/main" id="{6E7BC10D-173A-434A-8E91-B4440C5CD2E8}"/>
              </a:ext>
            </a:extLst>
          </p:cNvPr>
          <p:cNvSpPr/>
          <p:nvPr/>
        </p:nvSpPr>
        <p:spPr>
          <a:xfrm>
            <a:off x="3140766" y="1812823"/>
            <a:ext cx="278296" cy="65902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3" name="Cheurón 12">
            <a:extLst>
              <a:ext uri="{FF2B5EF4-FFF2-40B4-BE49-F238E27FC236}">
                <a16:creationId xmlns:a16="http://schemas.microsoft.com/office/drawing/2014/main" id="{2C89162D-FEB0-2844-84FA-E00113306ECC}"/>
              </a:ext>
            </a:extLst>
          </p:cNvPr>
          <p:cNvSpPr/>
          <p:nvPr/>
        </p:nvSpPr>
        <p:spPr>
          <a:xfrm>
            <a:off x="3140766" y="3153157"/>
            <a:ext cx="278296" cy="65902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Cheurón 13">
            <a:extLst>
              <a:ext uri="{FF2B5EF4-FFF2-40B4-BE49-F238E27FC236}">
                <a16:creationId xmlns:a16="http://schemas.microsoft.com/office/drawing/2014/main" id="{41F7FEFE-8131-7B49-9F67-061F6C8CD48B}"/>
              </a:ext>
            </a:extLst>
          </p:cNvPr>
          <p:cNvSpPr/>
          <p:nvPr/>
        </p:nvSpPr>
        <p:spPr>
          <a:xfrm>
            <a:off x="3140766" y="4614345"/>
            <a:ext cx="278296" cy="65902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391285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0"/>
            <a:ext cx="10691813" cy="7538563"/>
          </a:xfrm>
          <a:prstGeom prst="rect">
            <a:avLst/>
          </a:prstGeom>
        </p:spPr>
      </p:pic>
      <p:sp>
        <p:nvSpPr>
          <p:cNvPr id="7" name="CuadroTexto 6">
            <a:extLst>
              <a:ext uri="{FF2B5EF4-FFF2-40B4-BE49-F238E27FC236}">
                <a16:creationId xmlns:a16="http://schemas.microsoft.com/office/drawing/2014/main" id="{5759DB94-8220-BC40-BC7A-B071594F8422}"/>
              </a:ext>
            </a:extLst>
          </p:cNvPr>
          <p:cNvSpPr txBox="1"/>
          <p:nvPr/>
        </p:nvSpPr>
        <p:spPr>
          <a:xfrm>
            <a:off x="815009" y="397564"/>
            <a:ext cx="9303026" cy="646331"/>
          </a:xfrm>
          <a:prstGeom prst="rect">
            <a:avLst/>
          </a:prstGeom>
          <a:noFill/>
        </p:spPr>
        <p:txBody>
          <a:bodyPr wrap="square" rtlCol="0">
            <a:spAutoFit/>
          </a:bodyPr>
          <a:lstStyle/>
          <a:p>
            <a:r>
              <a:rPr lang="es-MX" altLang="es-PE" sz="3500" b="1">
                <a:solidFill>
                  <a:srgbClr val="C00000"/>
                </a:solidFill>
              </a:rPr>
              <a:t>LA CERTIFICACIÓN DE PRODUCTOS ACREDITADA</a:t>
            </a:r>
            <a:endParaRPr lang="es-ES" altLang="es-PE" sz="3500" b="1">
              <a:solidFill>
                <a:srgbClr val="C00000"/>
              </a:solidFill>
            </a:endParaRPr>
          </a:p>
        </p:txBody>
      </p:sp>
      <p:sp>
        <p:nvSpPr>
          <p:cNvPr id="3" name="CuadroTexto 2">
            <a:extLst>
              <a:ext uri="{FF2B5EF4-FFF2-40B4-BE49-F238E27FC236}">
                <a16:creationId xmlns:a16="http://schemas.microsoft.com/office/drawing/2014/main" id="{A9F8F64F-1A71-2D43-BA57-6DA7DAC34953}"/>
              </a:ext>
            </a:extLst>
          </p:cNvPr>
          <p:cNvSpPr txBox="1"/>
          <p:nvPr/>
        </p:nvSpPr>
        <p:spPr>
          <a:xfrm>
            <a:off x="815009" y="1691789"/>
            <a:ext cx="8955156" cy="4154984"/>
          </a:xfrm>
          <a:prstGeom prst="rect">
            <a:avLst/>
          </a:prstGeom>
          <a:noFill/>
        </p:spPr>
        <p:txBody>
          <a:bodyPr wrap="square" rtlCol="0">
            <a:spAutoFit/>
          </a:bodyPr>
          <a:lstStyle/>
          <a:p>
            <a:pPr marL="342900" indent="-342900" algn="just">
              <a:buFont typeface="Wingdings" pitchFamily="2" charset="2"/>
              <a:buChar char="Ø"/>
              <a:defRPr/>
            </a:pPr>
            <a:r>
              <a:rPr lang="es-PE" sz="2400"/>
              <a:t>Genera confianza a las partes interesadas sobre la </a:t>
            </a:r>
            <a:r>
              <a:rPr lang="es-PE" sz="2400" b="1"/>
              <a:t>certificación de tercera parte, respecto del cumplimiento de un producto</a:t>
            </a:r>
            <a:r>
              <a:rPr lang="es-PE" sz="2400"/>
              <a:t> con los requisitos especificados.</a:t>
            </a:r>
          </a:p>
          <a:p>
            <a:pPr marL="342900" indent="-342900" algn="just">
              <a:buFont typeface="Wingdings" pitchFamily="2" charset="2"/>
              <a:buChar char="Ø"/>
              <a:defRPr/>
            </a:pPr>
            <a:endParaRPr lang="es-PE" sz="2400"/>
          </a:p>
          <a:p>
            <a:pPr marL="342900" indent="-342900" algn="just">
              <a:buFont typeface="Wingdings" pitchFamily="2" charset="2"/>
              <a:buChar char="Ø"/>
              <a:defRPr/>
            </a:pPr>
            <a:r>
              <a:rPr lang="es-PE" sz="2400"/>
              <a:t>Los OCP</a:t>
            </a:r>
            <a:r>
              <a:rPr lang="es-PE" sz="2400" i="1"/>
              <a:t>(*)</a:t>
            </a:r>
            <a:r>
              <a:rPr lang="es-PE" sz="2400"/>
              <a:t> acreditados luego de evaluar un producto emiten un </a:t>
            </a:r>
            <a:r>
              <a:rPr lang="es-PE" sz="2400" b="1"/>
              <a:t>Certificado de Conformidad</a:t>
            </a:r>
            <a:r>
              <a:rPr lang="es-PE" sz="2400"/>
              <a:t>.</a:t>
            </a:r>
          </a:p>
          <a:p>
            <a:pPr marL="342900" indent="-342900" algn="just">
              <a:buFont typeface="Wingdings" pitchFamily="2" charset="2"/>
              <a:buChar char="Ø"/>
              <a:defRPr/>
            </a:pPr>
            <a:endParaRPr lang="es-PE" sz="2400"/>
          </a:p>
          <a:p>
            <a:pPr marL="342900" lvl="1" indent="-342900" algn="just">
              <a:buFont typeface="Wingdings" pitchFamily="2" charset="2"/>
              <a:buChar char="Ø"/>
              <a:defRPr/>
            </a:pPr>
            <a:r>
              <a:rPr lang="es-PE" sz="2400"/>
              <a:t>El Reglamento sobre el Etiquetado de Eficiencia Energética </a:t>
            </a:r>
            <a:r>
              <a:rPr lang="es-PE" sz="2400" i="1"/>
              <a:t>(D.S. N° 009-2017-EM)</a:t>
            </a:r>
            <a:r>
              <a:rPr lang="es-PE" sz="2400"/>
              <a:t> indica que los </a:t>
            </a:r>
            <a:r>
              <a:rPr lang="es-PE" sz="2400" b="1"/>
              <a:t>Certificados de Conformidad de los equipos energéticos deben ser emitidos por Organismos de Certificación acreditados</a:t>
            </a:r>
            <a:r>
              <a:rPr lang="es-PE" sz="2400"/>
              <a:t>.</a:t>
            </a:r>
          </a:p>
        </p:txBody>
      </p:sp>
      <p:sp>
        <p:nvSpPr>
          <p:cNvPr id="4" name="CuadroTexto 3">
            <a:extLst>
              <a:ext uri="{FF2B5EF4-FFF2-40B4-BE49-F238E27FC236}">
                <a16:creationId xmlns:a16="http://schemas.microsoft.com/office/drawing/2014/main" id="{424D88DF-75BA-9145-9E32-F37EF3A2FB8C}"/>
              </a:ext>
            </a:extLst>
          </p:cNvPr>
          <p:cNvSpPr txBox="1"/>
          <p:nvPr/>
        </p:nvSpPr>
        <p:spPr>
          <a:xfrm>
            <a:off x="1003852" y="6190733"/>
            <a:ext cx="8577470" cy="369332"/>
          </a:xfrm>
          <a:prstGeom prst="rect">
            <a:avLst/>
          </a:prstGeom>
          <a:noFill/>
        </p:spPr>
        <p:txBody>
          <a:bodyPr wrap="square" rtlCol="0">
            <a:spAutoFit/>
          </a:bodyPr>
          <a:lstStyle/>
          <a:p>
            <a:pPr lvl="1" algn="ctr">
              <a:defRPr/>
            </a:pPr>
            <a:r>
              <a:rPr lang="es-PE" i="1"/>
              <a:t>(*) OCP : Organismos de Certificación de Productos</a:t>
            </a:r>
          </a:p>
        </p:txBody>
      </p:sp>
    </p:spTree>
    <p:extLst>
      <p:ext uri="{BB962C8B-B14F-4D97-AF65-F5344CB8AC3E}">
        <p14:creationId xmlns:p14="http://schemas.microsoft.com/office/powerpoint/2010/main" val="357913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51947"/>
            <a:ext cx="10691813" cy="7538563"/>
          </a:xfrm>
          <a:prstGeom prst="rect">
            <a:avLst/>
          </a:prstGeom>
        </p:spPr>
      </p:pic>
      <p:sp>
        <p:nvSpPr>
          <p:cNvPr id="7" name="CuadroTexto 6">
            <a:extLst>
              <a:ext uri="{FF2B5EF4-FFF2-40B4-BE49-F238E27FC236}">
                <a16:creationId xmlns:a16="http://schemas.microsoft.com/office/drawing/2014/main" id="{5759DB94-8220-BC40-BC7A-B071594F8422}"/>
              </a:ext>
            </a:extLst>
          </p:cNvPr>
          <p:cNvSpPr txBox="1"/>
          <p:nvPr/>
        </p:nvSpPr>
        <p:spPr>
          <a:xfrm>
            <a:off x="805070" y="204090"/>
            <a:ext cx="9303026" cy="1015663"/>
          </a:xfrm>
          <a:prstGeom prst="rect">
            <a:avLst/>
          </a:prstGeom>
          <a:noFill/>
        </p:spPr>
        <p:txBody>
          <a:bodyPr wrap="square" rtlCol="0">
            <a:spAutoFit/>
          </a:bodyPr>
          <a:lstStyle/>
          <a:p>
            <a:r>
              <a:rPr lang="es-PE" altLang="es-PE" sz="3000" b="1">
                <a:solidFill>
                  <a:srgbClr val="C00000"/>
                </a:solidFill>
              </a:rPr>
              <a:t>¿CÓMO OPERA UN ORGANISMO DE</a:t>
            </a:r>
          </a:p>
          <a:p>
            <a:r>
              <a:rPr lang="es-PE" altLang="es-PE" sz="3000" b="1">
                <a:solidFill>
                  <a:srgbClr val="C00000"/>
                </a:solidFill>
              </a:rPr>
              <a:t>CERTIFICACIÓN DE PRODUCTOS?</a:t>
            </a:r>
            <a:endParaRPr lang="es-ES" altLang="es-PE" sz="3000" b="1">
              <a:solidFill>
                <a:srgbClr val="C00000"/>
              </a:solidFill>
            </a:endParaRPr>
          </a:p>
        </p:txBody>
      </p:sp>
      <p:sp>
        <p:nvSpPr>
          <p:cNvPr id="8" name="CuadroTexto 10">
            <a:extLst>
              <a:ext uri="{FF2B5EF4-FFF2-40B4-BE49-F238E27FC236}">
                <a16:creationId xmlns:a16="http://schemas.microsoft.com/office/drawing/2014/main" id="{4F80F0CB-C82A-0E40-B091-46AC58453E91}"/>
              </a:ext>
            </a:extLst>
          </p:cNvPr>
          <p:cNvSpPr txBox="1">
            <a:spLocks noChangeArrowheads="1"/>
          </p:cNvSpPr>
          <p:nvPr/>
        </p:nvSpPr>
        <p:spPr bwMode="auto">
          <a:xfrm>
            <a:off x="1013788" y="2040516"/>
            <a:ext cx="4373453"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2400" b="1">
                <a:solidFill>
                  <a:schemeClr val="tx1">
                    <a:lumMod val="65000"/>
                    <a:lumOff val="35000"/>
                  </a:schemeClr>
                </a:solidFill>
              </a:rPr>
              <a:t>ORGANISMO DE</a:t>
            </a:r>
          </a:p>
          <a:p>
            <a:pPr algn="r"/>
            <a:r>
              <a:rPr lang="es-PE" altLang="es-PE" sz="2400" b="1">
                <a:solidFill>
                  <a:schemeClr val="tx1">
                    <a:lumMod val="65000"/>
                    <a:lumOff val="35000"/>
                  </a:schemeClr>
                </a:solidFill>
              </a:rPr>
              <a:t>CERTIFICACIÓN DE PRODUCTOS</a:t>
            </a:r>
          </a:p>
        </p:txBody>
      </p:sp>
      <p:sp>
        <p:nvSpPr>
          <p:cNvPr id="9" name="CuadroTexto 10">
            <a:extLst>
              <a:ext uri="{FF2B5EF4-FFF2-40B4-BE49-F238E27FC236}">
                <a16:creationId xmlns:a16="http://schemas.microsoft.com/office/drawing/2014/main" id="{DC6E6747-BD7A-9F46-88C1-FC174148C118}"/>
              </a:ext>
            </a:extLst>
          </p:cNvPr>
          <p:cNvSpPr txBox="1">
            <a:spLocks noChangeArrowheads="1"/>
          </p:cNvSpPr>
          <p:nvPr/>
        </p:nvSpPr>
        <p:spPr bwMode="auto">
          <a:xfrm>
            <a:off x="3253389" y="3696133"/>
            <a:ext cx="426770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altLang="es-PE" sz="2400" b="1">
                <a:solidFill>
                  <a:schemeClr val="tx1">
                    <a:lumMod val="65000"/>
                    <a:lumOff val="35000"/>
                  </a:schemeClr>
                </a:solidFill>
              </a:rPr>
              <a:t>CERTIFICA</a:t>
            </a:r>
          </a:p>
        </p:txBody>
      </p:sp>
      <p:sp>
        <p:nvSpPr>
          <p:cNvPr id="10" name="CuadroTexto 10">
            <a:extLst>
              <a:ext uri="{FF2B5EF4-FFF2-40B4-BE49-F238E27FC236}">
                <a16:creationId xmlns:a16="http://schemas.microsoft.com/office/drawing/2014/main" id="{F940CE7B-59DB-DF4A-8B74-6CEA3817265D}"/>
              </a:ext>
            </a:extLst>
          </p:cNvPr>
          <p:cNvSpPr txBox="1">
            <a:spLocks noChangeArrowheads="1"/>
          </p:cNvSpPr>
          <p:nvPr/>
        </p:nvSpPr>
        <p:spPr bwMode="auto">
          <a:xfrm>
            <a:off x="5591014" y="1775527"/>
            <a:ext cx="3024187"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PE" sz="2400" b="1">
                <a:solidFill>
                  <a:srgbClr val="C00000"/>
                </a:solidFill>
              </a:rPr>
              <a:t>NTP-ISO/IEC 17065</a:t>
            </a:r>
          </a:p>
        </p:txBody>
      </p:sp>
      <p:sp>
        <p:nvSpPr>
          <p:cNvPr id="11" name="CuadroTexto 10">
            <a:extLst>
              <a:ext uri="{FF2B5EF4-FFF2-40B4-BE49-F238E27FC236}">
                <a16:creationId xmlns:a16="http://schemas.microsoft.com/office/drawing/2014/main" id="{0DB57799-7FAA-5743-A325-E3E23C3F06D9}"/>
              </a:ext>
            </a:extLst>
          </p:cNvPr>
          <p:cNvSpPr txBox="1">
            <a:spLocks noChangeArrowheads="1"/>
          </p:cNvSpPr>
          <p:nvPr/>
        </p:nvSpPr>
        <p:spPr bwMode="auto">
          <a:xfrm>
            <a:off x="5591014" y="2217029"/>
            <a:ext cx="3958527"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PE" altLang="es-PE" i="1">
                <a:solidFill>
                  <a:schemeClr val="tx1">
                    <a:lumMod val="65000"/>
                    <a:lumOff val="35000"/>
                  </a:schemeClr>
                </a:solidFill>
              </a:rPr>
              <a:t>Evaluación de la conformidad. Requisitos para organismos que certifican productos, procesos y servicios.</a:t>
            </a:r>
          </a:p>
        </p:txBody>
      </p:sp>
      <p:pic>
        <p:nvPicPr>
          <p:cNvPr id="12" name="Imagen 11">
            <a:extLst>
              <a:ext uri="{FF2B5EF4-FFF2-40B4-BE49-F238E27FC236}">
                <a16:creationId xmlns:a16="http://schemas.microsoft.com/office/drawing/2014/main" id="{44F628B1-B0C9-B840-A602-0EA174FFB7FD}"/>
              </a:ext>
            </a:extLst>
          </p:cNvPr>
          <p:cNvPicPr>
            <a:picLocks noChangeAspect="1"/>
          </p:cNvPicPr>
          <p:nvPr/>
        </p:nvPicPr>
        <p:blipFill rotWithShape="1">
          <a:blip r:embed="rId3"/>
          <a:srcRect l="24234" t="51241" r="20810" b="26177"/>
          <a:stretch/>
        </p:blipFill>
        <p:spPr>
          <a:xfrm>
            <a:off x="1224944" y="4792119"/>
            <a:ext cx="8324597" cy="1924210"/>
          </a:xfrm>
          <a:prstGeom prst="rect">
            <a:avLst/>
          </a:prstGeom>
        </p:spPr>
      </p:pic>
      <p:sp>
        <p:nvSpPr>
          <p:cNvPr id="13" name="Cheurón 12">
            <a:extLst>
              <a:ext uri="{FF2B5EF4-FFF2-40B4-BE49-F238E27FC236}">
                <a16:creationId xmlns:a16="http://schemas.microsoft.com/office/drawing/2014/main" id="{0E88771C-D56D-8846-9059-4D3AFB29BB3C}"/>
              </a:ext>
            </a:extLst>
          </p:cNvPr>
          <p:cNvSpPr/>
          <p:nvPr/>
        </p:nvSpPr>
        <p:spPr>
          <a:xfrm rot="5400000">
            <a:off x="5206758" y="3044104"/>
            <a:ext cx="278296" cy="65902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Cheurón 13">
            <a:extLst>
              <a:ext uri="{FF2B5EF4-FFF2-40B4-BE49-F238E27FC236}">
                <a16:creationId xmlns:a16="http://schemas.microsoft.com/office/drawing/2014/main" id="{2E614BA7-3FDB-7643-B4D1-6B2D79B89149}"/>
              </a:ext>
            </a:extLst>
          </p:cNvPr>
          <p:cNvSpPr/>
          <p:nvPr/>
        </p:nvSpPr>
        <p:spPr>
          <a:xfrm rot="5400000">
            <a:off x="5206757" y="4193761"/>
            <a:ext cx="278296" cy="65902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149713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21112"/>
            <a:ext cx="10691813" cy="7538563"/>
          </a:xfrm>
          <a:prstGeom prst="rect">
            <a:avLst/>
          </a:prstGeom>
        </p:spPr>
      </p:pic>
      <p:sp>
        <p:nvSpPr>
          <p:cNvPr id="8" name="CuadroTexto 7">
            <a:extLst>
              <a:ext uri="{FF2B5EF4-FFF2-40B4-BE49-F238E27FC236}">
                <a16:creationId xmlns:a16="http://schemas.microsoft.com/office/drawing/2014/main" id="{DA8D906B-8081-0741-9727-6E7AC56E130B}"/>
              </a:ext>
            </a:extLst>
          </p:cNvPr>
          <p:cNvSpPr txBox="1"/>
          <p:nvPr/>
        </p:nvSpPr>
        <p:spPr>
          <a:xfrm>
            <a:off x="805070" y="144456"/>
            <a:ext cx="9303026" cy="1015663"/>
          </a:xfrm>
          <a:prstGeom prst="rect">
            <a:avLst/>
          </a:prstGeom>
          <a:noFill/>
        </p:spPr>
        <p:txBody>
          <a:bodyPr wrap="square" rtlCol="0">
            <a:spAutoFit/>
          </a:bodyPr>
          <a:lstStyle/>
          <a:p>
            <a:r>
              <a:rPr lang="es-PE" altLang="es-PE" sz="3000" b="1">
                <a:solidFill>
                  <a:srgbClr val="C00000"/>
                </a:solidFill>
              </a:rPr>
              <a:t>¿CÓMO OPERA UN ORGANISMO DE</a:t>
            </a:r>
          </a:p>
          <a:p>
            <a:r>
              <a:rPr lang="es-PE" altLang="es-PE" sz="3000" b="1">
                <a:solidFill>
                  <a:srgbClr val="C00000"/>
                </a:solidFill>
              </a:rPr>
              <a:t>CERTIFICACIÓN DE PRODUCTOS?</a:t>
            </a:r>
            <a:endParaRPr lang="es-ES" altLang="es-PE" sz="3000" b="1">
              <a:solidFill>
                <a:srgbClr val="C00000"/>
              </a:solidFill>
            </a:endParaRPr>
          </a:p>
        </p:txBody>
      </p:sp>
      <p:sp>
        <p:nvSpPr>
          <p:cNvPr id="2" name="CuadroTexto 1">
            <a:extLst>
              <a:ext uri="{FF2B5EF4-FFF2-40B4-BE49-F238E27FC236}">
                <a16:creationId xmlns:a16="http://schemas.microsoft.com/office/drawing/2014/main" id="{C94EF93C-7F94-834C-A104-3E32F845CD7C}"/>
              </a:ext>
            </a:extLst>
          </p:cNvPr>
          <p:cNvSpPr txBox="1"/>
          <p:nvPr/>
        </p:nvSpPr>
        <p:spPr>
          <a:xfrm>
            <a:off x="1096928" y="1656920"/>
            <a:ext cx="8255794" cy="1415772"/>
          </a:xfrm>
          <a:prstGeom prst="rect">
            <a:avLst/>
          </a:prstGeom>
          <a:noFill/>
        </p:spPr>
        <p:txBody>
          <a:bodyPr wrap="square" rtlCol="0">
            <a:spAutoFit/>
          </a:bodyPr>
          <a:lstStyle/>
          <a:p>
            <a:pPr algn="ctr"/>
            <a:r>
              <a:rPr lang="es-PE" altLang="es-PE" sz="2800" b="1">
                <a:solidFill>
                  <a:schemeClr val="tx1">
                    <a:lumMod val="65000"/>
                    <a:lumOff val="35000"/>
                  </a:schemeClr>
                </a:solidFill>
                <a:ea typeface="Calibri" panose="020F0502020204030204" pitchFamily="34" charset="0"/>
              </a:rPr>
              <a:t>PRODUCTO:</a:t>
            </a:r>
          </a:p>
          <a:p>
            <a:pPr algn="ctr"/>
            <a:endParaRPr lang="es-PE" altLang="es-PE" b="1">
              <a:ea typeface="Calibri" panose="020F0502020204030204" pitchFamily="34" charset="0"/>
            </a:endParaRPr>
          </a:p>
          <a:p>
            <a:pPr algn="ctr"/>
            <a:r>
              <a:rPr lang="es-PE" altLang="es-PE" sz="2000">
                <a:solidFill>
                  <a:schemeClr val="tx1">
                    <a:lumMod val="65000"/>
                    <a:lumOff val="35000"/>
                  </a:schemeClr>
                </a:solidFill>
                <a:ea typeface="Calibri" panose="020F0502020204030204" pitchFamily="34" charset="0"/>
              </a:rPr>
              <a:t>El </a:t>
            </a:r>
            <a:r>
              <a:rPr lang="es-PE" altLang="es-PE" sz="2000" b="1">
                <a:solidFill>
                  <a:schemeClr val="tx1">
                    <a:lumMod val="65000"/>
                    <a:lumOff val="35000"/>
                  </a:schemeClr>
                </a:solidFill>
                <a:ea typeface="Calibri" panose="020F0502020204030204" pitchFamily="34" charset="0"/>
              </a:rPr>
              <a:t>Reglamento Técnico </a:t>
            </a:r>
            <a:r>
              <a:rPr lang="es-PE" altLang="es-PE" sz="2000">
                <a:solidFill>
                  <a:schemeClr val="tx1">
                    <a:lumMod val="65000"/>
                    <a:lumOff val="35000"/>
                  </a:schemeClr>
                </a:solidFill>
                <a:ea typeface="Calibri" panose="020F0502020204030204" pitchFamily="34" charset="0"/>
              </a:rPr>
              <a:t>sobre el Etiquetado de Eficiencia Energética para Equipos Energéticos está enfocado a los siguientes equipos y/o artefactos:</a:t>
            </a:r>
          </a:p>
        </p:txBody>
      </p:sp>
      <p:sp>
        <p:nvSpPr>
          <p:cNvPr id="9" name="CuadroTexto 8">
            <a:extLst>
              <a:ext uri="{FF2B5EF4-FFF2-40B4-BE49-F238E27FC236}">
                <a16:creationId xmlns:a16="http://schemas.microsoft.com/office/drawing/2014/main" id="{324C9E16-67EB-C143-8825-A1376BCFFFC3}"/>
              </a:ext>
            </a:extLst>
          </p:cNvPr>
          <p:cNvSpPr txBox="1"/>
          <p:nvPr/>
        </p:nvSpPr>
        <p:spPr>
          <a:xfrm>
            <a:off x="2090842" y="3407972"/>
            <a:ext cx="8255794" cy="3170099"/>
          </a:xfrm>
          <a:prstGeom prst="rect">
            <a:avLst/>
          </a:prstGeom>
          <a:noFill/>
        </p:spPr>
        <p:txBody>
          <a:bodyPr wrap="square" rtlCol="0">
            <a:spAutoFit/>
          </a:bodyPr>
          <a:lstStyle/>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Lámparas de uso doméstico.</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Balastos</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Aparatos de refrigeración de uso doméstico.</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Calderas  </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Motores Eléctricos. </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Lavadoras de uso doméstico.</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Secadoras de tambor de uso doméstico.</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Aparatos de aire acondicionado</a:t>
            </a:r>
          </a:p>
          <a:p>
            <a:pPr lvl="2" algn="just">
              <a:spcBef>
                <a:spcPts val="300"/>
              </a:spcBef>
              <a:buFont typeface="Wingdings" panose="05000000000000000000" pitchFamily="2" charset="2"/>
              <a:buChar char="q"/>
            </a:pPr>
            <a:r>
              <a:rPr lang="es-PE" altLang="es-PE" sz="2000">
                <a:solidFill>
                  <a:schemeClr val="tx1">
                    <a:lumMod val="65000"/>
                    <a:lumOff val="35000"/>
                  </a:schemeClr>
                </a:solidFill>
                <a:ea typeface="Calibri" panose="020F0502020204030204" pitchFamily="34" charset="0"/>
              </a:rPr>
              <a:t>  Calentadores de agua de uso doméstico.</a:t>
            </a:r>
          </a:p>
        </p:txBody>
      </p:sp>
    </p:spTree>
    <p:extLst>
      <p:ext uri="{BB962C8B-B14F-4D97-AF65-F5344CB8AC3E}">
        <p14:creationId xmlns:p14="http://schemas.microsoft.com/office/powerpoint/2010/main" val="184351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21112"/>
            <a:ext cx="10691813" cy="7538563"/>
          </a:xfrm>
          <a:prstGeom prst="rect">
            <a:avLst/>
          </a:prstGeom>
        </p:spPr>
      </p:pic>
      <p:sp>
        <p:nvSpPr>
          <p:cNvPr id="8" name="CuadroTexto 7">
            <a:extLst>
              <a:ext uri="{FF2B5EF4-FFF2-40B4-BE49-F238E27FC236}">
                <a16:creationId xmlns:a16="http://schemas.microsoft.com/office/drawing/2014/main" id="{DA8D906B-8081-0741-9727-6E7AC56E130B}"/>
              </a:ext>
            </a:extLst>
          </p:cNvPr>
          <p:cNvSpPr txBox="1"/>
          <p:nvPr/>
        </p:nvSpPr>
        <p:spPr>
          <a:xfrm>
            <a:off x="844826" y="144478"/>
            <a:ext cx="9303026" cy="1015663"/>
          </a:xfrm>
          <a:prstGeom prst="rect">
            <a:avLst/>
          </a:prstGeom>
          <a:noFill/>
        </p:spPr>
        <p:txBody>
          <a:bodyPr wrap="square" rtlCol="0" anchor="t">
            <a:spAutoFit/>
          </a:bodyPr>
          <a:lstStyle/>
          <a:p>
            <a:pPr algn="just"/>
            <a:r>
              <a:rPr lang="es-PE" altLang="es-PE" sz="3000" b="1">
                <a:solidFill>
                  <a:srgbClr val="C00000"/>
                </a:solidFill>
              </a:rPr>
              <a:t>¿CÓMO OPERA UN ORGANISMO DE</a:t>
            </a:r>
            <a:endParaRPr lang="en-US"/>
          </a:p>
          <a:p>
            <a:pPr algn="just"/>
            <a:r>
              <a:rPr lang="es-PE" altLang="es-PE" sz="3000" b="1">
                <a:solidFill>
                  <a:srgbClr val="C00000"/>
                </a:solidFill>
              </a:rPr>
              <a:t>CERTIFICACIÓN DE PRODUCTOS?</a:t>
            </a:r>
            <a:endParaRPr lang="es-ES" altLang="es-PE" sz="3000" b="1">
              <a:solidFill>
                <a:srgbClr val="C00000"/>
              </a:solidFill>
              <a:cs typeface="Calibri" panose="020F0502020204030204"/>
            </a:endParaRPr>
          </a:p>
        </p:txBody>
      </p:sp>
      <p:sp>
        <p:nvSpPr>
          <p:cNvPr id="2" name="CuadroTexto 1">
            <a:extLst>
              <a:ext uri="{FF2B5EF4-FFF2-40B4-BE49-F238E27FC236}">
                <a16:creationId xmlns:a16="http://schemas.microsoft.com/office/drawing/2014/main" id="{C94EF93C-7F94-834C-A104-3E32F845CD7C}"/>
              </a:ext>
            </a:extLst>
          </p:cNvPr>
          <p:cNvSpPr txBox="1"/>
          <p:nvPr/>
        </p:nvSpPr>
        <p:spPr>
          <a:xfrm>
            <a:off x="795131" y="1463862"/>
            <a:ext cx="9054546" cy="892552"/>
          </a:xfrm>
          <a:prstGeom prst="rect">
            <a:avLst/>
          </a:prstGeom>
          <a:noFill/>
        </p:spPr>
        <p:txBody>
          <a:bodyPr wrap="square" rtlCol="0">
            <a:spAutoFit/>
          </a:bodyPr>
          <a:lstStyle/>
          <a:p>
            <a:pPr algn="ctr"/>
            <a:r>
              <a:rPr lang="es-PE" altLang="es-PE" sz="2800" b="1">
                <a:solidFill>
                  <a:schemeClr val="tx1">
                    <a:lumMod val="65000"/>
                    <a:lumOff val="35000"/>
                  </a:schemeClr>
                </a:solidFill>
                <a:ea typeface="Calibri" panose="020F0502020204030204" pitchFamily="34" charset="0"/>
              </a:rPr>
              <a:t>DOCUMENTO NORMATIVO</a:t>
            </a:r>
            <a:r>
              <a:rPr lang="es-PE" altLang="es-PE" sz="3200" b="1">
                <a:solidFill>
                  <a:schemeClr val="tx1">
                    <a:lumMod val="65000"/>
                    <a:lumOff val="35000"/>
                  </a:schemeClr>
                </a:solidFill>
                <a:ea typeface="Calibri" panose="020F0502020204030204" pitchFamily="34" charset="0"/>
              </a:rPr>
              <a:t>:</a:t>
            </a:r>
            <a:endParaRPr lang="es-PE" altLang="es-PE" b="1">
              <a:solidFill>
                <a:schemeClr val="tx1">
                  <a:lumMod val="65000"/>
                  <a:lumOff val="35000"/>
                </a:schemeClr>
              </a:solidFill>
              <a:ea typeface="Calibri" panose="020F0502020204030204" pitchFamily="34" charset="0"/>
            </a:endParaRPr>
          </a:p>
          <a:p>
            <a:pPr lvl="1" algn="ctr"/>
            <a:r>
              <a:rPr lang="es-PE" altLang="es-PE" sz="2000">
                <a:solidFill>
                  <a:schemeClr val="tx1">
                    <a:lumMod val="65000"/>
                    <a:lumOff val="35000"/>
                  </a:schemeClr>
                </a:solidFill>
                <a:ea typeface="Calibri" panose="020F0502020204030204" pitchFamily="34" charset="0"/>
              </a:rPr>
              <a:t>Los requisitos técnicos y rangos de eficiencia energética están establecidos en:</a:t>
            </a:r>
          </a:p>
        </p:txBody>
      </p:sp>
      <p:sp>
        <p:nvSpPr>
          <p:cNvPr id="9" name="CuadroTexto 8">
            <a:extLst>
              <a:ext uri="{FF2B5EF4-FFF2-40B4-BE49-F238E27FC236}">
                <a16:creationId xmlns:a16="http://schemas.microsoft.com/office/drawing/2014/main" id="{324C9E16-67EB-C143-8825-A1376BCFFFC3}"/>
              </a:ext>
            </a:extLst>
          </p:cNvPr>
          <p:cNvSpPr txBox="1"/>
          <p:nvPr/>
        </p:nvSpPr>
        <p:spPr>
          <a:xfrm>
            <a:off x="-109331" y="3552710"/>
            <a:ext cx="7325139" cy="2893100"/>
          </a:xfrm>
          <a:prstGeom prst="rect">
            <a:avLst/>
          </a:prstGeom>
          <a:noFill/>
        </p:spPr>
        <p:txBody>
          <a:bodyPr wrap="square" rtlCol="0" anchor="t">
            <a:spAutoFit/>
          </a:bodyPr>
          <a:lstStyle/>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Lámparas de uso doméstico. </a:t>
            </a:r>
            <a:r>
              <a:rPr lang="es-PE" altLang="es-PE" b="1">
                <a:solidFill>
                  <a:schemeClr val="tx1">
                    <a:lumMod val="65000"/>
                    <a:lumOff val="35000"/>
                  </a:schemeClr>
                </a:solidFill>
                <a:ea typeface="Calibri" panose="020F0502020204030204" pitchFamily="34" charset="0"/>
              </a:rPr>
              <a:t>– Anexo 1</a:t>
            </a: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Balastos </a:t>
            </a:r>
            <a:r>
              <a:rPr lang="es-PE" altLang="es-PE" b="1">
                <a:solidFill>
                  <a:schemeClr val="tx1">
                    <a:lumMod val="65000"/>
                    <a:lumOff val="35000"/>
                  </a:schemeClr>
                </a:solidFill>
                <a:ea typeface="Calibri" panose="020F0502020204030204" pitchFamily="34" charset="0"/>
              </a:rPr>
              <a:t>– Anexo 2</a:t>
            </a:r>
            <a:r>
              <a:rPr lang="es-PE" altLang="es-PE">
                <a:solidFill>
                  <a:schemeClr val="tx1">
                    <a:lumMod val="65000"/>
                    <a:lumOff val="35000"/>
                  </a:schemeClr>
                </a:solidFill>
                <a:ea typeface="Calibri" panose="020F0502020204030204" pitchFamily="34" charset="0"/>
              </a:rPr>
              <a:t> </a:t>
            </a: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Aparatos de refrigeración de uso doméstico. </a:t>
            </a:r>
            <a:r>
              <a:rPr lang="es-PE" altLang="es-PE" b="1">
                <a:solidFill>
                  <a:schemeClr val="tx1">
                    <a:lumMod val="65000"/>
                    <a:lumOff val="35000"/>
                  </a:schemeClr>
                </a:solidFill>
                <a:ea typeface="Calibri" panose="020F0502020204030204" pitchFamily="34" charset="0"/>
              </a:rPr>
              <a:t>– Anexo 3</a:t>
            </a:r>
            <a:endParaRPr lang="es-PE" altLang="es-PE">
              <a:solidFill>
                <a:schemeClr val="tx1">
                  <a:lumMod val="65000"/>
                  <a:lumOff val="35000"/>
                </a:schemeClr>
              </a:solidFill>
              <a:ea typeface="Calibri" panose="020F0502020204030204" pitchFamily="34" charset="0"/>
            </a:endParaRP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Calderas </a:t>
            </a:r>
            <a:r>
              <a:rPr lang="es-PE" altLang="es-PE" b="1">
                <a:solidFill>
                  <a:schemeClr val="tx1">
                    <a:lumMod val="65000"/>
                    <a:lumOff val="35000"/>
                  </a:schemeClr>
                </a:solidFill>
                <a:ea typeface="Calibri" panose="020F0502020204030204" pitchFamily="34" charset="0"/>
              </a:rPr>
              <a:t>– Anexo 4</a:t>
            </a:r>
            <a:r>
              <a:rPr lang="es-PE" altLang="es-PE">
                <a:solidFill>
                  <a:schemeClr val="tx1">
                    <a:lumMod val="65000"/>
                    <a:lumOff val="35000"/>
                  </a:schemeClr>
                </a:solidFill>
                <a:ea typeface="Calibri" panose="020F0502020204030204" pitchFamily="34" charset="0"/>
              </a:rPr>
              <a:t>  </a:t>
            </a: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Motores Eléctricos. </a:t>
            </a:r>
            <a:r>
              <a:rPr lang="es-PE" altLang="es-PE" b="1">
                <a:solidFill>
                  <a:schemeClr val="tx1">
                    <a:lumMod val="65000"/>
                    <a:lumOff val="35000"/>
                  </a:schemeClr>
                </a:solidFill>
                <a:ea typeface="Calibri" panose="020F0502020204030204" pitchFamily="34" charset="0"/>
              </a:rPr>
              <a:t>– Anexo 5</a:t>
            </a:r>
            <a:endParaRPr lang="es-PE" altLang="es-PE">
              <a:solidFill>
                <a:schemeClr val="tx1">
                  <a:lumMod val="65000"/>
                  <a:lumOff val="35000"/>
                </a:schemeClr>
              </a:solidFill>
              <a:ea typeface="Calibri" panose="020F0502020204030204" pitchFamily="34" charset="0"/>
            </a:endParaRP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Lavadoras de uso doméstico. </a:t>
            </a:r>
            <a:r>
              <a:rPr lang="es-PE" altLang="es-PE" b="1">
                <a:solidFill>
                  <a:schemeClr val="tx1">
                    <a:lumMod val="65000"/>
                    <a:lumOff val="35000"/>
                  </a:schemeClr>
                </a:solidFill>
                <a:ea typeface="Calibri" panose="020F0502020204030204" pitchFamily="34" charset="0"/>
              </a:rPr>
              <a:t>– Anexo 6</a:t>
            </a:r>
            <a:endParaRPr lang="es-PE" altLang="es-PE">
              <a:solidFill>
                <a:schemeClr val="tx1">
                  <a:lumMod val="65000"/>
                  <a:lumOff val="35000"/>
                </a:schemeClr>
              </a:solidFill>
              <a:ea typeface="Calibri" panose="020F0502020204030204" pitchFamily="34" charset="0"/>
            </a:endParaRP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Secadoras de tambor de uso doméstico. </a:t>
            </a:r>
            <a:r>
              <a:rPr lang="es-PE" altLang="es-PE" b="1">
                <a:solidFill>
                  <a:schemeClr val="tx1">
                    <a:lumMod val="65000"/>
                    <a:lumOff val="35000"/>
                  </a:schemeClr>
                </a:solidFill>
                <a:ea typeface="Calibri" panose="020F0502020204030204" pitchFamily="34" charset="0"/>
              </a:rPr>
              <a:t>– Anexo 7</a:t>
            </a:r>
            <a:endParaRPr lang="es-PE" altLang="es-PE">
              <a:solidFill>
                <a:schemeClr val="tx1">
                  <a:lumMod val="65000"/>
                  <a:lumOff val="35000"/>
                </a:schemeClr>
              </a:solidFill>
              <a:ea typeface="Calibri" panose="020F0502020204030204" pitchFamily="34" charset="0"/>
            </a:endParaRP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Aparatos de aire acondicionado </a:t>
            </a:r>
            <a:r>
              <a:rPr lang="es-PE" altLang="es-PE" b="1">
                <a:solidFill>
                  <a:schemeClr val="tx1">
                    <a:lumMod val="65000"/>
                    <a:lumOff val="35000"/>
                  </a:schemeClr>
                </a:solidFill>
                <a:ea typeface="Calibri" panose="020F0502020204030204" pitchFamily="34" charset="0"/>
              </a:rPr>
              <a:t>– Anexo 8</a:t>
            </a:r>
            <a:endParaRPr lang="es-PE" altLang="es-PE">
              <a:solidFill>
                <a:schemeClr val="tx1">
                  <a:lumMod val="65000"/>
                  <a:lumOff val="35000"/>
                </a:schemeClr>
              </a:solidFill>
              <a:ea typeface="Calibri" panose="020F0502020204030204" pitchFamily="34" charset="0"/>
            </a:endParaRPr>
          </a:p>
          <a:p>
            <a:pPr lvl="2" algn="just">
              <a:spcBef>
                <a:spcPts val="300"/>
              </a:spcBef>
              <a:buFont typeface="Wingdings" panose="05000000000000000000" pitchFamily="2" charset="2"/>
              <a:buChar char="q"/>
            </a:pPr>
            <a:r>
              <a:rPr lang="es-PE" altLang="es-PE">
                <a:solidFill>
                  <a:schemeClr val="tx1">
                    <a:lumMod val="65000"/>
                    <a:lumOff val="35000"/>
                  </a:schemeClr>
                </a:solidFill>
                <a:ea typeface="Calibri" panose="020F0502020204030204" pitchFamily="34" charset="0"/>
              </a:rPr>
              <a:t>  Calentadores de agua de uso doméstico. </a:t>
            </a:r>
            <a:r>
              <a:rPr lang="es-PE" altLang="es-PE" b="1">
                <a:solidFill>
                  <a:schemeClr val="tx1">
                    <a:lumMod val="65000"/>
                    <a:lumOff val="35000"/>
                  </a:schemeClr>
                </a:solidFill>
                <a:ea typeface="Calibri" panose="020F0502020204030204" pitchFamily="34" charset="0"/>
              </a:rPr>
              <a:t>– Anexo 9</a:t>
            </a:r>
            <a:endParaRPr lang="es-PE" altLang="es-PE">
              <a:solidFill>
                <a:schemeClr val="tx1">
                  <a:lumMod val="65000"/>
                  <a:lumOff val="35000"/>
                </a:schemeClr>
              </a:solidFill>
              <a:ea typeface="Calibri" panose="020F0502020204030204" pitchFamily="34" charset="0"/>
            </a:endParaRPr>
          </a:p>
        </p:txBody>
      </p:sp>
      <p:sp>
        <p:nvSpPr>
          <p:cNvPr id="7" name="CuadroTexto 6">
            <a:extLst>
              <a:ext uri="{FF2B5EF4-FFF2-40B4-BE49-F238E27FC236}">
                <a16:creationId xmlns:a16="http://schemas.microsoft.com/office/drawing/2014/main" id="{F2B1F540-3AEE-E145-BD1A-D9156DFB5E6B}"/>
              </a:ext>
            </a:extLst>
          </p:cNvPr>
          <p:cNvSpPr txBox="1"/>
          <p:nvPr/>
        </p:nvSpPr>
        <p:spPr>
          <a:xfrm>
            <a:off x="719242" y="2660135"/>
            <a:ext cx="9054546" cy="646331"/>
          </a:xfrm>
          <a:prstGeom prst="rect">
            <a:avLst/>
          </a:prstGeom>
          <a:noFill/>
        </p:spPr>
        <p:txBody>
          <a:bodyPr wrap="square" rtlCol="0">
            <a:spAutoFit/>
          </a:bodyPr>
          <a:lstStyle/>
          <a:p>
            <a:pPr lvl="1" algn="ctr"/>
            <a:r>
              <a:rPr lang="es-PE" altLang="es-PE" i="1">
                <a:solidFill>
                  <a:schemeClr val="tx1">
                    <a:lumMod val="65000"/>
                    <a:lumOff val="35000"/>
                  </a:schemeClr>
                </a:solidFill>
                <a:ea typeface="Calibri" panose="020F0502020204030204" pitchFamily="34" charset="0"/>
              </a:rPr>
              <a:t>Decreto Supremo N° 009-2017-EM  Reglamento Técnico sobre el Etiquetado de Eficiencia Energética y los anexos correspondientes a cada equipo energético.</a:t>
            </a:r>
          </a:p>
        </p:txBody>
      </p:sp>
      <p:pic>
        <p:nvPicPr>
          <p:cNvPr id="10" name="Imagen 9">
            <a:extLst>
              <a:ext uri="{FF2B5EF4-FFF2-40B4-BE49-F238E27FC236}">
                <a16:creationId xmlns:a16="http://schemas.microsoft.com/office/drawing/2014/main" id="{D7C73057-3BCC-C84C-8FCF-B07999C10B1A}"/>
              </a:ext>
            </a:extLst>
          </p:cNvPr>
          <p:cNvPicPr>
            <a:picLocks noChangeAspect="1"/>
          </p:cNvPicPr>
          <p:nvPr/>
        </p:nvPicPr>
        <p:blipFill rotWithShape="1">
          <a:blip r:embed="rId3"/>
          <a:srcRect l="33200" t="25289" r="32534" b="20903"/>
          <a:stretch/>
        </p:blipFill>
        <p:spPr>
          <a:xfrm>
            <a:off x="6593274" y="3552710"/>
            <a:ext cx="3256403" cy="2893100"/>
          </a:xfrm>
          <a:prstGeom prst="rect">
            <a:avLst/>
          </a:prstGeom>
        </p:spPr>
      </p:pic>
    </p:spTree>
    <p:extLst>
      <p:ext uri="{BB962C8B-B14F-4D97-AF65-F5344CB8AC3E}">
        <p14:creationId xmlns:p14="http://schemas.microsoft.com/office/powerpoint/2010/main" val="119525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9B36F5-0260-D947-A8A9-F10BE4BFD6E0}"/>
              </a:ext>
            </a:extLst>
          </p:cNvPr>
          <p:cNvPicPr>
            <a:picLocks noChangeAspect="1"/>
          </p:cNvPicPr>
          <p:nvPr/>
        </p:nvPicPr>
        <p:blipFill>
          <a:blip r:embed="rId2"/>
          <a:stretch>
            <a:fillRect/>
          </a:stretch>
        </p:blipFill>
        <p:spPr>
          <a:xfrm>
            <a:off x="0" y="21112"/>
            <a:ext cx="10691813" cy="7538563"/>
          </a:xfrm>
          <a:prstGeom prst="rect">
            <a:avLst/>
          </a:prstGeom>
        </p:spPr>
      </p:pic>
      <p:sp>
        <p:nvSpPr>
          <p:cNvPr id="8" name="CuadroTexto 7">
            <a:extLst>
              <a:ext uri="{FF2B5EF4-FFF2-40B4-BE49-F238E27FC236}">
                <a16:creationId xmlns:a16="http://schemas.microsoft.com/office/drawing/2014/main" id="{DA8D906B-8081-0741-9727-6E7AC56E130B}"/>
              </a:ext>
            </a:extLst>
          </p:cNvPr>
          <p:cNvSpPr txBox="1"/>
          <p:nvPr/>
        </p:nvSpPr>
        <p:spPr>
          <a:xfrm>
            <a:off x="844826" y="168465"/>
            <a:ext cx="9303026" cy="1015663"/>
          </a:xfrm>
          <a:prstGeom prst="rect">
            <a:avLst/>
          </a:prstGeom>
          <a:noFill/>
        </p:spPr>
        <p:txBody>
          <a:bodyPr wrap="square" rtlCol="0" anchor="t">
            <a:spAutoFit/>
          </a:bodyPr>
          <a:lstStyle/>
          <a:p>
            <a:pPr algn="ctr"/>
            <a:r>
              <a:rPr lang="es-PE" altLang="es-PE" sz="3000" b="1">
                <a:solidFill>
                  <a:srgbClr val="C00000"/>
                </a:solidFill>
              </a:rPr>
              <a:t>¿CÓMO OPERA UN ORGANISMO DE</a:t>
            </a:r>
            <a:endParaRPr lang="en-US"/>
          </a:p>
          <a:p>
            <a:pPr algn="ctr"/>
            <a:r>
              <a:rPr lang="es-PE" altLang="es-PE" sz="3000" b="1">
                <a:solidFill>
                  <a:srgbClr val="C00000"/>
                </a:solidFill>
              </a:rPr>
              <a:t>CERTIFICACIÓN DE PRODUCTOS?</a:t>
            </a:r>
            <a:endParaRPr lang="es-ES" altLang="es-PE" sz="3000" b="1">
              <a:solidFill>
                <a:srgbClr val="C00000"/>
              </a:solidFill>
              <a:cs typeface="Calibri" panose="020F0502020204030204"/>
            </a:endParaRPr>
          </a:p>
        </p:txBody>
      </p:sp>
      <p:sp>
        <p:nvSpPr>
          <p:cNvPr id="2" name="CuadroTexto 1">
            <a:extLst>
              <a:ext uri="{FF2B5EF4-FFF2-40B4-BE49-F238E27FC236}">
                <a16:creationId xmlns:a16="http://schemas.microsoft.com/office/drawing/2014/main" id="{C94EF93C-7F94-834C-A104-3E32F845CD7C}"/>
              </a:ext>
            </a:extLst>
          </p:cNvPr>
          <p:cNvSpPr txBox="1"/>
          <p:nvPr/>
        </p:nvSpPr>
        <p:spPr>
          <a:xfrm>
            <a:off x="818633" y="1488593"/>
            <a:ext cx="9054546" cy="523220"/>
          </a:xfrm>
          <a:prstGeom prst="rect">
            <a:avLst/>
          </a:prstGeom>
          <a:noFill/>
        </p:spPr>
        <p:txBody>
          <a:bodyPr wrap="square" rtlCol="0">
            <a:spAutoFit/>
          </a:bodyPr>
          <a:lstStyle/>
          <a:p>
            <a:pPr algn="ctr"/>
            <a:r>
              <a:rPr lang="es-PE" altLang="es-PE" sz="2800" b="1">
                <a:solidFill>
                  <a:schemeClr val="tx1">
                    <a:lumMod val="65000"/>
                    <a:lumOff val="35000"/>
                  </a:schemeClr>
                </a:solidFill>
                <a:ea typeface="Calibri" panose="020F0502020204030204" pitchFamily="34" charset="0"/>
              </a:rPr>
              <a:t>ESQUEMAS DE CERTIFICACIÓN:</a:t>
            </a:r>
            <a:r>
              <a:rPr lang="es-PE" altLang="es-PE"/>
              <a:t> </a:t>
            </a:r>
            <a:r>
              <a:rPr lang="es-PE" altLang="es-PE" sz="2800">
                <a:solidFill>
                  <a:schemeClr val="tx1">
                    <a:lumMod val="65000"/>
                    <a:lumOff val="35000"/>
                  </a:schemeClr>
                </a:solidFill>
              </a:rPr>
              <a:t>Según ISO/IEC  17067:</a:t>
            </a:r>
            <a:endParaRPr lang="es-PE" altLang="es-PE" sz="2800" b="1">
              <a:solidFill>
                <a:schemeClr val="tx1">
                  <a:lumMod val="65000"/>
                  <a:lumOff val="35000"/>
                </a:schemeClr>
              </a:solidFill>
              <a:ea typeface="Calibri" panose="020F0502020204030204" pitchFamily="34" charset="0"/>
            </a:endParaRPr>
          </a:p>
        </p:txBody>
      </p:sp>
      <p:sp>
        <p:nvSpPr>
          <p:cNvPr id="11" name="Marcador de contenido 2">
            <a:extLst>
              <a:ext uri="{FF2B5EF4-FFF2-40B4-BE49-F238E27FC236}">
                <a16:creationId xmlns:a16="http://schemas.microsoft.com/office/drawing/2014/main" id="{4C344CD0-92C9-AF43-9E46-D78B514F74F1}"/>
              </a:ext>
            </a:extLst>
          </p:cNvPr>
          <p:cNvSpPr txBox="1">
            <a:spLocks/>
          </p:cNvSpPr>
          <p:nvPr/>
        </p:nvSpPr>
        <p:spPr bwMode="auto">
          <a:xfrm>
            <a:off x="1335373" y="2054448"/>
            <a:ext cx="8021066" cy="72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altLang="es-PE" sz="2000">
                <a:solidFill>
                  <a:schemeClr val="tx1">
                    <a:lumMod val="65000"/>
                    <a:lumOff val="35000"/>
                  </a:schemeClr>
                </a:solidFill>
              </a:rPr>
              <a:t>Evaluación de la conformidad - Fundamentos de la certificación de producto y directrices para los esquemas de certificación de producto</a:t>
            </a:r>
          </a:p>
        </p:txBody>
      </p:sp>
      <p:grpSp>
        <p:nvGrpSpPr>
          <p:cNvPr id="12" name="Grupo 1">
            <a:extLst>
              <a:ext uri="{FF2B5EF4-FFF2-40B4-BE49-F238E27FC236}">
                <a16:creationId xmlns:a16="http://schemas.microsoft.com/office/drawing/2014/main" id="{EF55C42E-EB55-A340-A44B-61CDA01FF68E}"/>
              </a:ext>
            </a:extLst>
          </p:cNvPr>
          <p:cNvGrpSpPr>
            <a:grpSpLocks/>
          </p:cNvGrpSpPr>
          <p:nvPr/>
        </p:nvGrpSpPr>
        <p:grpSpPr bwMode="auto">
          <a:xfrm>
            <a:off x="1147876" y="2960646"/>
            <a:ext cx="8021066" cy="3695400"/>
            <a:chOff x="1312863" y="2199536"/>
            <a:chExt cx="8226425" cy="4283814"/>
          </a:xfrm>
        </p:grpSpPr>
        <p:pic>
          <p:nvPicPr>
            <p:cNvPr id="13" name="Imagen 4">
              <a:extLst>
                <a:ext uri="{FF2B5EF4-FFF2-40B4-BE49-F238E27FC236}">
                  <a16:creationId xmlns:a16="http://schemas.microsoft.com/office/drawing/2014/main" id="{01CA5A80-D5A5-1548-85AF-EBABC1DEB6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2339975"/>
              <a:ext cx="82264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5">
              <a:extLst>
                <a:ext uri="{FF2B5EF4-FFF2-40B4-BE49-F238E27FC236}">
                  <a16:creationId xmlns:a16="http://schemas.microsoft.com/office/drawing/2014/main" id="{5AAA2BF9-4ED3-F349-89B8-0AC91E8D0180}"/>
                </a:ext>
              </a:extLst>
            </p:cNvPr>
            <p:cNvSpPr>
              <a:spLocks noChangeArrowheads="1"/>
            </p:cNvSpPr>
            <p:nvPr/>
          </p:nvSpPr>
          <p:spPr bwMode="auto">
            <a:xfrm>
              <a:off x="4049713" y="2199536"/>
              <a:ext cx="1296987" cy="2376486"/>
            </a:xfrm>
            <a:prstGeom prst="rect">
              <a:avLst/>
            </a:prstGeom>
            <a:noFill/>
            <a:ln w="50800" algn="ctr">
              <a:solidFill>
                <a:srgbClr val="D91E3E"/>
              </a:solidFill>
              <a:bevel/>
              <a:headEnd/>
              <a:tailEnd/>
            </a:ln>
            <a:extLst>
              <a:ext uri="{909E8E84-426E-40DD-AFC4-6F175D3DCCD1}">
                <a14:hiddenFill xmlns:a14="http://schemas.microsoft.com/office/drawing/2010/main">
                  <a:solidFill>
                    <a:srgbClr val="FFFFFF"/>
                  </a:solidFill>
                </a14:hiddenFill>
              </a:ext>
            </a:extLst>
          </p:spPr>
          <p:txBody>
            <a:bodyPr lIns="45719" tIns="45719" rIns="45719" bIns="45719">
              <a:spAutoFit/>
            </a:bodyPr>
            <a:lstStyle>
              <a:lvl1pPr defTabSz="457200">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1pPr>
              <a:lvl2pPr defTabSz="457200">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2pPr>
              <a:lvl3pPr defTabSz="457200">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3pPr>
              <a:lvl4pPr defTabSz="457200">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4pPr>
              <a:lvl5pPr defTabSz="457200">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5pPr>
              <a:lvl6pPr marL="2447925" indent="-161925" defTabSz="457200" eaLnBrk="0" fontAlgn="base" hangingPunct="0">
                <a:spcBef>
                  <a:spcPct val="0"/>
                </a:spcBef>
                <a:spcAft>
                  <a:spcPct val="0"/>
                </a:spcAft>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6pPr>
              <a:lvl7pPr marL="2905125" indent="-161925" defTabSz="457200" eaLnBrk="0" fontAlgn="base" hangingPunct="0">
                <a:spcBef>
                  <a:spcPct val="0"/>
                </a:spcBef>
                <a:spcAft>
                  <a:spcPct val="0"/>
                </a:spcAft>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7pPr>
              <a:lvl8pPr marL="3362325" indent="-161925" defTabSz="457200" eaLnBrk="0" fontAlgn="base" hangingPunct="0">
                <a:spcBef>
                  <a:spcPct val="0"/>
                </a:spcBef>
                <a:spcAft>
                  <a:spcPct val="0"/>
                </a:spcAft>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8pPr>
              <a:lvl9pPr marL="3819525" indent="-161925" defTabSz="457200" eaLnBrk="0" fontAlgn="base" hangingPunct="0">
                <a:spcBef>
                  <a:spcPct val="0"/>
                </a:spcBef>
                <a:spcAft>
                  <a:spcPct val="0"/>
                </a:spcAft>
                <a:defRPr>
                  <a:solidFill>
                    <a:srgbClr val="000000"/>
                  </a:solidFill>
                  <a:latin typeface="Helvetica" panose="020B0604020202020204" pitchFamily="34" charset="0"/>
                  <a:ea typeface="ＭＳ Ｐゴシック" panose="020B0600070205080204" pitchFamily="34" charset="-128"/>
                  <a:sym typeface="Helvetica" panose="020B0604020202020204" pitchFamily="34" charset="0"/>
                </a:defRPr>
              </a:lvl9pPr>
            </a:lstStyle>
            <a:p>
              <a:pPr eaLnBrk="1"/>
              <a:endParaRPr lang="es-PE" altLang="es-PE">
                <a:cs typeface="Helvetica" panose="020B0604020202020204" pitchFamily="34" charset="0"/>
              </a:endParaRPr>
            </a:p>
          </p:txBody>
        </p:sp>
      </p:grpSp>
      <p:sp>
        <p:nvSpPr>
          <p:cNvPr id="3" name="CuadroTexto 2">
            <a:extLst>
              <a:ext uri="{FF2B5EF4-FFF2-40B4-BE49-F238E27FC236}">
                <a16:creationId xmlns:a16="http://schemas.microsoft.com/office/drawing/2014/main" id="{2340754B-A540-FE4F-B564-33006591BA79}"/>
              </a:ext>
            </a:extLst>
          </p:cNvPr>
          <p:cNvSpPr txBox="1"/>
          <p:nvPr/>
        </p:nvSpPr>
        <p:spPr>
          <a:xfrm>
            <a:off x="2417328" y="5143174"/>
            <a:ext cx="2663687" cy="1077218"/>
          </a:xfrm>
          <a:prstGeom prst="rect">
            <a:avLst/>
          </a:prstGeom>
          <a:noFill/>
        </p:spPr>
        <p:txBody>
          <a:bodyPr wrap="square" rtlCol="0">
            <a:spAutoFit/>
          </a:bodyPr>
          <a:lstStyle/>
          <a:p>
            <a:pPr algn="r"/>
            <a:r>
              <a:rPr lang="es-PE" sz="1600" b="1">
                <a:solidFill>
                  <a:srgbClr val="C00000"/>
                </a:solidFill>
                <a:latin typeface="Helvetica" charset="0"/>
                <a:ea typeface="ＭＳ Ｐゴシック" charset="0"/>
                <a:cs typeface="Helvetica" charset="0"/>
                <a:sym typeface="Helvetica" charset="0"/>
              </a:rPr>
              <a:t>De acuerdo al Reglamento sobre el EE: </a:t>
            </a:r>
            <a:r>
              <a:rPr lang="es-PE" sz="1600">
                <a:solidFill>
                  <a:srgbClr val="C00000"/>
                </a:solidFill>
                <a:latin typeface="Helvetica" charset="0"/>
                <a:ea typeface="ＭＳ Ｐゴシック" charset="0"/>
                <a:cs typeface="Helvetica" charset="0"/>
                <a:sym typeface="Helvetica" charset="0"/>
              </a:rPr>
              <a:t>Mínimo el Esquema 2 </a:t>
            </a:r>
          </a:p>
          <a:p>
            <a:pPr algn="r"/>
            <a:endParaRPr lang="es-PE" sz="1600">
              <a:solidFill>
                <a:srgbClr val="C00000"/>
              </a:solidFill>
            </a:endParaRPr>
          </a:p>
        </p:txBody>
      </p:sp>
    </p:spTree>
    <p:extLst>
      <p:ext uri="{BB962C8B-B14F-4D97-AF65-F5344CB8AC3E}">
        <p14:creationId xmlns:p14="http://schemas.microsoft.com/office/powerpoint/2010/main" val="426168506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revision>2</cp:revision>
  <dcterms:created xsi:type="dcterms:W3CDTF">2019-02-14T19:48:50Z</dcterms:created>
  <dcterms:modified xsi:type="dcterms:W3CDTF">2019-02-20T21:18:01Z</dcterms:modified>
</cp:coreProperties>
</file>