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image/jpeg" Extension="jpg"/>
  <Default ContentType="application/vnd.openxmlformats-officedocument.oleObject" Extension="bin"/>
  <Default ContentType="application/vnd.openxmlformats-package.relationships+xml" Extension="rels"/>
  <Default ContentType="application/xml" Extension="xml"/>
  <Override ContentType="application/vnd.openxmlformats-officedocument.theme+xml" PartName="/ppt/theme/theme1.xml"/>
  <Override ContentType="application/vnd.openxmlformats-officedocument.drawingml.chart+xml" PartName="/ppt/charts/chart4.xml"/>
  <Override ContentType="application/vnd.openxmlformats-officedocument.drawingml.chart+xml" PartName="/ppt/charts/chart3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5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drawingml.diagramData+xml" PartName="/ppt/diagrams/data1.xml"/>
  <Override ContentType="application/vnd.openxmlformats-officedocument.presentationml.presProps+xml" PartName="/ppt/presProps1.xml"/>
  <Override ContentType="application/vnd.ms-office.chartstyle+xml" PartName="/ppt/charts/style2.xml"/>
  <Override ContentType="application/vnd.ms-office.chartstyle+xml" PartName="/ppt/charts/style1.xml"/>
  <Override ContentType="application/vnd.ms-office.chartstyle+xml" PartName="/ppt/charts/style4.xml"/>
  <Override ContentType="application/vnd.ms-office.chartstyle+xml" PartName="/ppt/charts/style3.xml"/>
  <Override ContentType="application/vnd.ms-office.chartstyle+xml" PartName="/ppt/charts/style5.xml"/>
  <Override ContentType="application/vnd.ms-office.drawingml.diagramDrawing+xml" PartName="/ppt/diagrams/drawing1.xml"/>
  <Override ContentType="application/vnd.openxmlformats-officedocument.drawingml.diagramColors+xml" PartName="/ppt/diagrams/colors1.xml"/>
  <Override ContentType="application/vnd.openxmlformats-officedocument.drawingml.diagramStyle+xml" PartName="/ppt/diagrams/quickStyle1.xml"/>
  <Override ContentType="application/vnd.openxmlformats-officedocument.drawingml.diagramLayout+xml" PartName="/ppt/diagrams/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6.xml"/>
  <Override ContentType="application/vnd.openxmlformats-officedocument.presentationml.slide+xml" PartName="/ppt/slides/slide2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4.xml"/>
  <Override ContentType="application/vnd.ms-office.chartcolorstyle+xml" PartName="/ppt/charts/colors5.xml"/>
  <Override ContentType="application/vnd.openxmlformats-officedocument.presentationml.tableStyles+xml" PartName="/ppt/tableStyles1.xml"/>
  <Override ContentType="application/vnd.openxmlformats-officedocument.presentationml.presentation.main+xml" PartName="/ppt/presentation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797675" cy="9926625"/>
  <p:defaultTextStyle>
    <a:defPPr lvl="0">
      <a:defRPr lang="es-PE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FABFCF23-3B69-468F-B69F-88F6DE6A72F2}" styleName="Estilo medio 1 - Énfasis 5">
    <a:wholeTbl>
      <a:tcTxStyle>
        <a:fontRef idx="minor">
          <a:scrgbClr b="0" g="0" r="0"/>
        </a:fontRef>
        <a:schemeClr val="dk1"/>
      </a:tcTxStyle>
      <a:tcStyle>
        <a:tcBdr>
          <a:left>
            <a:ln cmpd="sng" w="12700">
              <a:solidFill>
                <a:schemeClr val="accent5"/>
              </a:solidFill>
            </a:ln>
          </a:left>
          <a:right>
            <a:ln cmpd="sng" w="12700">
              <a:solidFill>
                <a:schemeClr val="accent5"/>
              </a:solidFill>
            </a:ln>
          </a:right>
          <a:top>
            <a:ln cmpd="sng" w="12700">
              <a:solidFill>
                <a:schemeClr val="accent5"/>
              </a:solidFill>
            </a:ln>
          </a:top>
          <a:bottom>
            <a:ln cmpd="sng" w="12700">
              <a:solidFill>
                <a:schemeClr val="accent5"/>
              </a:solidFill>
            </a:ln>
          </a:bottom>
          <a:insideH>
            <a:ln cmpd="sng" w="12700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cmpd="dbl" w="50800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b="0" g="0" r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5" Type="http://schemas.openxmlformats.org/officeDocument/2006/relationships/slide" Target="slides/slide1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7" Type="http://schemas.openxmlformats.org/officeDocument/2006/relationships/slide" Target="slides/slide3.xml"/><Relationship Id="rId2" Type="http://schemas.openxmlformats.org/officeDocument/2006/relationships/presProps" Target="presProps1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8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pariona\Desktop\PEDIDOS%20INII\Miluska\A&#241;o%202018\PEDIDO%20SOBRE%20SST%20A%20JUN%202018%20-%20SUNAFIL\SST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pariona\Desktop\PEDIDOS%20INII\Miluska\A&#241;o%202018\PEDIDO%20SOBRE%20SST%20A%20JUN%202018%20-%20SUNAFIL\SST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pariona\Desktop\PEDIDOS%20INII\Miluska\A&#241;o%202018\PEDIDO%20SOBRE%20SST%20A%20JUN%202018%20-%20SUNAFIL\SST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ACCIDENTES MORTALES SECTOR MINERIA</a:t>
            </a: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2005-2018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PE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'[SST (1) (1).xlsx]Acc Mort en minería 2000-2018'!$C$4</c:f>
              <c:strCache>
                <c:ptCount val="1"/>
                <c:pt idx="0">
                  <c:v>Total Accidentes mortales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'[SST (1) (1).xlsx]Acc Mort en minería 2000-2018'!$B$10:$B$23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'[SST (1) (1).xlsx]Acc Mort en minería 2000-2018'!$C$10:$C$23</c:f>
              <c:numCache>
                <c:formatCode>General</c:formatCode>
                <c:ptCount val="14"/>
                <c:pt idx="0">
                  <c:v>69</c:v>
                </c:pt>
                <c:pt idx="1">
                  <c:v>65</c:v>
                </c:pt>
                <c:pt idx="2">
                  <c:v>62</c:v>
                </c:pt>
                <c:pt idx="3">
                  <c:v>64</c:v>
                </c:pt>
                <c:pt idx="4">
                  <c:v>56</c:v>
                </c:pt>
                <c:pt idx="5">
                  <c:v>66</c:v>
                </c:pt>
                <c:pt idx="6">
                  <c:v>52</c:v>
                </c:pt>
                <c:pt idx="7">
                  <c:v>53</c:v>
                </c:pt>
                <c:pt idx="8">
                  <c:v>47</c:v>
                </c:pt>
                <c:pt idx="9">
                  <c:v>32</c:v>
                </c:pt>
                <c:pt idx="10">
                  <c:v>29</c:v>
                </c:pt>
                <c:pt idx="11">
                  <c:v>34</c:v>
                </c:pt>
                <c:pt idx="12">
                  <c:v>41</c:v>
                </c:pt>
                <c:pt idx="13">
                  <c:v>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8743576"/>
        <c:axId val="308741224"/>
      </c:lineChart>
      <c:catAx>
        <c:axId val="308743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08741224"/>
        <c:crosses val="autoZero"/>
        <c:auto val="1"/>
        <c:lblAlgn val="ctr"/>
        <c:lblOffset val="100"/>
        <c:noMultiLvlLbl val="0"/>
      </c:catAx>
      <c:valAx>
        <c:axId val="30874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0874357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600" b="1" i="0" baseline="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NOTIFICACIONES DE ACCIDENTES MORTALES  SEGÚN SECTOR ECONÓMICO</a:t>
            </a:r>
            <a:endParaRPr lang="es-PE" sz="1600" dirty="0" smtClean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>
              <a:defRPr/>
            </a:pPr>
            <a:r>
              <a:rPr lang="en-US" sz="1600" b="1" i="0" baseline="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2011-2016</a:t>
            </a:r>
            <a:endParaRPr lang="es-PE" sz="1600" dirty="0">
              <a:solidFill>
                <a:schemeClr val="accent1">
                  <a:lumMod val="50000"/>
                </a:schemeClr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2.9550542197564016E-2"/>
          <c:y val="0.15526258741434307"/>
          <c:w val="0.95501106519438694"/>
          <c:h val="0.70036154439119369"/>
        </c:manualLayout>
      </c:layout>
      <c:lineChart>
        <c:grouping val="standard"/>
        <c:varyColors val="0"/>
        <c:ser>
          <c:idx val="0"/>
          <c:order val="0"/>
          <c:tx>
            <c:strRef>
              <c:f>'Sector con SCTR'!$C$20</c:f>
              <c:strCache>
                <c:ptCount val="1"/>
                <c:pt idx="0">
                  <c:v>AGRICULTURA, GANADERIA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'Sector con SCTR'!$D$19:$I$19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'Sector con SCTR'!$D$20:$I$20</c:f>
              <c:numCache>
                <c:formatCode>#,##0</c:formatCode>
                <c:ptCount val="6"/>
                <c:pt idx="0">
                  <c:v>5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  <c:pt idx="4">
                  <c:v>1</c:v>
                </c:pt>
                <c:pt idx="5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'Sector con SCTR'!$C$21</c:f>
              <c:strCache>
                <c:ptCount val="1"/>
                <c:pt idx="0">
                  <c:v>CONSTRUCCIÓN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'Sector con SCTR'!$D$19:$I$19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'Sector con SCTR'!$D$21:$I$21</c:f>
              <c:numCache>
                <c:formatCode>#,##0</c:formatCode>
                <c:ptCount val="6"/>
                <c:pt idx="0">
                  <c:v>26</c:v>
                </c:pt>
                <c:pt idx="1">
                  <c:v>25</c:v>
                </c:pt>
                <c:pt idx="2">
                  <c:v>18</c:v>
                </c:pt>
                <c:pt idx="3">
                  <c:v>18</c:v>
                </c:pt>
                <c:pt idx="4">
                  <c:v>31</c:v>
                </c:pt>
                <c:pt idx="5">
                  <c:v>26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'Sector con SCTR'!$C$22</c:f>
              <c:strCache>
                <c:ptCount val="1"/>
                <c:pt idx="0">
                  <c:v>INDUSTRIA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'Sector con SCTR'!$D$19:$I$19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'Sector con SCTR'!$D$22:$I$22</c:f>
              <c:numCache>
                <c:formatCode>#,##0</c:formatCode>
                <c:ptCount val="6"/>
                <c:pt idx="0">
                  <c:v>19</c:v>
                </c:pt>
                <c:pt idx="1">
                  <c:v>30</c:v>
                </c:pt>
                <c:pt idx="2">
                  <c:v>19</c:v>
                </c:pt>
                <c:pt idx="3">
                  <c:v>16</c:v>
                </c:pt>
                <c:pt idx="4">
                  <c:v>29</c:v>
                </c:pt>
                <c:pt idx="5">
                  <c:v>20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'Sector con SCTR'!$C$23</c:f>
              <c:strCache>
                <c:ptCount val="1"/>
                <c:pt idx="0">
                  <c:v>PESCA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'Sector con SCTR'!$D$19:$I$19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'Sector con SCTR'!$D$23:$I$23</c:f>
              <c:numCache>
                <c:formatCode>#,##0</c:formatCode>
                <c:ptCount val="6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'Sector con SCTR'!$C$24</c:f>
              <c:strCache>
                <c:ptCount val="1"/>
                <c:pt idx="0">
                  <c:v>SERVICIOS SOCIALES Y DE SALUD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'Sector con SCTR'!$D$19:$I$19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'Sector con SCTR'!$D$24:$I$24</c:f>
              <c:numCache>
                <c:formatCode>#,##0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'Sector con SCTR'!$C$25</c:f>
              <c:strCache>
                <c:ptCount val="1"/>
                <c:pt idx="0">
                  <c:v>ELECTRICIDAD, GAS Y AGUA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'Sector con SCTR'!$D$19:$I$19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'Sector con SCTR'!$D$25:$I$25</c:f>
              <c:numCache>
                <c:formatCode>#,##0</c:formatCode>
                <c:ptCount val="6"/>
                <c:pt idx="0">
                  <c:v>13</c:v>
                </c:pt>
                <c:pt idx="1">
                  <c:v>11</c:v>
                </c:pt>
                <c:pt idx="2">
                  <c:v>13</c:v>
                </c:pt>
                <c:pt idx="3">
                  <c:v>10</c:v>
                </c:pt>
                <c:pt idx="4">
                  <c:v>6</c:v>
                </c:pt>
                <c:pt idx="5">
                  <c:v>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'Sector con SCTR'!$C$26</c:f>
              <c:strCache>
                <c:ptCount val="1"/>
                <c:pt idx="0">
                  <c:v>TRANSPORTES</c:v>
                </c:pt>
              </c:strCache>
            </c:strRef>
          </c:tx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'Sector con SCTR'!$D$19:$I$19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'Sector con SCTR'!$D$26:$I$26</c:f>
              <c:numCache>
                <c:formatCode>#,##0</c:formatCode>
                <c:ptCount val="6"/>
                <c:pt idx="0">
                  <c:v>15</c:v>
                </c:pt>
                <c:pt idx="1">
                  <c:v>17</c:v>
                </c:pt>
                <c:pt idx="2">
                  <c:v>18</c:v>
                </c:pt>
                <c:pt idx="3">
                  <c:v>11</c:v>
                </c:pt>
                <c:pt idx="4">
                  <c:v>27</c:v>
                </c:pt>
                <c:pt idx="5">
                  <c:v>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8743968"/>
        <c:axId val="306784584"/>
      </c:lineChart>
      <c:catAx>
        <c:axId val="308743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06784584"/>
        <c:crosses val="autoZero"/>
        <c:auto val="1"/>
        <c:lblAlgn val="ctr"/>
        <c:lblOffset val="100"/>
        <c:noMultiLvlLbl val="0"/>
      </c:catAx>
      <c:valAx>
        <c:axId val="306784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0874396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50" b="0" i="0" u="none" strike="noStrike" kern="120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sng" strike="noStrike" kern="1200" cap="none" spc="0" normalizeH="0" baseline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400" u="sng">
                <a:solidFill>
                  <a:schemeClr val="tx2">
                    <a:lumMod val="50000"/>
                  </a:schemeClr>
                </a:solidFill>
              </a:rPr>
              <a:t>FISCALIZACIONES EN SEGURIDAD Y SALUD EN EL TRABAJO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sng" strike="noStrike" kern="1200" cap="none" spc="0" normalizeH="0" baseline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defRPr>
          </a:pPr>
          <a:endParaRPr lang="es-P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'[SST (1).xlsx]Hoja1'!$B$4</c:f>
              <c:strCache>
                <c:ptCount val="1"/>
                <c:pt idx="0">
                  <c:v>FISCALIZACIONES EN SEGURIDAD Y SALUD EN EL TRABAJO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'[SST (1).xlsx]Hoja1'!$C$3:$G$3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A JUNIO 2018</c:v>
                </c:pt>
              </c:strCache>
            </c:strRef>
          </c:cat>
          <c:val>
            <c:numRef>
              <c:f>'[SST (1).xlsx]Hoja1'!$C$4:$G$4</c:f>
              <c:numCache>
                <c:formatCode>#,##0</c:formatCode>
                <c:ptCount val="5"/>
                <c:pt idx="0">
                  <c:v>2815</c:v>
                </c:pt>
                <c:pt idx="1">
                  <c:v>3514</c:v>
                </c:pt>
                <c:pt idx="2">
                  <c:v>4167</c:v>
                </c:pt>
                <c:pt idx="3">
                  <c:v>4932</c:v>
                </c:pt>
                <c:pt idx="4">
                  <c:v>2743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306777920"/>
        <c:axId val="306781840"/>
      </c:barChart>
      <c:catAx>
        <c:axId val="306777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06781840"/>
        <c:crosses val="autoZero"/>
        <c:auto val="1"/>
        <c:lblAlgn val="ctr"/>
        <c:lblOffset val="100"/>
        <c:noMultiLvlLbl val="0"/>
      </c:catAx>
      <c:valAx>
        <c:axId val="30678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0677792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sng" strike="noStrike" kern="1200" cap="none" spc="0" normalizeH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pPr>
            <a:r>
              <a:rPr lang="es-PE" sz="1400" u="sng">
                <a:solidFill>
                  <a:schemeClr val="tx2"/>
                </a:solidFill>
              </a:rPr>
              <a:t>FISCALIZACIONES EN SEGURIDAD Y SALUD EN EL TRABAJO SEGÚN ACTIVIDAD ECONÓMICA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sng" strike="noStrike" kern="1200" cap="none" spc="0" normalizeH="0" baseline="0">
              <a:solidFill>
                <a:schemeClr val="tx2"/>
              </a:solidFill>
              <a:latin typeface="+mj-lt"/>
              <a:ea typeface="+mj-ea"/>
              <a:cs typeface="+mj-cs"/>
            </a:defRPr>
          </a:pPr>
          <a:endParaRPr lang="es-P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'[SST (1).xlsx]Hoja2'!$C$3:$C$20</c:f>
              <c:strCache>
                <c:ptCount val="18"/>
                <c:pt idx="0">
                  <c:v>ORG.Y ORGANOS EXTRATERRITORIA.</c:v>
                </c:pt>
                <c:pt idx="1">
                  <c:v>HOGAR PRIVADO CON SERV.DOMESTIC.</c:v>
                </c:pt>
                <c:pt idx="2">
                  <c:v>NO IDENTIFICADO</c:v>
                </c:pt>
                <c:pt idx="3">
                  <c:v>PESCA</c:v>
                </c:pt>
                <c:pt idx="4">
                  <c:v>SUMIN.,ELECTRICIDAD, GAS Y AGUA</c:v>
                </c:pt>
                <c:pt idx="5">
                  <c:v>INTERMEDIACIÓN FINANCIERA</c:v>
                </c:pt>
                <c:pt idx="6">
                  <c:v>ENSEÑANZA</c:v>
                </c:pt>
                <c:pt idx="7">
                  <c:v>AGRICULTURA, GANADERIA</c:v>
                </c:pt>
                <c:pt idx="8">
                  <c:v>SERVICIOS SOCIALES Y DE SALUD</c:v>
                </c:pt>
                <c:pt idx="9">
                  <c:v>HOTELES Y RESTAURANTES</c:v>
                </c:pt>
                <c:pt idx="10">
                  <c:v>ADMINISTRACIÓN PÚBLICA</c:v>
                </c:pt>
                <c:pt idx="11">
                  <c:v>OTRAS ACT.,SERV.COM.,SOC.Y PER.</c:v>
                </c:pt>
                <c:pt idx="12">
                  <c:v>MINERIA</c:v>
                </c:pt>
                <c:pt idx="13">
                  <c:v>TRANSPORTE</c:v>
                </c:pt>
                <c:pt idx="14">
                  <c:v>COMERCIO</c:v>
                </c:pt>
                <c:pt idx="15">
                  <c:v>ACT. INMOBILIARIAS, EMP. Y ALQ.</c:v>
                </c:pt>
                <c:pt idx="16">
                  <c:v>CONSTRUCCIÓN</c:v>
                </c:pt>
                <c:pt idx="17">
                  <c:v>INDUSTRIA</c:v>
                </c:pt>
              </c:strCache>
            </c:strRef>
          </c:cat>
          <c:val>
            <c:numRef>
              <c:f>'[SST (1).xlsx]Hoja2'!$D$3:$D$20</c:f>
              <c:numCache>
                <c:formatCode>General</c:formatCode>
                <c:ptCount val="18"/>
                <c:pt idx="0">
                  <c:v>1</c:v>
                </c:pt>
                <c:pt idx="1">
                  <c:v>1</c:v>
                </c:pt>
                <c:pt idx="2">
                  <c:v>67</c:v>
                </c:pt>
                <c:pt idx="3">
                  <c:v>168</c:v>
                </c:pt>
                <c:pt idx="4">
                  <c:v>195</c:v>
                </c:pt>
                <c:pt idx="5">
                  <c:v>210</c:v>
                </c:pt>
                <c:pt idx="6">
                  <c:v>218</c:v>
                </c:pt>
                <c:pt idx="7">
                  <c:v>363</c:v>
                </c:pt>
                <c:pt idx="8">
                  <c:v>365</c:v>
                </c:pt>
                <c:pt idx="9">
                  <c:v>444</c:v>
                </c:pt>
                <c:pt idx="10">
                  <c:v>902</c:v>
                </c:pt>
                <c:pt idx="11">
                  <c:v>980</c:v>
                </c:pt>
                <c:pt idx="12">
                  <c:v>1059</c:v>
                </c:pt>
                <c:pt idx="13">
                  <c:v>1330</c:v>
                </c:pt>
                <c:pt idx="14">
                  <c:v>2393</c:v>
                </c:pt>
                <c:pt idx="15">
                  <c:v>2409</c:v>
                </c:pt>
                <c:pt idx="16">
                  <c:v>2902</c:v>
                </c:pt>
                <c:pt idx="17">
                  <c:v>4164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306780272"/>
        <c:axId val="306777136"/>
      </c:barChart>
      <c:catAx>
        <c:axId val="30678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06777136"/>
        <c:crosses val="autoZero"/>
        <c:auto val="1"/>
        <c:lblAlgn val="ctr"/>
        <c:lblOffset val="100"/>
        <c:noMultiLvlLbl val="0"/>
      </c:catAx>
      <c:valAx>
        <c:axId val="306777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0678027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sng" strike="noStrike" kern="1200" cap="none" spc="0" normalizeH="0" baseline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defRPr>
          </a:pPr>
          <a:endParaRPr lang="es-P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'[SST (1).xlsx]Hoja1'!$B$5</c:f>
              <c:strCache>
                <c:ptCount val="1"/>
                <c:pt idx="0">
                  <c:v>ORIENTACIONES EN SEGURIDAD Y SALUD EN EL TRABAJO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'[SST (1).xlsx]Hoja1'!$C$3:$G$3</c:f>
              <c:strCach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A JUNIO 2018</c:v>
                </c:pt>
              </c:strCache>
            </c:strRef>
          </c:cat>
          <c:val>
            <c:numRef>
              <c:f>'[SST (1).xlsx]Hoja1'!$C$5:$G$5</c:f>
              <c:numCache>
                <c:formatCode>#,##0</c:formatCode>
                <c:ptCount val="5"/>
                <c:pt idx="0">
                  <c:v>1164</c:v>
                </c:pt>
                <c:pt idx="1">
                  <c:v>2367</c:v>
                </c:pt>
                <c:pt idx="2">
                  <c:v>1247</c:v>
                </c:pt>
                <c:pt idx="3">
                  <c:v>5994</c:v>
                </c:pt>
                <c:pt idx="4">
                  <c:v>1962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06783016"/>
        <c:axId val="306783800"/>
      </c:barChart>
      <c:catAx>
        <c:axId val="306783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06783800"/>
        <c:crosses val="autoZero"/>
        <c:auto val="1"/>
        <c:lblAlgn val="ctr"/>
        <c:lblOffset val="100"/>
        <c:noMultiLvlLbl val="0"/>
      </c:catAx>
      <c:valAx>
        <c:axId val="306783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30678301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4B454-DD3D-407D-8F75-F906AAD65E5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6815E5A4-B27C-45B3-9056-0EF94E6AB31F}">
      <dgm:prSet phldrT="[Texto]" custT="1"/>
      <dgm:spPr/>
      <dgm:t>
        <a:bodyPr/>
        <a:lstStyle/>
        <a:p>
          <a:pPr algn="just"/>
          <a:r>
            <a:rPr lang="es-PE" sz="1800" dirty="0" smtClean="0"/>
            <a:t>C155 - Convenio sobre seguridad y salud de los trabajadores, 1981 (núm. 155)</a:t>
          </a:r>
        </a:p>
      </dgm:t>
    </dgm:pt>
    <dgm:pt modelId="{63A4C66A-B9A4-4288-8198-6F2D202D1959}" type="parTrans" cxnId="{41451DDC-DB2E-4D96-9937-C48E017B4C19}">
      <dgm:prSet/>
      <dgm:spPr/>
      <dgm:t>
        <a:bodyPr/>
        <a:lstStyle/>
        <a:p>
          <a:endParaRPr lang="es-PE" sz="1100"/>
        </a:p>
      </dgm:t>
    </dgm:pt>
    <dgm:pt modelId="{8C419BCF-A34D-434D-84E2-10E990ACF888}" type="sibTrans" cxnId="{41451DDC-DB2E-4D96-9937-C48E017B4C19}">
      <dgm:prSet/>
      <dgm:spPr/>
      <dgm:t>
        <a:bodyPr/>
        <a:lstStyle/>
        <a:p>
          <a:endParaRPr lang="es-PE" sz="1100"/>
        </a:p>
      </dgm:t>
    </dgm:pt>
    <dgm:pt modelId="{D0EF6476-6891-4B59-B861-67F5C71D3BFF}">
      <dgm:prSet phldrT="[Texto]" custT="1"/>
      <dgm:spPr/>
      <dgm:t>
        <a:bodyPr/>
        <a:lstStyle/>
        <a:p>
          <a:pPr algn="just"/>
          <a:r>
            <a:rPr lang="es-PE" sz="1800" dirty="0" smtClean="0"/>
            <a:t>Decreto Supremo N° 009-2005-TR</a:t>
          </a:r>
        </a:p>
        <a:p>
          <a:pPr algn="just"/>
          <a:r>
            <a:rPr lang="es-PE" sz="1800" dirty="0" smtClean="0"/>
            <a:t>Reglamento de la Seguridad y Salud en el Trabajo</a:t>
          </a:r>
          <a:endParaRPr lang="es-PE" sz="1800" dirty="0"/>
        </a:p>
      </dgm:t>
    </dgm:pt>
    <dgm:pt modelId="{5AF41DE0-6698-47FE-A33B-96AF695CA3D8}" type="parTrans" cxnId="{0D726A62-9D97-4B45-9579-5D02A1CEE593}">
      <dgm:prSet/>
      <dgm:spPr/>
      <dgm:t>
        <a:bodyPr/>
        <a:lstStyle/>
        <a:p>
          <a:endParaRPr lang="es-PE" sz="1100"/>
        </a:p>
      </dgm:t>
    </dgm:pt>
    <dgm:pt modelId="{E6D354FD-C74C-4629-9397-7575CF8DB998}" type="sibTrans" cxnId="{0D726A62-9D97-4B45-9579-5D02A1CEE593}">
      <dgm:prSet/>
      <dgm:spPr/>
      <dgm:t>
        <a:bodyPr/>
        <a:lstStyle/>
        <a:p>
          <a:endParaRPr lang="es-PE" sz="1100"/>
        </a:p>
      </dgm:t>
    </dgm:pt>
    <dgm:pt modelId="{976C10F7-1F89-41C9-9AC8-FCECEFD88FD3}">
      <dgm:prSet phldrT="[Texto]" custT="1"/>
      <dgm:spPr/>
      <dgm:t>
        <a:bodyPr/>
        <a:lstStyle/>
        <a:p>
          <a:pPr algn="just"/>
          <a:r>
            <a:rPr lang="es-PE" sz="1800" dirty="0" smtClean="0"/>
            <a:t>Ley N° 29783 Ley de Seguridad y Salud en el Trabajo, año 2011.</a:t>
          </a:r>
          <a:endParaRPr lang="es-PE" sz="1800" dirty="0"/>
        </a:p>
      </dgm:t>
    </dgm:pt>
    <dgm:pt modelId="{15AAAA02-AC83-4A4D-8569-77E7196AAC2C}" type="parTrans" cxnId="{B0E1F284-8868-40C5-93D6-33336A14557D}">
      <dgm:prSet/>
      <dgm:spPr/>
      <dgm:t>
        <a:bodyPr/>
        <a:lstStyle/>
        <a:p>
          <a:endParaRPr lang="es-PE" sz="1100"/>
        </a:p>
      </dgm:t>
    </dgm:pt>
    <dgm:pt modelId="{86A2F92C-7742-4F64-9C30-EF5CD3973FE1}" type="sibTrans" cxnId="{B0E1F284-8868-40C5-93D6-33336A14557D}">
      <dgm:prSet/>
      <dgm:spPr/>
      <dgm:t>
        <a:bodyPr/>
        <a:lstStyle/>
        <a:p>
          <a:endParaRPr lang="es-PE" sz="1100"/>
        </a:p>
      </dgm:t>
    </dgm:pt>
    <dgm:pt modelId="{411CC0ED-21DA-4280-8B0F-AEF386A44D02}" type="pres">
      <dgm:prSet presAssocID="{2A24B454-DD3D-407D-8F75-F906AAD65E52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E872888E-18A0-49AE-9728-96C1109C3240}" type="pres">
      <dgm:prSet presAssocID="{2A24B454-DD3D-407D-8F75-F906AAD65E52}" presName="arrow" presStyleLbl="bgShp" presStyleIdx="0" presStyleCnt="1"/>
      <dgm:spPr/>
    </dgm:pt>
    <dgm:pt modelId="{F7DBF866-2242-4304-8296-35D5B4252252}" type="pres">
      <dgm:prSet presAssocID="{2A24B454-DD3D-407D-8F75-F906AAD65E52}" presName="arrowDiagram3" presStyleCnt="0"/>
      <dgm:spPr/>
    </dgm:pt>
    <dgm:pt modelId="{2C715C44-0A10-4D42-B7E9-BD015F482639}" type="pres">
      <dgm:prSet presAssocID="{6815E5A4-B27C-45B3-9056-0EF94E6AB31F}" presName="bullet3a" presStyleLbl="node1" presStyleIdx="0" presStyleCnt="3"/>
      <dgm:spPr/>
    </dgm:pt>
    <dgm:pt modelId="{D18CAFFF-09C5-44C7-9F19-1655414AC3BD}" type="pres">
      <dgm:prSet presAssocID="{6815E5A4-B27C-45B3-9056-0EF94E6AB31F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2DB5E23-D754-4DDA-AA40-B78D650B4C57}" type="pres">
      <dgm:prSet presAssocID="{D0EF6476-6891-4B59-B861-67F5C71D3BFF}" presName="bullet3b" presStyleLbl="node1" presStyleIdx="1" presStyleCnt="3"/>
      <dgm:spPr/>
    </dgm:pt>
    <dgm:pt modelId="{DEB53F58-D886-4751-8560-9E04E83A4610}" type="pres">
      <dgm:prSet presAssocID="{D0EF6476-6891-4B59-B861-67F5C71D3BFF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3B95F76-95F2-4010-9226-633FD1739E60}" type="pres">
      <dgm:prSet presAssocID="{976C10F7-1F89-41C9-9AC8-FCECEFD88FD3}" presName="bullet3c" presStyleLbl="node1" presStyleIdx="2" presStyleCnt="3"/>
      <dgm:spPr/>
    </dgm:pt>
    <dgm:pt modelId="{00967FA3-11BB-4A29-AB75-4C081F700FFC}" type="pres">
      <dgm:prSet presAssocID="{976C10F7-1F89-41C9-9AC8-FCECEFD88FD3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B0E1F284-8868-40C5-93D6-33336A14557D}" srcId="{2A24B454-DD3D-407D-8F75-F906AAD65E52}" destId="{976C10F7-1F89-41C9-9AC8-FCECEFD88FD3}" srcOrd="2" destOrd="0" parTransId="{15AAAA02-AC83-4A4D-8569-77E7196AAC2C}" sibTransId="{86A2F92C-7742-4F64-9C30-EF5CD3973FE1}"/>
    <dgm:cxn modelId="{10EF2EFE-4DFC-445A-A68D-6856FFDB3E7C}" type="presOf" srcId="{D0EF6476-6891-4B59-B861-67F5C71D3BFF}" destId="{DEB53F58-D886-4751-8560-9E04E83A4610}" srcOrd="0" destOrd="0" presId="urn:microsoft.com/office/officeart/2005/8/layout/arrow2"/>
    <dgm:cxn modelId="{41451DDC-DB2E-4D96-9937-C48E017B4C19}" srcId="{2A24B454-DD3D-407D-8F75-F906AAD65E52}" destId="{6815E5A4-B27C-45B3-9056-0EF94E6AB31F}" srcOrd="0" destOrd="0" parTransId="{63A4C66A-B9A4-4288-8198-6F2D202D1959}" sibTransId="{8C419BCF-A34D-434D-84E2-10E990ACF888}"/>
    <dgm:cxn modelId="{FF404125-870A-4342-9A65-2DC53F685E87}" type="presOf" srcId="{976C10F7-1F89-41C9-9AC8-FCECEFD88FD3}" destId="{00967FA3-11BB-4A29-AB75-4C081F700FFC}" srcOrd="0" destOrd="0" presId="urn:microsoft.com/office/officeart/2005/8/layout/arrow2"/>
    <dgm:cxn modelId="{0D726A62-9D97-4B45-9579-5D02A1CEE593}" srcId="{2A24B454-DD3D-407D-8F75-F906AAD65E52}" destId="{D0EF6476-6891-4B59-B861-67F5C71D3BFF}" srcOrd="1" destOrd="0" parTransId="{5AF41DE0-6698-47FE-A33B-96AF695CA3D8}" sibTransId="{E6D354FD-C74C-4629-9397-7575CF8DB998}"/>
    <dgm:cxn modelId="{5EDDD417-35F9-4CDA-BA54-16007E553995}" type="presOf" srcId="{2A24B454-DD3D-407D-8F75-F906AAD65E52}" destId="{411CC0ED-21DA-4280-8B0F-AEF386A44D02}" srcOrd="0" destOrd="0" presId="urn:microsoft.com/office/officeart/2005/8/layout/arrow2"/>
    <dgm:cxn modelId="{1C4A805F-43AB-449D-A933-369D599EAA06}" type="presOf" srcId="{6815E5A4-B27C-45B3-9056-0EF94E6AB31F}" destId="{D18CAFFF-09C5-44C7-9F19-1655414AC3BD}" srcOrd="0" destOrd="0" presId="urn:microsoft.com/office/officeart/2005/8/layout/arrow2"/>
    <dgm:cxn modelId="{EF7D50C8-7169-40FC-98BE-576A23241E9E}" type="presParOf" srcId="{411CC0ED-21DA-4280-8B0F-AEF386A44D02}" destId="{E872888E-18A0-49AE-9728-96C1109C3240}" srcOrd="0" destOrd="0" presId="urn:microsoft.com/office/officeart/2005/8/layout/arrow2"/>
    <dgm:cxn modelId="{FFA2E727-0BC9-400E-B708-1920E8A2625F}" type="presParOf" srcId="{411CC0ED-21DA-4280-8B0F-AEF386A44D02}" destId="{F7DBF866-2242-4304-8296-35D5B4252252}" srcOrd="1" destOrd="0" presId="urn:microsoft.com/office/officeart/2005/8/layout/arrow2"/>
    <dgm:cxn modelId="{D67900D5-F511-41C1-B020-7FD92EF14821}" type="presParOf" srcId="{F7DBF866-2242-4304-8296-35D5B4252252}" destId="{2C715C44-0A10-4D42-B7E9-BD015F482639}" srcOrd="0" destOrd="0" presId="urn:microsoft.com/office/officeart/2005/8/layout/arrow2"/>
    <dgm:cxn modelId="{3BE4A853-3D5C-4E52-8380-CA4E7B3563F9}" type="presParOf" srcId="{F7DBF866-2242-4304-8296-35D5B4252252}" destId="{D18CAFFF-09C5-44C7-9F19-1655414AC3BD}" srcOrd="1" destOrd="0" presId="urn:microsoft.com/office/officeart/2005/8/layout/arrow2"/>
    <dgm:cxn modelId="{0E996475-FC3E-4D8F-B2C5-5E8F8D13DBDE}" type="presParOf" srcId="{F7DBF866-2242-4304-8296-35D5B4252252}" destId="{52DB5E23-D754-4DDA-AA40-B78D650B4C57}" srcOrd="2" destOrd="0" presId="urn:microsoft.com/office/officeart/2005/8/layout/arrow2"/>
    <dgm:cxn modelId="{C376DEC4-8FC2-4CF6-A508-C70EF9AC8692}" type="presParOf" srcId="{F7DBF866-2242-4304-8296-35D5B4252252}" destId="{DEB53F58-D886-4751-8560-9E04E83A4610}" srcOrd="3" destOrd="0" presId="urn:microsoft.com/office/officeart/2005/8/layout/arrow2"/>
    <dgm:cxn modelId="{06665168-1E77-4396-8A03-49E66AF1816A}" type="presParOf" srcId="{F7DBF866-2242-4304-8296-35D5B4252252}" destId="{83B95F76-95F2-4010-9226-633FD1739E60}" srcOrd="4" destOrd="0" presId="urn:microsoft.com/office/officeart/2005/8/layout/arrow2"/>
    <dgm:cxn modelId="{7E547789-3D3F-4FC1-840C-5365CCB0FE55}" type="presParOf" srcId="{F7DBF866-2242-4304-8296-35D5B4252252}" destId="{00967FA3-11BB-4A29-AB75-4C081F700FF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2888E-18A0-49AE-9728-96C1109C3240}">
      <dsp:nvSpPr>
        <dsp:cNvPr id="0" name=""/>
        <dsp:cNvSpPr/>
      </dsp:nvSpPr>
      <dsp:spPr>
        <a:xfrm>
          <a:off x="592634" y="0"/>
          <a:ext cx="8019115" cy="501194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715C44-0A10-4D42-B7E9-BD015F482639}">
      <dsp:nvSpPr>
        <dsp:cNvPr id="0" name=""/>
        <dsp:cNvSpPr/>
      </dsp:nvSpPr>
      <dsp:spPr>
        <a:xfrm>
          <a:off x="1611062" y="3459245"/>
          <a:ext cx="208496" cy="20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8CAFFF-09C5-44C7-9F19-1655414AC3BD}">
      <dsp:nvSpPr>
        <dsp:cNvPr id="0" name=""/>
        <dsp:cNvSpPr/>
      </dsp:nvSpPr>
      <dsp:spPr>
        <a:xfrm>
          <a:off x="1715311" y="3563494"/>
          <a:ext cx="1868453" cy="1448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78" tIns="0" rIns="0" bIns="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C155 - Convenio sobre seguridad y salud de los trabajadores, 1981 (núm. 155)</a:t>
          </a:r>
        </a:p>
      </dsp:txBody>
      <dsp:txXfrm>
        <a:off x="1715311" y="3563494"/>
        <a:ext cx="1868453" cy="1448452"/>
      </dsp:txXfrm>
    </dsp:sp>
    <dsp:sp modelId="{52DB5E23-D754-4DDA-AA40-B78D650B4C57}">
      <dsp:nvSpPr>
        <dsp:cNvPr id="0" name=""/>
        <dsp:cNvSpPr/>
      </dsp:nvSpPr>
      <dsp:spPr>
        <a:xfrm>
          <a:off x="3451449" y="2096998"/>
          <a:ext cx="376898" cy="3768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53F58-D886-4751-8560-9E04E83A4610}">
      <dsp:nvSpPr>
        <dsp:cNvPr id="0" name=""/>
        <dsp:cNvSpPr/>
      </dsp:nvSpPr>
      <dsp:spPr>
        <a:xfrm>
          <a:off x="3639898" y="2285447"/>
          <a:ext cx="1924587" cy="2726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711" tIns="0" rIns="0" bIns="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Decreto Supremo N° 009-2005-TR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Reglamento de la Seguridad y Salud en el Trabajo</a:t>
          </a:r>
          <a:endParaRPr lang="es-PE" sz="1800" kern="1200" dirty="0"/>
        </a:p>
      </dsp:txBody>
      <dsp:txXfrm>
        <a:off x="3639898" y="2285447"/>
        <a:ext cx="1924587" cy="2726499"/>
      </dsp:txXfrm>
    </dsp:sp>
    <dsp:sp modelId="{83B95F76-95F2-4010-9226-633FD1739E60}">
      <dsp:nvSpPr>
        <dsp:cNvPr id="0" name=""/>
        <dsp:cNvSpPr/>
      </dsp:nvSpPr>
      <dsp:spPr>
        <a:xfrm>
          <a:off x="5664725" y="1268022"/>
          <a:ext cx="521242" cy="521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967FA3-11BB-4A29-AB75-4C081F700FFC}">
      <dsp:nvSpPr>
        <dsp:cNvPr id="0" name=""/>
        <dsp:cNvSpPr/>
      </dsp:nvSpPr>
      <dsp:spPr>
        <a:xfrm>
          <a:off x="5925346" y="1528643"/>
          <a:ext cx="1924587" cy="3483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196" tIns="0" rIns="0" bIns="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Ley N° 29783 Ley de Seguridad y Salud en el Trabajo, año 2011.</a:t>
          </a:r>
          <a:endParaRPr lang="es-PE" sz="1800" kern="1200" dirty="0"/>
        </a:p>
      </dsp:txBody>
      <dsp:txXfrm>
        <a:off x="5925346" y="1528643"/>
        <a:ext cx="1924587" cy="3483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4DEE-33F6-47A8-8CAB-04F213AC1E63}" type="datetimeFigureOut">
              <a:rPr lang="es-PE" smtClean="0"/>
              <a:t>19/07/2018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5D72-0F08-4AF4-8461-EC47A06D27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0559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4DEE-33F6-47A8-8CAB-04F213AC1E63}" type="datetimeFigureOut">
              <a:rPr lang="es-PE" smtClean="0"/>
              <a:t>19/07/2018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5D72-0F08-4AF4-8461-EC47A06D27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4965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4DEE-33F6-47A8-8CAB-04F213AC1E63}" type="datetimeFigureOut">
              <a:rPr lang="es-PE" smtClean="0"/>
              <a:t>19/07/2018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5D72-0F08-4AF4-8461-EC47A06D27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552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4DEE-33F6-47A8-8CAB-04F213AC1E63}" type="datetimeFigureOut">
              <a:rPr lang="es-PE" smtClean="0"/>
              <a:t>19/07/2018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5D72-0F08-4AF4-8461-EC47A06D27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00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4DEE-33F6-47A8-8CAB-04F213AC1E63}" type="datetimeFigureOut">
              <a:rPr lang="es-PE" smtClean="0"/>
              <a:t>19/07/2018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5D72-0F08-4AF4-8461-EC47A06D27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4265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4DEE-33F6-47A8-8CAB-04F213AC1E63}" type="datetimeFigureOut">
              <a:rPr lang="es-PE" smtClean="0"/>
              <a:t>19/07/2018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5D72-0F08-4AF4-8461-EC47A06D27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4574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4DEE-33F6-47A8-8CAB-04F213AC1E63}" type="datetimeFigureOut">
              <a:rPr lang="es-PE" smtClean="0"/>
              <a:t>19/07/2018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5D72-0F08-4AF4-8461-EC47A06D27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974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4DEE-33F6-47A8-8CAB-04F213AC1E63}" type="datetimeFigureOut">
              <a:rPr lang="es-PE" smtClean="0"/>
              <a:t>19/07/2018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5D72-0F08-4AF4-8461-EC47A06D27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275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4DEE-33F6-47A8-8CAB-04F213AC1E63}" type="datetimeFigureOut">
              <a:rPr lang="es-PE" smtClean="0"/>
              <a:t>19/07/2018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5D72-0F08-4AF4-8461-EC47A06D27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048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4DEE-33F6-47A8-8CAB-04F213AC1E63}" type="datetimeFigureOut">
              <a:rPr lang="es-PE" smtClean="0"/>
              <a:t>19/07/2018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5D72-0F08-4AF4-8461-EC47A06D27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1054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4DEE-33F6-47A8-8CAB-04F213AC1E63}" type="datetimeFigureOut">
              <a:rPr lang="es-PE" smtClean="0"/>
              <a:t>19/07/2018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5D72-0F08-4AF4-8461-EC47A06D27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402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34DEE-33F6-47A8-8CAB-04F213AC1E63}" type="datetimeFigureOut">
              <a:rPr lang="es-PE" smtClean="0"/>
              <a:t>19/07/2018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35D72-0F08-4AF4-8461-EC47A06D27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1393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75536" y="5828103"/>
            <a:ext cx="95400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"/>
                <a:cs typeface="Eurostile"/>
              </a:rPr>
              <a:t>Jorge </a:t>
            </a:r>
            <a:r>
              <a:rPr lang="es-P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"/>
                <a:cs typeface="Eurostile"/>
              </a:rPr>
              <a:t>Luis Cáceres </a:t>
            </a:r>
            <a:r>
              <a:rPr lang="es-P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"/>
                <a:cs typeface="Eurostile"/>
              </a:rPr>
              <a:t>Neyra</a:t>
            </a:r>
          </a:p>
          <a:p>
            <a:pPr algn="ctr"/>
            <a:r>
              <a:rPr lang="es-P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rostile"/>
                <a:cs typeface="Eurostile"/>
              </a:rPr>
              <a:t>Superintendente</a:t>
            </a:r>
            <a:endParaRPr lang="es-PE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rostile"/>
              <a:cs typeface="Eurostile"/>
            </a:endParaRPr>
          </a:p>
          <a:p>
            <a:pPr algn="ctr"/>
            <a:r>
              <a:rPr lang="es-P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rostile"/>
                <a:cs typeface="Eurostile"/>
              </a:rPr>
              <a:t>SUPERINTENDENCIA </a:t>
            </a:r>
            <a:r>
              <a:rPr lang="es-PE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urostile"/>
                <a:cs typeface="Eurostile"/>
              </a:rPr>
              <a:t>NACIONAL DE FISCALIZACIÓN </a:t>
            </a:r>
            <a:r>
              <a:rPr lang="es-P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urostile"/>
                <a:cs typeface="Eurostile"/>
              </a:rPr>
              <a:t>LABORAL - SUNAFIL</a:t>
            </a:r>
            <a:endParaRPr lang="es-PE" sz="1600" b="1" dirty="0">
              <a:solidFill>
                <a:schemeClr val="tx1">
                  <a:lumMod val="75000"/>
                  <a:lumOff val="25000"/>
                </a:schemeClr>
              </a:solidFill>
              <a:latin typeface="Eurostile"/>
              <a:cs typeface="Eurostile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155941" y="2967335"/>
            <a:ext cx="101274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4400" b="1" dirty="0" smtClean="0">
                <a:solidFill>
                  <a:schemeClr val="bg1"/>
                </a:solidFill>
              </a:rPr>
              <a:t>SST EN EL SISTEMA </a:t>
            </a:r>
            <a:r>
              <a:rPr lang="es-PE" sz="4400" b="1" dirty="0">
                <a:solidFill>
                  <a:schemeClr val="bg1"/>
                </a:solidFill>
              </a:rPr>
              <a:t>DE INSPECCIÓN DEL TRABAJO</a:t>
            </a:r>
          </a:p>
        </p:txBody>
      </p:sp>
    </p:spTree>
    <p:extLst>
      <p:ext uri="{BB962C8B-B14F-4D97-AF65-F5344CB8AC3E}">
        <p14:creationId xmlns:p14="http://schemas.microsoft.com/office/powerpoint/2010/main" val="25950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914400" y="1150130"/>
            <a:ext cx="10256808" cy="445757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PE" sz="2800" b="1" dirty="0" smtClean="0">
                <a:solidFill>
                  <a:schemeClr val="bg1"/>
                </a:solidFill>
              </a:rPr>
              <a:t>MARCO LEGAL  DE LA SEGURIDAD Y SALUD EN EL TRABAJO</a:t>
            </a:r>
            <a:endParaRPr lang="es-PE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70313810"/>
              </p:ext>
            </p:extLst>
          </p:nvPr>
        </p:nvGraphicFramePr>
        <p:xfrm>
          <a:off x="1544128" y="1733909"/>
          <a:ext cx="9204385" cy="5011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bo 7"/>
          <p:cNvSpPr/>
          <p:nvPr/>
        </p:nvSpPr>
        <p:spPr>
          <a:xfrm>
            <a:off x="7798269" y="5382883"/>
            <a:ext cx="2441276" cy="1069675"/>
          </a:xfrm>
          <a:prstGeom prst="cub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ISO 45001</a:t>
            </a:r>
          </a:p>
          <a:p>
            <a:pPr algn="ctr"/>
            <a:r>
              <a:rPr lang="es-PE" dirty="0" smtClean="0"/>
              <a:t>OHSAS 18001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458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914400" y="1150130"/>
            <a:ext cx="10256808" cy="445757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PE" sz="2800" b="1" dirty="0" smtClean="0">
                <a:solidFill>
                  <a:schemeClr val="bg1"/>
                </a:solidFill>
              </a:rPr>
              <a:t>EVOLUCIÓN ESTADÍSTICA DE LA SEGURIDAD Y SALUD EN EL TRABAJO</a:t>
            </a:r>
            <a:endParaRPr lang="es-PE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255702"/>
              </p:ext>
            </p:extLst>
          </p:nvPr>
        </p:nvGraphicFramePr>
        <p:xfrm>
          <a:off x="1725769" y="1841679"/>
          <a:ext cx="8435662" cy="4201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656855" y="6068698"/>
            <a:ext cx="208101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700" dirty="0" smtClean="0"/>
              <a:t>Fuente: Ministerio de Energía y Minas al 11.06.2018</a:t>
            </a:r>
            <a:endParaRPr lang="es-PE" sz="700" dirty="0"/>
          </a:p>
        </p:txBody>
      </p:sp>
    </p:spTree>
    <p:extLst>
      <p:ext uri="{BB962C8B-B14F-4D97-AF65-F5344CB8AC3E}">
        <p14:creationId xmlns:p14="http://schemas.microsoft.com/office/powerpoint/2010/main" val="41900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914400" y="1150130"/>
            <a:ext cx="10256808" cy="445757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PE" sz="2800" b="1" dirty="0" smtClean="0">
                <a:solidFill>
                  <a:schemeClr val="bg1"/>
                </a:solidFill>
              </a:rPr>
              <a:t>EVOLUCIÓN ESTADÍSTICA DE LA SEGURIDAD Y SALUD EN EL TRABAJO</a:t>
            </a:r>
            <a:endParaRPr lang="es-PE" sz="2800" b="1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52039" y="6348007"/>
            <a:ext cx="304602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700" dirty="0" smtClean="0"/>
              <a:t>Fuente: Ministerio de Trabajo y Promoción del </a:t>
            </a:r>
            <a:r>
              <a:rPr lang="es-PE" sz="700" dirty="0"/>
              <a:t>Empleo - Anuarios </a:t>
            </a:r>
            <a:r>
              <a:rPr lang="es-PE" sz="700" dirty="0" smtClean="0"/>
              <a:t>Estadísticos</a:t>
            </a:r>
            <a:endParaRPr lang="es-PE" sz="7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588852"/>
              </p:ext>
            </p:extLst>
          </p:nvPr>
        </p:nvGraphicFramePr>
        <p:xfrm>
          <a:off x="1006415" y="1733907"/>
          <a:ext cx="9871494" cy="4580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572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914400" y="1150130"/>
            <a:ext cx="10256808" cy="445757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PE" sz="2800" b="1" dirty="0" smtClean="0">
                <a:solidFill>
                  <a:schemeClr val="bg1"/>
                </a:solidFill>
              </a:rPr>
              <a:t>ESTADÍSTICAS DEL SISTEMA DE INSPECCIÓN DEL TRABAJO EN SST</a:t>
            </a:r>
            <a:endParaRPr lang="es-PE" sz="28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66988" y="5749419"/>
            <a:ext cx="238078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700" dirty="0" smtClean="0"/>
              <a:t>Fuente: Sistema Informático de Inspección del Trabajo (SIIT)</a:t>
            </a:r>
          </a:p>
          <a:p>
            <a:r>
              <a:rPr lang="es-PE" sz="700" dirty="0" smtClean="0"/>
              <a:t>Nota técnica:</a:t>
            </a:r>
          </a:p>
          <a:p>
            <a:r>
              <a:rPr lang="es-PE" sz="700" dirty="0" smtClean="0"/>
              <a:t>1/ Ordenes de fiscalización cerradas </a:t>
            </a:r>
            <a:endParaRPr lang="es-PE" sz="7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023466"/>
              </p:ext>
            </p:extLst>
          </p:nvPr>
        </p:nvGraphicFramePr>
        <p:xfrm>
          <a:off x="938995" y="2122098"/>
          <a:ext cx="6264061" cy="3627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411808" y="2111879"/>
            <a:ext cx="31641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PE" sz="1400" dirty="0" smtClean="0">
                <a:solidFill>
                  <a:schemeClr val="tx2"/>
                </a:solidFill>
              </a:rPr>
              <a:t>Del 2014 a Junio del 2018 se realizaron </a:t>
            </a:r>
            <a:r>
              <a:rPr lang="es-PE" sz="1400" b="1" dirty="0" smtClean="0">
                <a:solidFill>
                  <a:schemeClr val="tx2"/>
                </a:solidFill>
              </a:rPr>
              <a:t>18,171</a:t>
            </a:r>
            <a:r>
              <a:rPr lang="es-PE" sz="1400" dirty="0" smtClean="0">
                <a:solidFill>
                  <a:schemeClr val="tx2"/>
                </a:solidFill>
              </a:rPr>
              <a:t> fiscalizaciones en seguridad y salud en el trabajo, de las cuales se infraccionaron </a:t>
            </a:r>
            <a:r>
              <a:rPr lang="es-PE" sz="1400" b="1" dirty="0" smtClean="0">
                <a:solidFill>
                  <a:schemeClr val="tx2"/>
                </a:solidFill>
              </a:rPr>
              <a:t>5,079</a:t>
            </a:r>
            <a:r>
              <a:rPr lang="es-PE" sz="1400" dirty="0" smtClean="0">
                <a:solidFill>
                  <a:schemeClr val="tx2"/>
                </a:solidFill>
              </a:rPr>
              <a:t>, principalmente sobre Gestión Interna de SST, Formación e información sobre SST e Identificación de peligros y Evaluación de riesgos.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PE" sz="1400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PE" sz="1400" dirty="0" smtClean="0">
                <a:solidFill>
                  <a:schemeClr val="tx2"/>
                </a:solidFill>
              </a:rPr>
              <a:t>Del total de infraccionadas en SST, el </a:t>
            </a:r>
            <a:r>
              <a:rPr lang="es-PE" sz="1400" b="1" dirty="0" smtClean="0">
                <a:solidFill>
                  <a:schemeClr val="tx2"/>
                </a:solidFill>
              </a:rPr>
              <a:t>41%  </a:t>
            </a:r>
            <a:r>
              <a:rPr lang="es-PE" sz="1400" dirty="0" smtClean="0">
                <a:solidFill>
                  <a:schemeClr val="tx2"/>
                </a:solidFill>
              </a:rPr>
              <a:t>presenta sanción de multa en primera y segunda instancia.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PE" sz="1400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PE" sz="1400" dirty="0" smtClean="0">
                <a:solidFill>
                  <a:schemeClr val="tx2"/>
                </a:solidFill>
              </a:rPr>
              <a:t>Asimismo, el </a:t>
            </a:r>
            <a:r>
              <a:rPr lang="es-PE" sz="1400" b="1" dirty="0" smtClean="0">
                <a:solidFill>
                  <a:schemeClr val="tx2"/>
                </a:solidFill>
              </a:rPr>
              <a:t>61%</a:t>
            </a:r>
            <a:r>
              <a:rPr lang="es-PE" sz="1400" dirty="0" smtClean="0">
                <a:solidFill>
                  <a:schemeClr val="tx2"/>
                </a:solidFill>
              </a:rPr>
              <a:t> fueron por atención a denuncias y </a:t>
            </a:r>
            <a:r>
              <a:rPr lang="es-PE" sz="1400" b="1" dirty="0" smtClean="0">
                <a:solidFill>
                  <a:schemeClr val="tx2"/>
                </a:solidFill>
              </a:rPr>
              <a:t>39%</a:t>
            </a:r>
            <a:r>
              <a:rPr lang="es-PE" sz="1400" dirty="0" smtClean="0">
                <a:solidFill>
                  <a:schemeClr val="tx2"/>
                </a:solidFill>
              </a:rPr>
              <a:t> por programación de operativos.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PE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1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914400" y="1150130"/>
            <a:ext cx="10256808" cy="445757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PE" sz="2800" b="1" dirty="0" smtClean="0">
                <a:solidFill>
                  <a:schemeClr val="bg1"/>
                </a:solidFill>
              </a:rPr>
              <a:t>ESTADÍSTICAS DEL SISTEMA DE INSPECCIÓN DEL TRABAJO EN SST</a:t>
            </a:r>
            <a:endParaRPr lang="es-PE" sz="28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73920" y="6239606"/>
            <a:ext cx="238078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700" dirty="0" smtClean="0"/>
              <a:t>Fuente: Sistema Informático de Inspección del Trabajo (SIIT)</a:t>
            </a:r>
          </a:p>
          <a:p>
            <a:r>
              <a:rPr lang="es-PE" sz="700" dirty="0" smtClean="0"/>
              <a:t>Nota técnica:</a:t>
            </a:r>
          </a:p>
          <a:p>
            <a:r>
              <a:rPr lang="es-PE" sz="700" dirty="0" smtClean="0"/>
              <a:t>1/ Ordenes de fiscalización cerradas </a:t>
            </a:r>
            <a:endParaRPr lang="es-PE" sz="700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800723"/>
              </p:ext>
            </p:extLst>
          </p:nvPr>
        </p:nvGraphicFramePr>
        <p:xfrm>
          <a:off x="1043607" y="1863306"/>
          <a:ext cx="6338267" cy="4419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687357" y="1974518"/>
            <a:ext cx="25435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PE" sz="1400" dirty="0" smtClean="0">
                <a:solidFill>
                  <a:schemeClr val="tx2"/>
                </a:solidFill>
              </a:rPr>
              <a:t>De las fiscalizaciones realizadas en Seguridad y Salud en el Trabajo la principal actividad económica fue Industria con un </a:t>
            </a:r>
            <a:r>
              <a:rPr lang="es-PE" sz="1400" b="1" dirty="0" smtClean="0">
                <a:solidFill>
                  <a:schemeClr val="tx2"/>
                </a:solidFill>
              </a:rPr>
              <a:t>23%</a:t>
            </a:r>
            <a:r>
              <a:rPr lang="es-PE" sz="1400" dirty="0" smtClean="0">
                <a:solidFill>
                  <a:schemeClr val="tx2"/>
                </a:solidFill>
              </a:rPr>
              <a:t> de intervenciones, seguido de Construcción y Actividad Inmobiliaria, con un </a:t>
            </a:r>
            <a:r>
              <a:rPr lang="es-PE" sz="1400" b="1" dirty="0" smtClean="0">
                <a:solidFill>
                  <a:schemeClr val="tx2"/>
                </a:solidFill>
              </a:rPr>
              <a:t>16%</a:t>
            </a:r>
            <a:r>
              <a:rPr lang="es-PE" sz="1400" dirty="0" smtClean="0">
                <a:solidFill>
                  <a:schemeClr val="tx2"/>
                </a:solidFill>
              </a:rPr>
              <a:t> y </a:t>
            </a:r>
            <a:r>
              <a:rPr lang="es-PE" sz="1400" b="1" dirty="0" smtClean="0">
                <a:solidFill>
                  <a:schemeClr val="tx2"/>
                </a:solidFill>
              </a:rPr>
              <a:t>13%</a:t>
            </a:r>
            <a:r>
              <a:rPr lang="es-PE" sz="1400" dirty="0" smtClean="0">
                <a:solidFill>
                  <a:schemeClr val="tx2"/>
                </a:solidFill>
              </a:rPr>
              <a:t> respectivamente.</a:t>
            </a:r>
          </a:p>
          <a:p>
            <a:pPr algn="just"/>
            <a:endParaRPr lang="es-PE" sz="1400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PE" sz="1400" dirty="0" smtClean="0">
                <a:solidFill>
                  <a:schemeClr val="tx2"/>
                </a:solidFill>
              </a:rPr>
              <a:t>Asimismo, la mayor concentración de fiscalizaciones se ha dado en las regiones de: Lima Metropolitana, La Libertad y Callao.</a:t>
            </a:r>
          </a:p>
        </p:txBody>
      </p:sp>
    </p:spTree>
    <p:extLst>
      <p:ext uri="{BB962C8B-B14F-4D97-AF65-F5344CB8AC3E}">
        <p14:creationId xmlns:p14="http://schemas.microsoft.com/office/powerpoint/2010/main" val="80619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914400" y="1150130"/>
            <a:ext cx="10256808" cy="445757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PE" sz="2800" b="1" dirty="0" smtClean="0">
                <a:solidFill>
                  <a:schemeClr val="bg1"/>
                </a:solidFill>
              </a:rPr>
              <a:t>ESTADÍSTICAS DEL SISTEMA DE INSPECCIÓN DEL TRABAJO EN SST</a:t>
            </a:r>
            <a:endParaRPr lang="es-PE" sz="28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84765" y="5616686"/>
            <a:ext cx="238078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700" dirty="0" smtClean="0"/>
              <a:t>Fuente: Sistema Informático de Inspección del Trabajo (SIIT)</a:t>
            </a:r>
          </a:p>
          <a:p>
            <a:r>
              <a:rPr lang="es-PE" sz="700" dirty="0" smtClean="0"/>
              <a:t>Nota técnica:</a:t>
            </a:r>
          </a:p>
          <a:p>
            <a:r>
              <a:rPr lang="es-PE" sz="700" dirty="0" smtClean="0"/>
              <a:t>1/ Ordenes de orientación cerradas </a:t>
            </a:r>
            <a:endParaRPr lang="es-PE" sz="700" dirty="0"/>
          </a:p>
        </p:txBody>
      </p:sp>
      <p:sp>
        <p:nvSpPr>
          <p:cNvPr id="8" name="CuadroTexto 7"/>
          <p:cNvSpPr txBox="1"/>
          <p:nvPr/>
        </p:nvSpPr>
        <p:spPr>
          <a:xfrm>
            <a:off x="7680782" y="2048862"/>
            <a:ext cx="23948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s-PE" sz="1400" dirty="0" smtClean="0">
                <a:solidFill>
                  <a:schemeClr val="tx2"/>
                </a:solidFill>
              </a:rPr>
              <a:t>Del 2014 a Junio del 2018 se realizaron </a:t>
            </a:r>
            <a:r>
              <a:rPr lang="es-PE" sz="1400" b="1" dirty="0" smtClean="0">
                <a:solidFill>
                  <a:schemeClr val="tx2"/>
                </a:solidFill>
              </a:rPr>
              <a:t>12,734</a:t>
            </a:r>
            <a:r>
              <a:rPr lang="es-PE" sz="1400" dirty="0" smtClean="0">
                <a:solidFill>
                  <a:schemeClr val="tx2"/>
                </a:solidFill>
              </a:rPr>
              <a:t> orientaciones en seguridad y salud en el trabajo.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s-PE" sz="1400" dirty="0">
              <a:solidFill>
                <a:schemeClr val="tx2"/>
              </a:solidFill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s-PE" sz="1400" dirty="0" smtClean="0">
                <a:solidFill>
                  <a:schemeClr val="tx2"/>
                </a:solidFill>
              </a:rPr>
              <a:t>La mayor concentración de orientaciones se dieron en Lima Metropolitana, seguido de Ica y La Libertad.</a:t>
            </a: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s-PE" sz="1400" dirty="0">
              <a:solidFill>
                <a:schemeClr val="tx2"/>
              </a:solidFill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s-PE" sz="1400" dirty="0" smtClean="0">
                <a:solidFill>
                  <a:schemeClr val="tx2"/>
                </a:solidFill>
              </a:rPr>
              <a:t>Respecto a las materias orientadas se dieron principalmente en Gestión </a:t>
            </a:r>
            <a:r>
              <a:rPr lang="es-PE" sz="1400" dirty="0">
                <a:solidFill>
                  <a:schemeClr val="tx2"/>
                </a:solidFill>
              </a:rPr>
              <a:t>interna de </a:t>
            </a:r>
            <a:r>
              <a:rPr lang="es-PE" sz="1400" dirty="0" smtClean="0">
                <a:solidFill>
                  <a:schemeClr val="tx2"/>
                </a:solidFill>
              </a:rPr>
              <a:t>SST.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280402"/>
              </p:ext>
            </p:extLst>
          </p:nvPr>
        </p:nvGraphicFramePr>
        <p:xfrm>
          <a:off x="1039520" y="2010844"/>
          <a:ext cx="6318812" cy="3604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910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914400" y="1150130"/>
            <a:ext cx="10256808" cy="445757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PE" sz="2800" b="1" dirty="0" smtClean="0">
                <a:solidFill>
                  <a:schemeClr val="bg1"/>
                </a:solidFill>
              </a:rPr>
              <a:t>NORMATIVA DEL SISTEMA DE INSPECCIÓN DEL TRABAJO</a:t>
            </a:r>
            <a:endParaRPr lang="es-PE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19271"/>
              </p:ext>
            </p:extLst>
          </p:nvPr>
        </p:nvGraphicFramePr>
        <p:xfrm>
          <a:off x="1885350" y="2039506"/>
          <a:ext cx="8192100" cy="413630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514843"/>
                <a:gridCol w="2677257"/>
              </a:tblGrid>
              <a:tr h="475238"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bg1"/>
                          </a:solidFill>
                        </a:rPr>
                        <a:t>NORMA</a:t>
                      </a:r>
                      <a:endParaRPr lang="es-PE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dirty="0" smtClean="0">
                          <a:solidFill>
                            <a:schemeClr val="bg1"/>
                          </a:solidFill>
                        </a:rPr>
                        <a:t>APROBACIÓN</a:t>
                      </a:r>
                      <a:endParaRPr lang="es-PE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64031">
                <a:tc>
                  <a:txBody>
                    <a:bodyPr/>
                    <a:lstStyle/>
                    <a:p>
                      <a:pPr algn="just"/>
                      <a:r>
                        <a:rPr lang="es-PE" sz="1400" dirty="0" smtClean="0"/>
                        <a:t>Directiva N° 002-2016-SUNAFIL/INII -  "Directiva para el ejercicio de la función inspectiva en materia de Seguridad y Salud en el Trabajo“</a:t>
                      </a:r>
                      <a:endParaRPr lang="es-P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PE" sz="1400" dirty="0" smtClean="0"/>
                        <a:t>Resolución de Superintendencia N° 058-2016-SUNAFIL</a:t>
                      </a:r>
                      <a:endParaRPr lang="es-PE" sz="1400" dirty="0"/>
                    </a:p>
                  </a:txBody>
                  <a:tcPr anchor="ctr"/>
                </a:tc>
              </a:tr>
              <a:tr h="669325">
                <a:tc>
                  <a:txBody>
                    <a:bodyPr/>
                    <a:lstStyle/>
                    <a:p>
                      <a:pPr algn="just"/>
                      <a:r>
                        <a:rPr lang="es-PE" sz="1400" dirty="0" smtClean="0"/>
                        <a:t>Protocolo N° 002-2016-SUNAFIL/INII - "Protocolo para la fiscalización en materia de Seguridad y Salud en el Trabajo en el Sector Industrial”</a:t>
                      </a:r>
                      <a:endParaRPr lang="es-P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dirty="0" smtClean="0"/>
                        <a:t>Resolución de Superintendencia N° 064-2016-SUNAFIL.</a:t>
                      </a:r>
                    </a:p>
                    <a:p>
                      <a:pPr algn="just"/>
                      <a:endParaRPr lang="es-PE" sz="1400" dirty="0"/>
                    </a:p>
                  </a:txBody>
                  <a:tcPr anchor="ctr"/>
                </a:tc>
              </a:tr>
              <a:tr h="664031">
                <a:tc>
                  <a:txBody>
                    <a:bodyPr/>
                    <a:lstStyle/>
                    <a:p>
                      <a:pPr algn="just"/>
                      <a:r>
                        <a:rPr lang="es-PE" sz="1400" dirty="0" smtClean="0"/>
                        <a:t>Protocolo N° 001-2017-SUNAFIL/INII "Protocolo para la fiscalización en materia de Seguridad y Salud en el Trabajo en el Sector de Construcción"</a:t>
                      </a:r>
                      <a:endParaRPr lang="es-P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PE" sz="1400" dirty="0" smtClean="0"/>
                        <a:t>Resolución de Superintendencia N° 182-2017-SUNAFIL</a:t>
                      </a:r>
                      <a:endParaRPr lang="es-PE" sz="1400" dirty="0"/>
                    </a:p>
                  </a:txBody>
                  <a:tcPr anchor="ctr"/>
                </a:tc>
              </a:tr>
              <a:tr h="664031">
                <a:tc>
                  <a:txBody>
                    <a:bodyPr/>
                    <a:lstStyle/>
                    <a:p>
                      <a:pPr algn="just"/>
                      <a:r>
                        <a:rPr lang="es-PE" sz="1400" dirty="0" smtClean="0"/>
                        <a:t>Protocolo para la fiscalización en materia de seguridad y salud en el trabajo en el Sub Sector de Minería</a:t>
                      </a:r>
                      <a:endParaRPr lang="es-P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PE" sz="1400" dirty="0" smtClean="0"/>
                        <a:t>Resolución de Superintendencia N° 265-2017-SUNAFIL</a:t>
                      </a:r>
                      <a:endParaRPr lang="es-PE" sz="1400" dirty="0"/>
                    </a:p>
                  </a:txBody>
                  <a:tcPr anchor="ctr"/>
                </a:tc>
              </a:tr>
              <a:tr h="937456">
                <a:tc>
                  <a:txBody>
                    <a:bodyPr/>
                    <a:lstStyle/>
                    <a:p>
                      <a:pPr algn="just"/>
                      <a:r>
                        <a:rPr lang="es-PE" sz="1400" dirty="0" smtClean="0"/>
                        <a:t>Protocolo N° 003-2018-SUNAFIL/INII, “Protocolo para la fiscalización en materia de seguridad y salud en el trabajo en el Sub Sector de Electricidad”</a:t>
                      </a:r>
                      <a:endParaRPr lang="es-P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PE" sz="1400" dirty="0" smtClean="0"/>
                        <a:t>Resolución de Superintendencia N° 055-2018-SUNAFIL </a:t>
                      </a:r>
                      <a:endParaRPr lang="es-PE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17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1573784" y="2924862"/>
            <a:ext cx="9145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4000" b="1" kern="900" dirty="0" smtClean="0">
                <a:solidFill>
                  <a:srgbClr val="002060"/>
                </a:solidFill>
                <a:cs typeface="Arial" panose="020B0604020202020204" pitchFamily="34" charset="0"/>
              </a:rPr>
              <a:t>jcaceres@sunafil.gob.pe</a:t>
            </a:r>
            <a:endParaRPr lang="es-PE" sz="4000" b="1" kern="9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283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