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2" r:id="rId14"/>
  </p:sldIdLst>
  <p:sldSz cx="10691813" cy="7559675"/>
  <p:notesSz cx="6858000" cy="9144000"/>
  <p:defaultTextStyle>
    <a:defPPr>
      <a:defRPr lang="es-P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90" y="6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2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9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2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33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285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27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76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35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6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5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4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5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3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1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2" r:id="rId13"/>
    <p:sldLayoutId id="2147483663" r:id="rId14"/>
    <p:sldLayoutId id="2147483664" r:id="rId1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f.nu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jp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Hoja_de_c_lculo_de_Microsoft_Excel1.xlsx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emf"/><Relationship Id="rId4" Type="http://schemas.openxmlformats.org/officeDocument/2006/relationships/image" Target="../media/image17.png"/><Relationship Id="rId9" Type="http://schemas.openxmlformats.org/officeDocument/2006/relationships/package" Target="../embeddings/Hoja_de_c_lculo_de_Microsoft_Excel2.xls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FBE3CDD-2FF5-A046-8575-4DA0DAD27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2" cy="7538562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7243BD03-8A44-C54F-A162-E0275368F61D}"/>
              </a:ext>
            </a:extLst>
          </p:cNvPr>
          <p:cNvSpPr txBox="1">
            <a:spLocks/>
          </p:cNvSpPr>
          <p:nvPr/>
        </p:nvSpPr>
        <p:spPr bwMode="auto">
          <a:xfrm>
            <a:off x="1076100" y="2873210"/>
            <a:ext cx="6994878" cy="2447925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3997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Gotham Rounded Bold" panose="02000000000000000000" pitchFamily="2" charset="0"/>
                <a:sym typeface="Calibri" charset="0"/>
              </a:rPr>
              <a:t>PANORAMA </a:t>
            </a:r>
            <a:r>
              <a:rPr lang="es-ES" sz="2000" b="1" dirty="0">
                <a:solidFill>
                  <a:schemeClr val="bg1"/>
                </a:solidFill>
                <a:latin typeface="Gotham Rounded Bold" panose="02000000000000000000" pitchFamily="2" charset="0"/>
                <a:sym typeface="Calibri" charset="0"/>
              </a:rPr>
              <a:t>DE LA ACREDITACIÓN</a:t>
            </a:r>
            <a:endParaRPr lang="es-ES" sz="2000" b="1" dirty="0">
              <a:solidFill>
                <a:srgbClr val="FF0000"/>
              </a:solidFill>
              <a:latin typeface="Gotham Rounded Bold" panose="02000000000000000000" pitchFamily="2" charset="0"/>
              <a:sym typeface="Calibri" charset="0"/>
            </a:endParaRPr>
          </a:p>
          <a:p>
            <a:pPr marL="0" indent="0" defTabSz="43997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sym typeface="Calibri" charset="0"/>
              </a:rPr>
              <a:t>Seguridad Vial</a:t>
            </a:r>
          </a:p>
          <a:p>
            <a:pPr marL="0" indent="0" defTabSz="43997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sz="1600" b="1" dirty="0">
              <a:solidFill>
                <a:srgbClr val="CE0037"/>
              </a:solidFill>
              <a:sym typeface="Calibri" charset="0"/>
            </a:endParaRPr>
          </a:p>
          <a:p>
            <a:pPr marL="0" indent="0" defTabSz="43997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sym typeface="Calibri" charset="0"/>
              </a:rPr>
              <a:t>Mónica Núñez Cabañas</a:t>
            </a:r>
          </a:p>
          <a:p>
            <a:pPr marL="0" indent="0" defTabSz="43997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sym typeface="Calibri" charset="0"/>
              </a:rPr>
              <a:t>Directora de Acreditación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98D360E-F7D4-3F4B-ACFD-9DCF132F9102}"/>
              </a:ext>
            </a:extLst>
          </p:cNvPr>
          <p:cNvSpPr txBox="1"/>
          <p:nvPr/>
        </p:nvSpPr>
        <p:spPr>
          <a:xfrm>
            <a:off x="3172408" y="3900196"/>
            <a:ext cx="184731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992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A54016-EF54-3448-B2BA-B4F700B4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2"/>
            <a:ext cx="10691813" cy="75385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17961E7-0841-B04D-846B-2BB1A0B9435D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F36F7A1F-22E2-214A-BB05-4D03F21D9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924" y="2244513"/>
            <a:ext cx="6867110" cy="216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r>
              <a:rPr lang="es-ES_tradnl" sz="2000" dirty="0">
                <a:solidFill>
                  <a:srgbClr val="002060"/>
                </a:solidFill>
                <a:latin typeface="Gotham Rounded Book" pitchFamily="2" charset="0"/>
              </a:rPr>
              <a:t>Demostración de la </a:t>
            </a:r>
            <a:r>
              <a:rPr lang="es-ES_tradnl" sz="2000" dirty="0">
                <a:solidFill>
                  <a:srgbClr val="002060"/>
                </a:solidFill>
                <a:latin typeface="Gotham Rounded Medium" panose="02000000000000000000" pitchFamily="2" charset="0"/>
              </a:rPr>
              <a:t>competencia técnica de entidades certificadoras.</a:t>
            </a:r>
          </a:p>
          <a:p>
            <a:pPr marL="342814" indent="-342814" algn="ctr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ü"/>
              <a:defRPr/>
            </a:pPr>
            <a:endParaRPr lang="es-ES_tradnl" sz="2000" dirty="0">
              <a:solidFill>
                <a:srgbClr val="002060"/>
              </a:solidFill>
              <a:latin typeface="Gotham Rounded Book" pitchFamily="2" charset="0"/>
            </a:endParaRP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r>
              <a:rPr lang="es-ES_tradnl" sz="2000" dirty="0">
                <a:solidFill>
                  <a:srgbClr val="002060"/>
                </a:solidFill>
                <a:latin typeface="Gotham Rounded Book" pitchFamily="2" charset="0"/>
              </a:rPr>
              <a:t>Herramienta reconocida internacionalmente para </a:t>
            </a:r>
            <a:r>
              <a:rPr lang="es-ES_tradnl" sz="2000" dirty="0">
                <a:solidFill>
                  <a:srgbClr val="002060"/>
                </a:solidFill>
                <a:latin typeface="Gotham Rounded Medium" panose="02000000000000000000" pitchFamily="2" charset="0"/>
              </a:rPr>
              <a:t>garantizar productos y servicios seguros</a:t>
            </a:r>
          </a:p>
          <a:p>
            <a:pPr algn="ctr" eaLnBrk="0" fontAlgn="auto" hangingPunct="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defRPr/>
            </a:pPr>
            <a:endParaRPr lang="es-ES_tradnl" sz="2000" dirty="0">
              <a:solidFill>
                <a:srgbClr val="002060"/>
              </a:solidFill>
              <a:latin typeface="Gotham Rounded Book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F44DC0C-554A-174F-A8C5-BE0EE455F808}"/>
              </a:ext>
            </a:extLst>
          </p:cNvPr>
          <p:cNvSpPr/>
          <p:nvPr/>
        </p:nvSpPr>
        <p:spPr>
          <a:xfrm>
            <a:off x="3461664" y="1360816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solidFill>
                  <a:srgbClr val="7030A0"/>
                </a:solidFill>
                <a:latin typeface="Gotham Rounded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ACREDITACIÓN</a:t>
            </a:r>
            <a:endParaRPr lang="es-PE" sz="3200" b="1" dirty="0">
              <a:solidFill>
                <a:srgbClr val="7030A0"/>
              </a:solidFill>
              <a:latin typeface="Gotham Rounded Bold" panose="02000000000000000000" pitchFamily="2" charset="0"/>
            </a:endParaRPr>
          </a:p>
        </p:txBody>
      </p:sp>
      <p:sp>
        <p:nvSpPr>
          <p:cNvPr id="6" name="19 Redondear rectángulo de esquina diagonal">
            <a:extLst>
              <a:ext uri="{FF2B5EF4-FFF2-40B4-BE49-F238E27FC236}">
                <a16:creationId xmlns="" xmlns:a16="http://schemas.microsoft.com/office/drawing/2014/main" id="{67235DD3-77C6-FC40-82AD-1E8ED1E973BC}"/>
              </a:ext>
            </a:extLst>
          </p:cNvPr>
          <p:cNvSpPr/>
          <p:nvPr/>
        </p:nvSpPr>
        <p:spPr>
          <a:xfrm>
            <a:off x="3065224" y="4409038"/>
            <a:ext cx="4561361" cy="1170930"/>
          </a:xfrm>
          <a:prstGeom prst="round2Diag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Gotham Rounded Bold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La ISO 17021 </a:t>
            </a:r>
            <a:r>
              <a:rPr lang="es-ES" sz="1400" dirty="0">
                <a:solidFill>
                  <a:schemeClr val="bg1"/>
                </a:solidFill>
                <a:latin typeface="Gotham Rounded Book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– VII permite Acreditar los </a:t>
            </a:r>
            <a:r>
              <a:rPr lang="es-ES" sz="1400" dirty="0">
                <a:solidFill>
                  <a:schemeClr val="bg1"/>
                </a:solidFill>
                <a:latin typeface="Gotham Rounded Medium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Organismos de Certificación de Seguridad Vial</a:t>
            </a:r>
          </a:p>
          <a:p>
            <a:pPr algn="ctr">
              <a:defRPr/>
            </a:pPr>
            <a:r>
              <a:rPr lang="es-ES" sz="1400" b="1" i="1" dirty="0">
                <a:solidFill>
                  <a:schemeClr val="bg1"/>
                </a:solidFill>
                <a:latin typeface="Gotham Rounded Bold Italic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(ISO 39001)</a:t>
            </a:r>
          </a:p>
        </p:txBody>
      </p:sp>
      <p:sp>
        <p:nvSpPr>
          <p:cNvPr id="7" name="15 Redondear rectángulo de esquina diagonal">
            <a:extLst>
              <a:ext uri="{FF2B5EF4-FFF2-40B4-BE49-F238E27FC236}">
                <a16:creationId xmlns="" xmlns:a16="http://schemas.microsoft.com/office/drawing/2014/main" id="{6445DE05-5D69-EB4E-B7A9-0A7D0D92EBD9}"/>
              </a:ext>
            </a:extLst>
          </p:cNvPr>
          <p:cNvSpPr/>
          <p:nvPr/>
        </p:nvSpPr>
        <p:spPr>
          <a:xfrm>
            <a:off x="3852094" y="5777733"/>
            <a:ext cx="2987619" cy="792088"/>
          </a:xfrm>
          <a:prstGeom prst="round2DiagRect">
            <a:avLst/>
          </a:prstGeom>
          <a:solidFill>
            <a:srgbClr val="FF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latin typeface="Gotham Rounded Bold" panose="02000000000000000000" pitchFamily="2" charset="0"/>
              </a:rPr>
              <a:t>CUALQUIER ORGANIZACIÓN, PÚBLICAS Y PRIVADAS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426690C-D5E3-874E-A180-31B35C0C0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54" y="2383392"/>
            <a:ext cx="230379" cy="219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AF760B41-C847-3249-ACAF-B3E6D8F2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54" y="3109834"/>
            <a:ext cx="230379" cy="2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A54016-EF54-3448-B2BA-B4F700B4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7"/>
            <a:ext cx="10691813" cy="75385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17961E7-0841-B04D-846B-2BB1A0B9435D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F44DC0C-554A-174F-A8C5-BE0EE455F808}"/>
              </a:ext>
            </a:extLst>
          </p:cNvPr>
          <p:cNvSpPr/>
          <p:nvPr/>
        </p:nvSpPr>
        <p:spPr>
          <a:xfrm>
            <a:off x="2196475" y="1254820"/>
            <a:ext cx="649825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Gotham Rounded Book" pitchFamily="2" charset="0"/>
              </a:rPr>
              <a:t>EL 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Gotham Rounded Medium" panose="02000000000000000000" pitchFamily="2" charset="0"/>
              </a:rPr>
              <a:t>IAF-ILAC</a:t>
            </a:r>
            <a:r>
              <a:rPr lang="es-ES" sz="2300" dirty="0">
                <a:solidFill>
                  <a:schemeClr val="bg2">
                    <a:lumMod val="25000"/>
                  </a:schemeClr>
                </a:solidFill>
                <a:latin typeface="Gotham Rounded Book" pitchFamily="2" charset="0"/>
              </a:rPr>
              <a:t> Y LOS ACUERDOS DE</a:t>
            </a:r>
          </a:p>
          <a:p>
            <a:pPr algn="ctr" fontAlgn="base"/>
            <a:r>
              <a:rPr lang="es-ES" sz="2300" b="1" dirty="0">
                <a:solidFill>
                  <a:schemeClr val="bg2">
                    <a:lumMod val="25000"/>
                  </a:schemeClr>
                </a:solidFill>
                <a:latin typeface="Gotham Rounded Bold" panose="02000000000000000000" pitchFamily="2" charset="0"/>
              </a:rPr>
              <a:t>RECONOCIMIENTO MULTILATERAL (MLA)</a:t>
            </a:r>
            <a:endParaRPr lang="es-PE" sz="2300" b="1" dirty="0">
              <a:solidFill>
                <a:schemeClr val="bg2">
                  <a:lumMod val="25000"/>
                </a:schemeClr>
              </a:solidFill>
              <a:latin typeface="Gotham Rounded Bold" panose="02000000000000000000" pitchFamily="2" charset="0"/>
            </a:endParaRPr>
          </a:p>
        </p:txBody>
      </p:sp>
      <p:sp>
        <p:nvSpPr>
          <p:cNvPr id="10" name="19 Redondear rectángulo de esquina diagonal">
            <a:extLst>
              <a:ext uri="{FF2B5EF4-FFF2-40B4-BE49-F238E27FC236}">
                <a16:creationId xmlns="" xmlns:a16="http://schemas.microsoft.com/office/drawing/2014/main" id="{84D6C8CA-0D62-2E4D-9F87-1D4092D1FD17}"/>
              </a:ext>
            </a:extLst>
          </p:cNvPr>
          <p:cNvSpPr/>
          <p:nvPr/>
        </p:nvSpPr>
        <p:spPr>
          <a:xfrm>
            <a:off x="1920030" y="3343620"/>
            <a:ext cx="3260093" cy="751049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s-E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IAF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E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Foro Internacional de Acreditación </a:t>
            </a:r>
            <a:endParaRPr lang="es-E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s-E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85656917-E860-9D4A-98FA-8991050D0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715" y="2458423"/>
            <a:ext cx="1152324" cy="7420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4970893-E93F-DF46-BF91-165E48C46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717" y="2300251"/>
            <a:ext cx="936025" cy="936025"/>
          </a:xfrm>
          <a:prstGeom prst="rect">
            <a:avLst/>
          </a:prstGeom>
        </p:spPr>
      </p:pic>
      <p:sp>
        <p:nvSpPr>
          <p:cNvPr id="13" name="19 Redondear rectángulo de esquina diagonal">
            <a:extLst>
              <a:ext uri="{FF2B5EF4-FFF2-40B4-BE49-F238E27FC236}">
                <a16:creationId xmlns="" xmlns:a16="http://schemas.microsoft.com/office/drawing/2014/main" id="{F09610BA-C751-2441-B316-7CF68C9B0320}"/>
              </a:ext>
            </a:extLst>
          </p:cNvPr>
          <p:cNvSpPr/>
          <p:nvPr/>
        </p:nvSpPr>
        <p:spPr>
          <a:xfrm>
            <a:off x="5275378" y="3333472"/>
            <a:ext cx="3370704" cy="745144"/>
          </a:xfrm>
          <a:prstGeom prst="round2Diag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endParaRPr lang="es-E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ILAC</a:t>
            </a:r>
            <a:r>
              <a:rPr lang="es-E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E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Cooperación Internacional de </a:t>
            </a:r>
            <a:r>
              <a:rPr lang="es-ES" sz="1400" b="1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lang="es-ES" sz="14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Acreditación de Laboratorios </a:t>
            </a:r>
            <a:endParaRPr lang="es-E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s-E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17 Redondear rectángulo de esquina diagonal">
            <a:extLst>
              <a:ext uri="{FF2B5EF4-FFF2-40B4-BE49-F238E27FC236}">
                <a16:creationId xmlns="" xmlns:a16="http://schemas.microsoft.com/office/drawing/2014/main" id="{3E51F918-919D-034D-8691-AF24EEED8986}"/>
              </a:ext>
            </a:extLst>
          </p:cNvPr>
          <p:cNvSpPr/>
          <p:nvPr/>
        </p:nvSpPr>
        <p:spPr>
          <a:xfrm>
            <a:off x="971478" y="4211205"/>
            <a:ext cx="3996308" cy="709793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Gotham Rounded Book" pitchFamily="2" charset="0"/>
              </a:rPr>
              <a:t>Acuerdos de Reconocimiento Multilateral</a:t>
            </a:r>
          </a:p>
          <a:p>
            <a:pPr algn="ctr">
              <a:defRPr/>
            </a:pP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(MLA, Multilateral </a:t>
            </a:r>
            <a:r>
              <a:rPr lang="es-ES" sz="1400" i="1" dirty="0" err="1">
                <a:solidFill>
                  <a:schemeClr val="bg1"/>
                </a:solidFill>
                <a:latin typeface="Gotham Rounded Medium Italic" panose="02000000000000000000" pitchFamily="2" charset="0"/>
              </a:rPr>
              <a:t>Recognition</a:t>
            </a: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Gotham Rounded Medium Italic" panose="02000000000000000000" pitchFamily="2" charset="0"/>
              </a:rPr>
              <a:t>Arrangements</a:t>
            </a: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)</a:t>
            </a:r>
            <a:endParaRPr lang="es-E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Rounded Medium Italic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15 Redondear rectángulo de esquina diagonal">
            <a:extLst>
              <a:ext uri="{FF2B5EF4-FFF2-40B4-BE49-F238E27FC236}">
                <a16:creationId xmlns="" xmlns:a16="http://schemas.microsoft.com/office/drawing/2014/main" id="{BF95F148-B935-CA4E-A966-0B286CB09EDA}"/>
              </a:ext>
            </a:extLst>
          </p:cNvPr>
          <p:cNvSpPr/>
          <p:nvPr/>
        </p:nvSpPr>
        <p:spPr>
          <a:xfrm>
            <a:off x="1263193" y="5057879"/>
            <a:ext cx="3916930" cy="710276"/>
          </a:xfrm>
          <a:prstGeom prst="round2DiagRect">
            <a:avLst/>
          </a:prstGeom>
          <a:solidFill>
            <a:schemeClr val="accent1">
              <a:lumMod val="75000"/>
              <a:alpha val="99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Gotham Rounded Book" pitchFamily="2" charset="0"/>
              </a:rPr>
              <a:t> Sistemas de gestión,</a:t>
            </a:r>
          </a:p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Gotham Rounded Book" pitchFamily="2" charset="0"/>
              </a:rPr>
              <a:t> productos, servicios, personas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Rounded Book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15 Redondear rectángulo de esquina diagonal">
            <a:extLst>
              <a:ext uri="{FF2B5EF4-FFF2-40B4-BE49-F238E27FC236}">
                <a16:creationId xmlns="" xmlns:a16="http://schemas.microsoft.com/office/drawing/2014/main" id="{DAB59685-1412-4742-884B-28617AF3E9BC}"/>
              </a:ext>
            </a:extLst>
          </p:cNvPr>
          <p:cNvSpPr/>
          <p:nvPr/>
        </p:nvSpPr>
        <p:spPr>
          <a:xfrm>
            <a:off x="5301308" y="5049132"/>
            <a:ext cx="3980433" cy="710276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Gotham Rounded Book" pitchFamily="2" charset="0"/>
              </a:rPr>
              <a:t>Ensayos de laboratorio  e inspección 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Rounded Book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18 Redondear rectángulo de esquina diagonal">
            <a:extLst>
              <a:ext uri="{FF2B5EF4-FFF2-40B4-BE49-F238E27FC236}">
                <a16:creationId xmlns="" xmlns:a16="http://schemas.microsoft.com/office/drawing/2014/main" id="{74CEA255-D712-C04F-A56B-DB869CB471AB}"/>
              </a:ext>
            </a:extLst>
          </p:cNvPr>
          <p:cNvSpPr/>
          <p:nvPr/>
        </p:nvSpPr>
        <p:spPr>
          <a:xfrm>
            <a:off x="886119" y="5943004"/>
            <a:ext cx="4294003" cy="585378"/>
          </a:xfrm>
          <a:prstGeom prst="round2DiagRect">
            <a:avLst/>
          </a:prstGeom>
          <a:solidFill>
            <a:srgbClr val="0070C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</a:rPr>
              <a:t>Asegurar el reconocimiento mutuo de certificación acreditada entre los signatarios del MLA</a:t>
            </a:r>
            <a:r>
              <a:rPr lang="es-ES" sz="1400" dirty="0">
                <a:solidFill>
                  <a:schemeClr val="bg1"/>
                </a:solidFill>
              </a:rPr>
              <a:t>,</a:t>
            </a:r>
            <a:endParaRPr lang="es-E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18 Redondear rectángulo de esquina diagonal">
            <a:extLst>
              <a:ext uri="{FF2B5EF4-FFF2-40B4-BE49-F238E27FC236}">
                <a16:creationId xmlns="" xmlns:a16="http://schemas.microsoft.com/office/drawing/2014/main" id="{D76322AA-F24C-5641-AD90-DAAEAE964871}"/>
              </a:ext>
            </a:extLst>
          </p:cNvPr>
          <p:cNvSpPr/>
          <p:nvPr/>
        </p:nvSpPr>
        <p:spPr>
          <a:xfrm>
            <a:off x="5317622" y="5887542"/>
            <a:ext cx="4373131" cy="624868"/>
          </a:xfrm>
          <a:prstGeom prst="round2DiagRect">
            <a:avLst/>
          </a:prstGeom>
          <a:solidFill>
            <a:srgbClr val="0070C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</a:rPr>
              <a:t>Aceptación de certificación acreditada</a:t>
            </a:r>
          </a:p>
          <a:p>
            <a:pPr algn="ctr">
              <a:defRPr/>
            </a:pPr>
            <a:r>
              <a:rPr lang="es-ES" sz="1400" b="1" dirty="0">
                <a:solidFill>
                  <a:schemeClr val="bg1"/>
                </a:solidFill>
              </a:rPr>
              <a:t>en muchos mercados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17 Redondear rectángulo de esquina diagonal">
            <a:extLst>
              <a:ext uri="{FF2B5EF4-FFF2-40B4-BE49-F238E27FC236}">
                <a16:creationId xmlns="" xmlns:a16="http://schemas.microsoft.com/office/drawing/2014/main" id="{3E51F918-919D-034D-8691-AF24EEED8986}"/>
              </a:ext>
            </a:extLst>
          </p:cNvPr>
          <p:cNvSpPr/>
          <p:nvPr/>
        </p:nvSpPr>
        <p:spPr>
          <a:xfrm>
            <a:off x="5506033" y="4190693"/>
            <a:ext cx="3996308" cy="709793"/>
          </a:xfrm>
          <a:prstGeom prst="round2Diag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  <a:latin typeface="Gotham Rounded Book" pitchFamily="2" charset="0"/>
              </a:rPr>
              <a:t>Acuerdos de Reconocimiento </a:t>
            </a:r>
            <a:r>
              <a:rPr lang="es-ES" sz="1400" dirty="0" smtClean="0">
                <a:solidFill>
                  <a:schemeClr val="bg1"/>
                </a:solidFill>
                <a:latin typeface="Gotham Rounded Book" pitchFamily="2" charset="0"/>
              </a:rPr>
              <a:t>Mutuo</a:t>
            </a:r>
            <a:endParaRPr lang="es-ES" sz="1400" dirty="0">
              <a:solidFill>
                <a:schemeClr val="bg1"/>
              </a:solidFill>
              <a:latin typeface="Gotham Rounded Book" pitchFamily="2" charset="0"/>
            </a:endParaRPr>
          </a:p>
          <a:p>
            <a:pPr algn="ctr">
              <a:defRPr/>
            </a:pP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(</a:t>
            </a:r>
            <a:r>
              <a:rPr lang="es-ES" sz="1400" i="1" dirty="0" smtClean="0">
                <a:solidFill>
                  <a:schemeClr val="bg1"/>
                </a:solidFill>
                <a:latin typeface="Gotham Rounded Medium Italic" panose="02000000000000000000" pitchFamily="2" charset="0"/>
              </a:rPr>
              <a:t>MRA</a:t>
            </a: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, </a:t>
            </a:r>
            <a:r>
              <a:rPr lang="es-ES" sz="1400" i="1" dirty="0" smtClean="0">
                <a:solidFill>
                  <a:schemeClr val="bg1"/>
                </a:solidFill>
                <a:latin typeface="Gotham Rounded Medium Italic" panose="02000000000000000000" pitchFamily="2" charset="0"/>
              </a:rPr>
              <a:t>Mutual </a:t>
            </a:r>
            <a:r>
              <a:rPr lang="es-ES" sz="1400" i="1" dirty="0" err="1">
                <a:solidFill>
                  <a:schemeClr val="bg1"/>
                </a:solidFill>
                <a:latin typeface="Gotham Rounded Medium Italic" panose="02000000000000000000" pitchFamily="2" charset="0"/>
              </a:rPr>
              <a:t>Recognition</a:t>
            </a: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 </a:t>
            </a:r>
            <a:r>
              <a:rPr lang="es-ES" sz="1400" i="1" dirty="0" err="1">
                <a:solidFill>
                  <a:schemeClr val="bg1"/>
                </a:solidFill>
                <a:latin typeface="Gotham Rounded Medium Italic" panose="02000000000000000000" pitchFamily="2" charset="0"/>
              </a:rPr>
              <a:t>Arrangements</a:t>
            </a:r>
            <a:r>
              <a:rPr lang="es-ES" sz="1400" i="1" dirty="0">
                <a:solidFill>
                  <a:schemeClr val="bg1"/>
                </a:solidFill>
                <a:latin typeface="Gotham Rounded Medium Italic" panose="02000000000000000000" pitchFamily="2" charset="0"/>
              </a:rPr>
              <a:t>)</a:t>
            </a:r>
            <a:endParaRPr lang="es-E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Rounded Medium Italic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5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A54016-EF54-3448-B2BA-B4F700B49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2"/>
            <a:ext cx="10691813" cy="75385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617961E7-0841-B04D-846B-2BB1A0B9435D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ISO 39001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SITUACIÓN ACTUAL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9F44DC0C-554A-174F-A8C5-BE0EE455F808}"/>
              </a:ext>
            </a:extLst>
          </p:cNvPr>
          <p:cNvSpPr/>
          <p:nvPr/>
        </p:nvSpPr>
        <p:spPr>
          <a:xfrm>
            <a:off x="1510459" y="1379313"/>
            <a:ext cx="7853560" cy="11372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600" dirty="0">
                <a:solidFill>
                  <a:srgbClr val="FF0000"/>
                </a:solidFill>
                <a:latin typeface="Gotham Rounded Book" pitchFamily="2" charset="0"/>
                <a:cs typeface="Times New Roman" panose="02020603050405020304" pitchFamily="18" charset="0"/>
              </a:rPr>
              <a:t>The ISO Survey of Management</a:t>
            </a:r>
          </a:p>
          <a:p>
            <a:pPr algn="ctr"/>
            <a:r>
              <a:rPr lang="es-PE" sz="2600" b="1" dirty="0">
                <a:solidFill>
                  <a:srgbClr val="FF0000"/>
                </a:solidFill>
                <a:latin typeface="Gotham Rounded Bold" panose="02000000000000000000" pitchFamily="2" charset="0"/>
                <a:cs typeface="Times New Roman" panose="02020603050405020304" pitchFamily="18" charset="0"/>
              </a:rPr>
              <a:t>System Standard Certifications – 2016</a:t>
            </a:r>
          </a:p>
          <a:p>
            <a:pPr algn="ctr">
              <a:lnSpc>
                <a:spcPct val="150000"/>
              </a:lnSpc>
            </a:pPr>
            <a:r>
              <a:rPr lang="es-PE" sz="12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  <a:cs typeface="Times New Roman" panose="02020603050405020304" pitchFamily="18" charset="0"/>
              </a:rPr>
              <a:t>ISO 39001 - Road traffic safety (RIS) Management systems – Requirements with guidance for use  </a:t>
            </a:r>
            <a:endParaRPr lang="es-PE" sz="1200" b="1" dirty="0">
              <a:solidFill>
                <a:schemeClr val="bg2">
                  <a:lumMod val="50000"/>
                </a:schemeClr>
              </a:solidFill>
              <a:latin typeface="Gotham Rounded Bold" panose="02000000000000000000" pitchFamily="2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53EE2D36-F784-CE4C-8B48-31716D3D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4" y="3139786"/>
            <a:ext cx="5650356" cy="30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Objeto 11">
            <a:extLst>
              <a:ext uri="{FF2B5EF4-FFF2-40B4-BE49-F238E27FC236}">
                <a16:creationId xmlns="" xmlns:a16="http://schemas.microsoft.com/office/drawing/2014/main" id="{2E363922-D4B6-7843-87EE-8EFCE282A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20590"/>
              </p:ext>
            </p:extLst>
          </p:nvPr>
        </p:nvGraphicFramePr>
        <p:xfrm>
          <a:off x="7042360" y="2968825"/>
          <a:ext cx="2870552" cy="208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6" imgW="3486066" imgH="2533680" progId="Excel.Sheet.12">
                  <p:embed/>
                </p:oleObj>
              </mc:Choice>
              <mc:Fallback>
                <p:oleObj name="Worksheet" r:id="rId6" imgW="3486066" imgH="2533680" progId="Excel.Sheet.12">
                  <p:embed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42360" y="2968825"/>
                        <a:ext cx="2870552" cy="2086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="" xmlns:a16="http://schemas.microsoft.com/office/drawing/2014/main" id="{A9350B56-1824-554D-B809-A9938F830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478819"/>
              </p:ext>
            </p:extLst>
          </p:nvPr>
        </p:nvGraphicFramePr>
        <p:xfrm>
          <a:off x="7042360" y="5361146"/>
          <a:ext cx="2870552" cy="124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9" imgW="3486066" imgH="1514430" progId="Excel.Sheet.12">
                  <p:embed/>
                </p:oleObj>
              </mc:Choice>
              <mc:Fallback>
                <p:oleObj name="Worksheet" r:id="rId9" imgW="3486066" imgH="1514430" progId="Excel.Sheet.12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42360" y="5361146"/>
                        <a:ext cx="2870552" cy="1247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9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C908DB3-3F16-3A4E-BCA9-C48D95331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3" cy="75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8F15DACD-5E54-6C45-85FF-FFAFC4C98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"/>
            <a:ext cx="10691813" cy="755537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1594BFC-5FE9-0845-B707-78575F15A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6056"/>
            <a:ext cx="10691813" cy="75385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33A3E6DE-78F2-3C43-BA72-31BC2D062EE0}"/>
              </a:ext>
            </a:extLst>
          </p:cNvPr>
          <p:cNvSpPr txBox="1"/>
          <p:nvPr/>
        </p:nvSpPr>
        <p:spPr>
          <a:xfrm>
            <a:off x="1037856" y="1158639"/>
            <a:ext cx="861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</a:rPr>
              <a:t>ORGANIZACIÓN MUNDIAL DE LA SALUD</a:t>
            </a:r>
          </a:p>
          <a:p>
            <a:pPr algn="ctr">
              <a:defRPr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Número anual de muertes  por accidentes de tránsito: 1,25 millones (2013)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CC3E1F9-DE57-CE43-A5E1-AAC9E1AE12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22" t="4662" r="27558" b="4380"/>
          <a:stretch/>
        </p:blipFill>
        <p:spPr>
          <a:xfrm>
            <a:off x="117801" y="1804377"/>
            <a:ext cx="5239290" cy="46058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024B14C-6E20-A04B-A27E-CAF69DEDE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690" y="2158739"/>
            <a:ext cx="2978155" cy="4157220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660144B1-1DA7-EC4A-8C6E-BD62120B3C6D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048"/>
            <a:ext cx="10691813" cy="753856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B8BF9E14-EE43-A446-8B2B-0F5DB1DA105C}"/>
              </a:ext>
            </a:extLst>
          </p:cNvPr>
          <p:cNvSpPr txBox="1"/>
          <p:nvPr/>
        </p:nvSpPr>
        <p:spPr>
          <a:xfrm>
            <a:off x="904974" y="1166709"/>
            <a:ext cx="8616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latin typeface="Gotham Rounded Bold Italic" panose="02000000000000000000" pitchFamily="2" charset="0"/>
                <a:ea typeface="Calibri"/>
                <a:cs typeface="OpenSans-Bold"/>
              </a:rPr>
              <a:t>“Los accidentes de tránsito son una de las causas de muerte más importantes en el Mundo, y la principal causa de muerte entre personas de edades comprendidas entre los 15 y los 29 años”</a:t>
            </a:r>
            <a:endParaRPr lang="es-ES" sz="2000" b="1" i="1" dirty="0">
              <a:solidFill>
                <a:schemeClr val="bg2">
                  <a:lumMod val="50000"/>
                </a:schemeClr>
              </a:solidFill>
              <a:latin typeface="Gotham Rounded Bold Italic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90E755DF-42EE-7E4E-9DF8-CDDCD3E1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037" y="2538355"/>
            <a:ext cx="7658119" cy="3984994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6EF27B88-4FBE-034F-B72E-2F988E6CD422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2"/>
            <a:ext cx="10691813" cy="75385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9CC4EC7A-84B4-4149-9053-96C92F3BF88A}"/>
              </a:ext>
            </a:extLst>
          </p:cNvPr>
          <p:cNvSpPr txBox="1"/>
          <p:nvPr/>
        </p:nvSpPr>
        <p:spPr>
          <a:xfrm>
            <a:off x="887028" y="1361666"/>
            <a:ext cx="891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latin typeface="Gotham Rounded Bold Italic" panose="02000000000000000000" pitchFamily="2" charset="0"/>
              </a:rPr>
              <a:t>“</a:t>
            </a:r>
            <a:r>
              <a:rPr lang="es-PE" sz="2000" b="1" i="1" dirty="0">
                <a:solidFill>
                  <a:schemeClr val="bg2">
                    <a:lumMod val="50000"/>
                  </a:schemeClr>
                </a:solidFill>
                <a:latin typeface="Gotham Rounded Bold Italic" panose="02000000000000000000" pitchFamily="2" charset="0"/>
                <a:ea typeface="Calibri"/>
                <a:cs typeface="OpenSans-Bold"/>
              </a:rPr>
              <a:t>Una de las nuevas metas de los objetivos de desarrollo sostenible (ODS)  es el de reducir a la mitad el número mundial  de muertes y traumatismos por accidentes de tránsito de aquí al 2020</a:t>
            </a:r>
            <a:r>
              <a:rPr lang="es-ES" sz="2000" b="1" i="1" dirty="0">
                <a:solidFill>
                  <a:schemeClr val="bg2">
                    <a:lumMod val="50000"/>
                  </a:schemeClr>
                </a:solidFill>
                <a:latin typeface="Gotham Rounded Bold Italic" panose="02000000000000000000" pitchFamily="2" charset="0"/>
                <a:ea typeface="Calibri"/>
                <a:cs typeface="OpenSans-Bold"/>
              </a:rPr>
              <a:t>”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2FC82FC-F621-9548-B5DA-837A0CD3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792" y="3159454"/>
            <a:ext cx="4883992" cy="277138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393B5231-EDEF-2449-ADCD-4E202431D38E}"/>
              </a:ext>
            </a:extLst>
          </p:cNvPr>
          <p:cNvSpPr/>
          <p:nvPr/>
        </p:nvSpPr>
        <p:spPr>
          <a:xfrm>
            <a:off x="887028" y="3502803"/>
            <a:ext cx="420821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  <a:ea typeface="Calibri"/>
                <a:cs typeface="OpenSans-Bold"/>
              </a:rPr>
              <a:t>Cambios: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PE" sz="16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ea typeface="Calibri"/>
                <a:cs typeface="OpenSans-Bold"/>
              </a:rPr>
              <a:t>  </a:t>
            </a:r>
          </a:p>
          <a:p>
            <a:pPr marL="285680" indent="-28568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PE" sz="1600" dirty="0">
                <a:solidFill>
                  <a:schemeClr val="bg2">
                    <a:lumMod val="50000"/>
                  </a:schemeClr>
                </a:solidFill>
                <a:latin typeface="Gotham Rounded Medium" panose="02000000000000000000" pitchFamily="2" charset="0"/>
                <a:ea typeface="Calibri"/>
                <a:cs typeface="OpenSans-Bold"/>
              </a:rPr>
              <a:t>Voluntad política</a:t>
            </a:r>
          </a:p>
          <a:p>
            <a:pPr marL="285680" indent="-28568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s-ES" sz="16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ea typeface="Calibri"/>
              <a:cs typeface="OpenSans-Bold"/>
            </a:endParaRPr>
          </a:p>
          <a:p>
            <a:pPr marL="285680" indent="-28568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s-PE" sz="1600" dirty="0">
                <a:solidFill>
                  <a:schemeClr val="bg2">
                    <a:lumMod val="50000"/>
                  </a:schemeClr>
                </a:solidFill>
                <a:latin typeface="Gotham Rounded Medium" panose="02000000000000000000" pitchFamily="2" charset="0"/>
                <a:ea typeface="Calibri"/>
                <a:cs typeface="OpenSans-Bold"/>
              </a:rPr>
              <a:t>Legislación sobre principales factores de riesgo.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Gotham Rounded Medium" panose="02000000000000000000" pitchFamily="2" charset="0"/>
                <a:ea typeface="Calibri"/>
                <a:cs typeface="OpenSans-Bold"/>
              </a:rPr>
              <a:t>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="" xmlns:a16="http://schemas.microsoft.com/office/drawing/2014/main" id="{0D347D6B-AA6F-4546-BDE3-3431997C2F0B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3" cy="753856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3577EC4-01B2-3E47-8A12-376C7DC8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422" y="1361623"/>
            <a:ext cx="3080262" cy="498315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F450589-1BA3-7B4D-BDE5-EED02C14E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01" y="2009760"/>
            <a:ext cx="5502939" cy="3686878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="" xmlns:a16="http://schemas.microsoft.com/office/drawing/2014/main" id="{BA837EC3-8A73-6D48-9893-9026510A10BC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B712485-3FA3-754D-96A7-9648C872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" y="21112"/>
            <a:ext cx="10691813" cy="753856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5CF76A4-2A0A-7B4A-868C-798524F43AA8}"/>
              </a:ext>
            </a:extLst>
          </p:cNvPr>
          <p:cNvSpPr/>
          <p:nvPr/>
        </p:nvSpPr>
        <p:spPr>
          <a:xfrm>
            <a:off x="1894331" y="1224048"/>
            <a:ext cx="6901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Gotham Rounded Bold" panose="02000000000000000000" pitchFamily="2" charset="0"/>
              </a:rPr>
              <a:t>ISO 39001</a:t>
            </a:r>
          </a:p>
          <a:p>
            <a:pPr algn="ctr"/>
            <a:r>
              <a:rPr lang="es-ES" sz="2400" dirty="0">
                <a:latin typeface="Gotham Rounded Book" pitchFamily="2" charset="0"/>
              </a:rPr>
              <a:t>Sistema de gestión de seguridad Vial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F7DB59F-92CB-1844-BCBD-7B3F583DF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298" y="2239325"/>
            <a:ext cx="2817389" cy="2385648"/>
          </a:xfrm>
          <a:prstGeom prst="rect">
            <a:avLst/>
          </a:prstGeom>
        </p:spPr>
      </p:pic>
      <p:sp>
        <p:nvSpPr>
          <p:cNvPr id="13" name="6 Marcador de texto">
            <a:extLst>
              <a:ext uri="{FF2B5EF4-FFF2-40B4-BE49-F238E27FC236}">
                <a16:creationId xmlns="" xmlns:a16="http://schemas.microsoft.com/office/drawing/2014/main" id="{ACCADD3C-0CED-F440-A915-430846923044}"/>
              </a:ext>
            </a:extLst>
          </p:cNvPr>
          <p:cNvSpPr txBox="1">
            <a:spLocks/>
          </p:cNvSpPr>
          <p:nvPr/>
        </p:nvSpPr>
        <p:spPr bwMode="auto">
          <a:xfrm>
            <a:off x="876688" y="4809253"/>
            <a:ext cx="8936610" cy="1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marL="0" indent="0" algn="l" defTabSz="4570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7100" indent="-285680" algn="l" defTabSz="4570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625319" indent="-228543" algn="l" defTabSz="4570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990355" indent="-228543" algn="l" defTabSz="4570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255403" indent="-228543" algn="l" defTabSz="4570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3978" indent="-228543" algn="l" defTabSz="45708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65" indent="-228543" algn="l" defTabSz="45708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52" indent="-228543" algn="l" defTabSz="45708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39" indent="-228543" algn="l" defTabSz="45708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1" hangingPunct="1">
              <a:lnSpc>
                <a:spcPct val="150000"/>
              </a:lnSpc>
              <a:defRPr/>
            </a:pP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Gotham Rounded Medium" panose="02000000000000000000" pitchFamily="2" charset="0"/>
                <a:ea typeface="Calibri"/>
                <a:cs typeface="OpenSans-Bold"/>
              </a:rPr>
              <a:t>Particularidades a los sistemas de gestión tradicionales</a:t>
            </a:r>
          </a:p>
          <a:p>
            <a:pPr lvl="0" algn="ctr" defTabSz="914400" eaLnBrk="1" hangingPunct="1">
              <a:lnSpc>
                <a:spcPct val="150000"/>
              </a:lnSpc>
              <a:defRPr/>
            </a:pP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Gotham Rounded Medium" panose="02000000000000000000" pitchFamily="2" charset="0"/>
                <a:ea typeface="Calibri"/>
                <a:cs typeface="OpenSans-Bold"/>
              </a:rPr>
              <a:t>Investigación de accidentes</a:t>
            </a:r>
          </a:p>
          <a:p>
            <a:pPr lvl="0" algn="ctr" defTabSz="914400" eaLnBrk="1" hangingPunct="1">
              <a:lnSpc>
                <a:spcPct val="150000"/>
              </a:lnSpc>
              <a:defRPr/>
            </a:pPr>
            <a:r>
              <a:rPr lang="es-ES" sz="2200" dirty="0">
                <a:solidFill>
                  <a:schemeClr val="bg2">
                    <a:lumMod val="50000"/>
                  </a:schemeClr>
                </a:solidFill>
                <a:latin typeface="Gotham Rounded Medium" panose="02000000000000000000" pitchFamily="2" charset="0"/>
                <a:ea typeface="Calibri"/>
                <a:cs typeface="OpenSans-Bold"/>
              </a:rPr>
              <a:t>Preparación y respuesta ante emergencias</a:t>
            </a:r>
          </a:p>
          <a:p>
            <a:pPr marL="0" marR="0" lvl="0" indent="0" algn="ctr" defTabSz="457088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2200" u="none" strike="noStrike" kern="1200" cap="none" spc="0" normalizeH="0" baseline="0" noProof="0" dirty="0">
              <a:ln>
                <a:noFill/>
              </a:ln>
              <a:solidFill>
                <a:srgbClr val="14097D"/>
              </a:solidFill>
              <a:effectLst/>
              <a:uLnTx/>
              <a:uFillTx/>
              <a:latin typeface="Gotham Rounded Medium" panose="020000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EDE79B36-47CD-3D49-99D1-901F494E7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32" y="5033912"/>
            <a:ext cx="283174" cy="269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F73D6779-8799-3A42-B937-6C28718AF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245" y="5562855"/>
            <a:ext cx="283174" cy="2699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AD85C4F1-038B-7E42-9E14-528DE1AF2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779" y="6146778"/>
            <a:ext cx="283174" cy="269900"/>
          </a:xfrm>
          <a:prstGeom prst="rect">
            <a:avLst/>
          </a:prstGeom>
        </p:spPr>
      </p:pic>
      <p:sp>
        <p:nvSpPr>
          <p:cNvPr id="17" name="Rectangle 1">
            <a:extLst>
              <a:ext uri="{FF2B5EF4-FFF2-40B4-BE49-F238E27FC236}">
                <a16:creationId xmlns="" xmlns:a16="http://schemas.microsoft.com/office/drawing/2014/main" id="{18F33BAB-959D-714D-9F9C-3B92DD3E3E01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A54016-EF54-3448-B2BA-B4F700B4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56"/>
            <a:ext cx="10691813" cy="753856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64CA834-7247-F342-95BB-E8072733F9BE}"/>
              </a:ext>
            </a:extLst>
          </p:cNvPr>
          <p:cNvSpPr/>
          <p:nvPr/>
        </p:nvSpPr>
        <p:spPr>
          <a:xfrm>
            <a:off x="3780301" y="1708531"/>
            <a:ext cx="6901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i="1" dirty="0">
                <a:latin typeface="Gotham Rounded Medium Italic" panose="02000000000000000000" pitchFamily="2" charset="0"/>
                <a:ea typeface="Calibri"/>
                <a:cs typeface="OpenSans-Bold"/>
              </a:rPr>
              <a:t>Aplica a la Seguridad Vial global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3C6522FD-3EB5-8F40-89FC-97BC56DBDB35}"/>
              </a:ext>
            </a:extLst>
          </p:cNvPr>
          <p:cNvSpPr/>
          <p:nvPr/>
        </p:nvSpPr>
        <p:spPr>
          <a:xfrm>
            <a:off x="3780301" y="2207429"/>
            <a:ext cx="2922531" cy="363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defRPr/>
            </a:pPr>
            <a:r>
              <a:rPr lang="es-ES_tradnl" i="1" dirty="0">
                <a:solidFill>
                  <a:srgbClr val="FF0000"/>
                </a:solidFill>
                <a:latin typeface="Gotham Rounded Book Italic" panose="02000000000000000000" pitchFamily="2" charset="0"/>
                <a:ea typeface="Calibri"/>
                <a:cs typeface="OpenSans-Bold"/>
              </a:rPr>
              <a:t>Seguridad Vial laboral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E625D615-8673-9048-A01D-CC383A7B818C}"/>
              </a:ext>
            </a:extLst>
          </p:cNvPr>
          <p:cNvSpPr/>
          <p:nvPr/>
        </p:nvSpPr>
        <p:spPr>
          <a:xfrm>
            <a:off x="913486" y="3238056"/>
            <a:ext cx="8964891" cy="3120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b="1" dirty="0">
                <a:solidFill>
                  <a:schemeClr val="bg2">
                    <a:lumMod val="50000"/>
                  </a:schemeClr>
                </a:solidFill>
                <a:latin typeface="Gotham Rounded Bold" panose="02000000000000000000" pitchFamily="2" charset="0"/>
                <a:ea typeface="Calibri"/>
                <a:cs typeface="OpenSans-Bold"/>
              </a:rPr>
              <a:t>OBJETIVOS / BENEFICIOS:</a:t>
            </a: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ea typeface="Calibri"/>
                <a:cs typeface="OpenSans-Bold"/>
              </a:rPr>
              <a:t>Reducción de accidentes, de la siniestralidad.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ea typeface="Calibri"/>
              <a:cs typeface="OpenSans-Bold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ea typeface="Calibri"/>
                <a:cs typeface="OpenSans-Bold"/>
              </a:rPr>
              <a:t>Reducción de costes de mantenimiento y reparación de vehículos.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ea typeface="Calibri"/>
              <a:cs typeface="OpenSans-Bold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ea typeface="Calibri"/>
                <a:cs typeface="OpenSans-Bold"/>
              </a:rPr>
              <a:t>Mejora en la confianza de clientes y personal.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ea typeface="Calibri"/>
              <a:cs typeface="OpenSans-Bold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ea typeface="Calibri"/>
                <a:cs typeface="OpenSans-Bold"/>
              </a:rPr>
              <a:t>Mejora de imagen, y ventaja comercial.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ea typeface="Calibri"/>
              <a:cs typeface="OpenSans-Bold"/>
            </a:endParaRPr>
          </a:p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  <a:ea typeface="Calibri"/>
                <a:cs typeface="OpenSans-Bold"/>
              </a:rPr>
              <a:t>Responsabilidad social.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Gotham Rounded Book" pitchFamily="2" charset="0"/>
              <a:ea typeface="Calibri"/>
              <a:cs typeface="OpenSans-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C980F59-4B2D-F641-B453-352503D6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68" y="1296840"/>
            <a:ext cx="1640868" cy="15451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1B3AC84-9553-1C4D-8EA9-D70FC5E3B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916" y="3909851"/>
            <a:ext cx="283174" cy="2699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9B8D686-AFDF-5F41-9D86-2F5F622CE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64" y="4437752"/>
            <a:ext cx="283174" cy="2699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AEF8AAA-D171-5B4F-A084-9A8B824FC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770" y="4956226"/>
            <a:ext cx="283174" cy="269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87447FC0-F758-2343-9C00-22D11683D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415" y="5474700"/>
            <a:ext cx="283174" cy="2699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09A6F4A-C73E-7647-A8CF-F4B64B07F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949" y="6002601"/>
            <a:ext cx="283174" cy="269900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A8331B89-2C04-0D43-A36B-BAA4114DE720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A54016-EF54-3448-B2BA-B4F700B4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" y="21112"/>
            <a:ext cx="10691813" cy="75385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29BD641-9974-1841-AC98-530ACF964D65}"/>
              </a:ext>
            </a:extLst>
          </p:cNvPr>
          <p:cNvSpPr/>
          <p:nvPr/>
        </p:nvSpPr>
        <p:spPr>
          <a:xfrm>
            <a:off x="1050429" y="210154"/>
            <a:ext cx="858936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  <a:latin typeface="Gotham Rounded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Normas Técnicas Peruanas</a:t>
            </a:r>
          </a:p>
          <a:p>
            <a:pPr algn="ctr"/>
            <a:r>
              <a:rPr lang="es-PE" sz="2400" dirty="0">
                <a:latin typeface="Gotham Rounded Boo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Vinculas a Seguridad Vial :</a:t>
            </a:r>
          </a:p>
        </p:txBody>
      </p:sp>
      <p:grpSp>
        <p:nvGrpSpPr>
          <p:cNvPr id="75" name="Grupo 74">
            <a:extLst>
              <a:ext uri="{FF2B5EF4-FFF2-40B4-BE49-F238E27FC236}">
                <a16:creationId xmlns="" xmlns:a16="http://schemas.microsoft.com/office/drawing/2014/main" id="{BAF49CAC-4D3C-FE41-8E0F-B05E36CEE34F}"/>
              </a:ext>
            </a:extLst>
          </p:cNvPr>
          <p:cNvGrpSpPr/>
          <p:nvPr/>
        </p:nvGrpSpPr>
        <p:grpSpPr>
          <a:xfrm>
            <a:off x="1707062" y="1672980"/>
            <a:ext cx="7179017" cy="357149"/>
            <a:chOff x="733425" y="1233740"/>
            <a:chExt cx="6590226" cy="485775"/>
          </a:xfrm>
        </p:grpSpPr>
        <p:sp>
          <p:nvSpPr>
            <p:cNvPr id="76" name="Rectángulo 75">
              <a:extLst>
                <a:ext uri="{FF2B5EF4-FFF2-40B4-BE49-F238E27FC236}">
                  <a16:creationId xmlns="" xmlns:a16="http://schemas.microsoft.com/office/drawing/2014/main" id="{117456A8-AA80-4B46-9764-6722B430312A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AUTOMOTORES. Parachoques posterior para vehículos de transporte de carga y de pasajeros. Requisitos. 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="" xmlns:a16="http://schemas.microsoft.com/office/drawing/2014/main" id="{BB9CC38B-B7E0-BF4D-A50F-92027BB850AB}"/>
                </a:ext>
              </a:extLst>
            </p:cNvPr>
            <p:cNvSpPr/>
            <p:nvPr/>
          </p:nvSpPr>
          <p:spPr>
            <a:xfrm>
              <a:off x="733425" y="1291016"/>
              <a:ext cx="1519568" cy="26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383.014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="" xmlns:a16="http://schemas.microsoft.com/office/drawing/2014/main" id="{4C65D595-BDB8-794B-B8D2-047A3A1F1D0B}"/>
              </a:ext>
            </a:extLst>
          </p:cNvPr>
          <p:cNvGrpSpPr/>
          <p:nvPr/>
        </p:nvGrpSpPr>
        <p:grpSpPr>
          <a:xfrm>
            <a:off x="1707059" y="1291748"/>
            <a:ext cx="7179019" cy="316347"/>
            <a:chOff x="733425" y="1233740"/>
            <a:chExt cx="6590226" cy="485775"/>
          </a:xfrm>
        </p:grpSpPr>
        <p:sp>
          <p:nvSpPr>
            <p:cNvPr id="79" name="Rectángulo 78">
              <a:extLst>
                <a:ext uri="{FF2B5EF4-FFF2-40B4-BE49-F238E27FC236}">
                  <a16:creationId xmlns="" xmlns:a16="http://schemas.microsoft.com/office/drawing/2014/main" id="{D7B09417-A4CA-4D4F-88DE-20433E3B8B55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AUTOMOTORES. Número de identificación vehicular (VIN). Ubicación y fijación. </a:t>
              </a:r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="" xmlns:a16="http://schemas.microsoft.com/office/drawing/2014/main" id="{DCA1A312-54AA-784D-AE14-DB8B2C026E1F}"/>
                </a:ext>
              </a:extLst>
            </p:cNvPr>
            <p:cNvSpPr/>
            <p:nvPr/>
          </p:nvSpPr>
          <p:spPr>
            <a:xfrm>
              <a:off x="733425" y="1291015"/>
              <a:ext cx="1519570" cy="361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NTP-ISO 4023</a:t>
              </a: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="" xmlns:a16="http://schemas.microsoft.com/office/drawing/2014/main" id="{5B4D20F1-DF49-A645-80CB-2908933E102C}"/>
              </a:ext>
            </a:extLst>
          </p:cNvPr>
          <p:cNvGrpSpPr/>
          <p:nvPr/>
        </p:nvGrpSpPr>
        <p:grpSpPr>
          <a:xfrm>
            <a:off x="1707062" y="2153720"/>
            <a:ext cx="7179017" cy="344948"/>
            <a:chOff x="733425" y="1233740"/>
            <a:chExt cx="6590227" cy="485775"/>
          </a:xfrm>
        </p:grpSpPr>
        <p:sp>
          <p:nvSpPr>
            <p:cNvPr id="82" name="Rectángulo 81">
              <a:extLst>
                <a:ext uri="{FF2B5EF4-FFF2-40B4-BE49-F238E27FC236}">
                  <a16:creationId xmlns="" xmlns:a16="http://schemas.microsoft.com/office/drawing/2014/main" id="{B2799352-5498-1145-A98E-1DB4FBCC168F}"/>
                </a:ext>
              </a:extLst>
            </p:cNvPr>
            <p:cNvSpPr/>
            <p:nvPr/>
          </p:nvSpPr>
          <p:spPr>
            <a:xfrm>
              <a:off x="3008826" y="1233740"/>
              <a:ext cx="4314826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AUTOMOTORES. Peso y capacidad de carga en vehículos automotores comerciales </a:t>
              </a:r>
              <a:r>
                <a:rPr lang="es-PE" sz="1000" dirty="0"/>
                <a:t>remolques y </a:t>
              </a:r>
              <a:r>
                <a:rPr lang="es-PE" sz="1000" dirty="0" err="1"/>
                <a:t>semiremolques</a:t>
              </a:r>
              <a:r>
                <a:rPr lang="es-PE" sz="1000" dirty="0"/>
                <a:t>. Definiciones. 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="" xmlns:a16="http://schemas.microsoft.com/office/drawing/2014/main" id="{1B2ED684-3F4F-8140-82BD-7E4A1DF9F0AD}"/>
                </a:ext>
              </a:extLst>
            </p:cNvPr>
            <p:cNvSpPr/>
            <p:nvPr/>
          </p:nvSpPr>
          <p:spPr>
            <a:xfrm>
              <a:off x="733425" y="1291015"/>
              <a:ext cx="1519568" cy="3435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383.021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="" xmlns:a16="http://schemas.microsoft.com/office/drawing/2014/main" id="{D0115728-631F-414C-AF17-165FD68B3A66}"/>
              </a:ext>
            </a:extLst>
          </p:cNvPr>
          <p:cNvGrpSpPr/>
          <p:nvPr/>
        </p:nvGrpSpPr>
        <p:grpSpPr>
          <a:xfrm>
            <a:off x="1707062" y="2608941"/>
            <a:ext cx="7179017" cy="318791"/>
            <a:chOff x="733425" y="1233740"/>
            <a:chExt cx="6590226" cy="485775"/>
          </a:xfrm>
        </p:grpSpPr>
        <p:sp>
          <p:nvSpPr>
            <p:cNvPr id="85" name="Rectángulo 84">
              <a:extLst>
                <a:ext uri="{FF2B5EF4-FFF2-40B4-BE49-F238E27FC236}">
                  <a16:creationId xmlns="" xmlns:a16="http://schemas.microsoft.com/office/drawing/2014/main" id="{B57D97E2-A4C9-9947-B1F6-132BC91D9005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ANCLAJE DE LOS CINTURONES DE SEGURIDAD EN AUTOMOTORES. Requisitos. 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="" xmlns:a16="http://schemas.microsoft.com/office/drawing/2014/main" id="{53084B0D-9438-3A47-8725-622795EACA07}"/>
                </a:ext>
              </a:extLst>
            </p:cNvPr>
            <p:cNvSpPr/>
            <p:nvPr/>
          </p:nvSpPr>
          <p:spPr>
            <a:xfrm>
              <a:off x="733425" y="1291017"/>
              <a:ext cx="1519568" cy="3922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293.003 </a:t>
              </a:r>
              <a:endParaRPr lang="es-P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="" xmlns:a16="http://schemas.microsoft.com/office/drawing/2014/main" id="{150E79DD-5102-1C46-BB6C-B9ABEAB40A0B}"/>
              </a:ext>
            </a:extLst>
          </p:cNvPr>
          <p:cNvGrpSpPr/>
          <p:nvPr/>
        </p:nvGrpSpPr>
        <p:grpSpPr>
          <a:xfrm>
            <a:off x="1707062" y="3051397"/>
            <a:ext cx="7179017" cy="398272"/>
            <a:chOff x="733425" y="1233740"/>
            <a:chExt cx="6590226" cy="485775"/>
          </a:xfrm>
        </p:grpSpPr>
        <p:sp>
          <p:nvSpPr>
            <p:cNvPr id="88" name="Rectángulo 87">
              <a:extLst>
                <a:ext uri="{FF2B5EF4-FFF2-40B4-BE49-F238E27FC236}">
                  <a16:creationId xmlns="" xmlns:a16="http://schemas.microsoft.com/office/drawing/2014/main" id="{CBB0CBD5-55D3-B64C-AC11-732BFEABFD48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CUBETAS DE CAUCHO VULCANIZADO PARA CILINDROS DEL FRENO HIDRÁULICO DE AUTOMOTORES. Condiciones generales y requisitos. 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="" xmlns:a16="http://schemas.microsoft.com/office/drawing/2014/main" id="{00FF792A-89C1-944B-B74D-D4299086A3E1}"/>
                </a:ext>
              </a:extLst>
            </p:cNvPr>
            <p:cNvSpPr/>
            <p:nvPr/>
          </p:nvSpPr>
          <p:spPr>
            <a:xfrm>
              <a:off x="733425" y="1291016"/>
              <a:ext cx="1519568" cy="30254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300.039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="" xmlns:a16="http://schemas.microsoft.com/office/drawing/2014/main" id="{50FAC173-B499-B342-B779-4BDC0FCCF64C}"/>
              </a:ext>
            </a:extLst>
          </p:cNvPr>
          <p:cNvGrpSpPr/>
          <p:nvPr/>
        </p:nvGrpSpPr>
        <p:grpSpPr>
          <a:xfrm>
            <a:off x="1707062" y="3562577"/>
            <a:ext cx="7179017" cy="342236"/>
            <a:chOff x="733425" y="1233740"/>
            <a:chExt cx="6590226" cy="485775"/>
          </a:xfrm>
        </p:grpSpPr>
        <p:sp>
          <p:nvSpPr>
            <p:cNvPr id="91" name="Rectángulo 90">
              <a:extLst>
                <a:ext uri="{FF2B5EF4-FFF2-40B4-BE49-F238E27FC236}">
                  <a16:creationId xmlns="" xmlns:a16="http://schemas.microsoft.com/office/drawing/2014/main" id="{07199356-2D5F-1647-82A9-93ECE1299E7A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VEHICULOS AUTOMOTORES. Líquidos para frenos hidráulicos de base no petrolífera. 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="" xmlns:a16="http://schemas.microsoft.com/office/drawing/2014/main" id="{DE50F0AD-D718-8B45-8F7F-A63FD336FE50}"/>
                </a:ext>
              </a:extLst>
            </p:cNvPr>
            <p:cNvSpPr/>
            <p:nvPr/>
          </p:nvSpPr>
          <p:spPr>
            <a:xfrm>
              <a:off x="733425" y="1291016"/>
              <a:ext cx="1519568" cy="347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311.400</a:t>
              </a: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</a:t>
              </a: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="" xmlns:a16="http://schemas.microsoft.com/office/drawing/2014/main" id="{08976EAD-8F27-2846-905C-EB6117B4B16F}"/>
              </a:ext>
            </a:extLst>
          </p:cNvPr>
          <p:cNvGrpSpPr/>
          <p:nvPr/>
        </p:nvGrpSpPr>
        <p:grpSpPr>
          <a:xfrm>
            <a:off x="1707059" y="4004596"/>
            <a:ext cx="7179017" cy="311941"/>
            <a:chOff x="733425" y="1233740"/>
            <a:chExt cx="6590226" cy="485775"/>
          </a:xfrm>
        </p:grpSpPr>
        <p:sp>
          <p:nvSpPr>
            <p:cNvPr id="94" name="Rectángulo 93">
              <a:extLst>
                <a:ext uri="{FF2B5EF4-FFF2-40B4-BE49-F238E27FC236}">
                  <a16:creationId xmlns="" xmlns:a16="http://schemas.microsoft.com/office/drawing/2014/main" id="{E5F1568E-6BB8-CB41-B98C-57C53FC622ED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AUTOMOTORES. Vidrios de seguridad para vehículos destinados al transporte terrestre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="" xmlns:a16="http://schemas.microsoft.com/office/drawing/2014/main" id="{47167689-44D8-064E-B763-D31610358F7D}"/>
                </a:ext>
              </a:extLst>
            </p:cNvPr>
            <p:cNvSpPr/>
            <p:nvPr/>
          </p:nvSpPr>
          <p:spPr>
            <a:xfrm>
              <a:off x="733425" y="1291016"/>
              <a:ext cx="1519571" cy="3314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332.001</a:t>
              </a: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</a:t>
              </a:r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="" xmlns:a16="http://schemas.microsoft.com/office/drawing/2014/main" id="{54A95B73-3EB5-324E-9D5C-AF17BFB65AC2}"/>
              </a:ext>
            </a:extLst>
          </p:cNvPr>
          <p:cNvGrpSpPr/>
          <p:nvPr/>
        </p:nvGrpSpPr>
        <p:grpSpPr>
          <a:xfrm>
            <a:off x="1707062" y="4424027"/>
            <a:ext cx="7179017" cy="314813"/>
            <a:chOff x="733425" y="1233740"/>
            <a:chExt cx="6590226" cy="485775"/>
          </a:xfrm>
        </p:grpSpPr>
        <p:sp>
          <p:nvSpPr>
            <p:cNvPr id="97" name="Rectángulo 96">
              <a:extLst>
                <a:ext uri="{FF2B5EF4-FFF2-40B4-BE49-F238E27FC236}">
                  <a16:creationId xmlns="" xmlns:a16="http://schemas.microsoft.com/office/drawing/2014/main" id="{7F9251DC-A594-FC4A-8B47-D6586EA0DA66}"/>
                </a:ext>
              </a:extLst>
            </p:cNvPr>
            <p:cNvSpPr/>
            <p:nvPr/>
          </p:nvSpPr>
          <p:spPr>
            <a:xfrm>
              <a:off x="733425" y="1279694"/>
              <a:ext cx="1519568" cy="3625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NTP-ISO 4023</a:t>
              </a: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="" xmlns:a16="http://schemas.microsoft.com/office/drawing/2014/main" id="{A78D38F2-690C-564D-8FF5-859BFA5BE7A3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ÓMNIBUS. Requisitos de las carrocerías metálicas para ómnibus utilizados en el servicio urbano e interurbano. 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="" xmlns:a16="http://schemas.microsoft.com/office/drawing/2014/main" id="{B7DB0F5C-541F-A24A-AEA7-C5507A7C8475}"/>
              </a:ext>
            </a:extLst>
          </p:cNvPr>
          <p:cNvGrpSpPr/>
          <p:nvPr/>
        </p:nvGrpSpPr>
        <p:grpSpPr>
          <a:xfrm>
            <a:off x="1707062" y="4860685"/>
            <a:ext cx="7179017" cy="406236"/>
            <a:chOff x="733425" y="1233740"/>
            <a:chExt cx="6590226" cy="485775"/>
          </a:xfrm>
        </p:grpSpPr>
        <p:sp>
          <p:nvSpPr>
            <p:cNvPr id="100" name="Rectángulo 99">
              <a:extLst>
                <a:ext uri="{FF2B5EF4-FFF2-40B4-BE49-F238E27FC236}">
                  <a16:creationId xmlns="" xmlns:a16="http://schemas.microsoft.com/office/drawing/2014/main" id="{D2EBC36C-82A4-E94E-BDA8-49B6449DE7C7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CARROZADO DE ÓMNIBUS. Destinados al servicio interprovincial e internacional de pasajeros. Clasificación y requisitos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="" xmlns:a16="http://schemas.microsoft.com/office/drawing/2014/main" id="{A268EB80-5453-054D-95AD-61A7CD7CA7F8}"/>
                </a:ext>
              </a:extLst>
            </p:cNvPr>
            <p:cNvSpPr/>
            <p:nvPr/>
          </p:nvSpPr>
          <p:spPr>
            <a:xfrm>
              <a:off x="733425" y="1291016"/>
              <a:ext cx="1519568" cy="2388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383.070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upo 101">
            <a:extLst>
              <a:ext uri="{FF2B5EF4-FFF2-40B4-BE49-F238E27FC236}">
                <a16:creationId xmlns="" xmlns:a16="http://schemas.microsoft.com/office/drawing/2014/main" id="{A4ED6F06-1075-604A-9B7C-512061625ECA}"/>
              </a:ext>
            </a:extLst>
          </p:cNvPr>
          <p:cNvGrpSpPr/>
          <p:nvPr/>
        </p:nvGrpSpPr>
        <p:grpSpPr>
          <a:xfrm>
            <a:off x="1707062" y="5336056"/>
            <a:ext cx="7179016" cy="401717"/>
            <a:chOff x="842482" y="-2353616"/>
            <a:chExt cx="6623782" cy="494029"/>
          </a:xfrm>
        </p:grpSpPr>
        <p:sp>
          <p:nvSpPr>
            <p:cNvPr id="103" name="Rectángulo 102">
              <a:extLst>
                <a:ext uri="{FF2B5EF4-FFF2-40B4-BE49-F238E27FC236}">
                  <a16:creationId xmlns="" xmlns:a16="http://schemas.microsoft.com/office/drawing/2014/main" id="{69BCED4E-78EB-F442-8532-90E48AEFDADF}"/>
                </a:ext>
              </a:extLst>
            </p:cNvPr>
            <p:cNvSpPr/>
            <p:nvPr/>
          </p:nvSpPr>
          <p:spPr>
            <a:xfrm>
              <a:off x="3151439" y="-2345362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CARROZADO DE ÓMNIBUS. Destinados al servicio urbano de personas. Clasificación y requisitos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="" xmlns:a16="http://schemas.microsoft.com/office/drawing/2014/main" id="{408CB0E2-93A1-4D44-848D-04A3CA402621}"/>
                </a:ext>
              </a:extLst>
            </p:cNvPr>
            <p:cNvSpPr/>
            <p:nvPr/>
          </p:nvSpPr>
          <p:spPr>
            <a:xfrm>
              <a:off x="842482" y="-2353616"/>
              <a:ext cx="1527306" cy="3212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383.071</a:t>
              </a:r>
              <a:r>
                <a:rPr lang="es-PE" sz="11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</a:t>
              </a: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="" xmlns:a16="http://schemas.microsoft.com/office/drawing/2014/main" id="{5F9B93D8-DA22-B642-8902-6D9F1CE0AB6A}"/>
              </a:ext>
            </a:extLst>
          </p:cNvPr>
          <p:cNvGrpSpPr/>
          <p:nvPr/>
        </p:nvGrpSpPr>
        <p:grpSpPr>
          <a:xfrm>
            <a:off x="1707061" y="5831288"/>
            <a:ext cx="7179017" cy="421607"/>
            <a:chOff x="733425" y="1233740"/>
            <a:chExt cx="6590226" cy="485775"/>
          </a:xfrm>
        </p:grpSpPr>
        <p:sp>
          <p:nvSpPr>
            <p:cNvPr id="106" name="Rectángulo 105">
              <a:extLst>
                <a:ext uri="{FF2B5EF4-FFF2-40B4-BE49-F238E27FC236}">
                  <a16:creationId xmlns="" xmlns:a16="http://schemas.microsoft.com/office/drawing/2014/main" id="{B3A3EED9-700A-D440-A28F-D202CB0A2026}"/>
                </a:ext>
              </a:extLst>
            </p:cNvPr>
            <p:cNvSpPr/>
            <p:nvPr/>
          </p:nvSpPr>
          <p:spPr>
            <a:xfrm>
              <a:off x="733425" y="1279694"/>
              <a:ext cx="1519569" cy="2446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NTP-ISO 4028</a:t>
              </a: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="" xmlns:a16="http://schemas.microsoft.com/office/drawing/2014/main" id="{7618B1CA-C750-994A-8395-69DA397CCE42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SEÑALES DE SEGURIDAD. Símbolos gráficos y colores de seguridad. Parte 1: Reglas para el diseño de las señales de seguridad y franjas de seguridad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upo 107">
            <a:extLst>
              <a:ext uri="{FF2B5EF4-FFF2-40B4-BE49-F238E27FC236}">
                <a16:creationId xmlns="" xmlns:a16="http://schemas.microsoft.com/office/drawing/2014/main" id="{7CF313D7-B6C5-4442-B908-063D3EB852FD}"/>
              </a:ext>
            </a:extLst>
          </p:cNvPr>
          <p:cNvGrpSpPr/>
          <p:nvPr/>
        </p:nvGrpSpPr>
        <p:grpSpPr>
          <a:xfrm>
            <a:off x="1707058" y="6285994"/>
            <a:ext cx="7179018" cy="328882"/>
            <a:chOff x="733425" y="1233740"/>
            <a:chExt cx="6590226" cy="485775"/>
          </a:xfrm>
        </p:grpSpPr>
        <p:sp>
          <p:nvSpPr>
            <p:cNvPr id="109" name="Rectángulo 108">
              <a:extLst>
                <a:ext uri="{FF2B5EF4-FFF2-40B4-BE49-F238E27FC236}">
                  <a16:creationId xmlns="" xmlns:a16="http://schemas.microsoft.com/office/drawing/2014/main" id="{021A7A14-7CCB-AC44-9F44-30C42610A324}"/>
                </a:ext>
              </a:extLst>
            </p:cNvPr>
            <p:cNvSpPr/>
            <p:nvPr/>
          </p:nvSpPr>
          <p:spPr>
            <a:xfrm>
              <a:off x="3008826" y="1233740"/>
              <a:ext cx="4314825" cy="4857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CASCOS DE SEGURIDAD PARA MOTOCICLISTAS</a:t>
              </a:r>
              <a:endParaRPr lang="es-PE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="" xmlns:a16="http://schemas.microsoft.com/office/drawing/2014/main" id="{B15B1480-A52A-844B-9BE9-FB4136D82CBF}"/>
                </a:ext>
              </a:extLst>
            </p:cNvPr>
            <p:cNvSpPr/>
            <p:nvPr/>
          </p:nvSpPr>
          <p:spPr>
            <a:xfrm>
              <a:off x="733425" y="1291016"/>
              <a:ext cx="1519570" cy="4070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PE" sz="1000" dirty="0"/>
                <a:t>NTP 399.032</a:t>
              </a:r>
              <a:r>
                <a:rPr lang="es-PE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    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9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0A54016-EF54-3448-B2BA-B4F700B49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12"/>
            <a:ext cx="10691813" cy="753856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A254CC32-0C35-9547-9D35-853CEE2ACEA9}"/>
              </a:ext>
            </a:extLst>
          </p:cNvPr>
          <p:cNvSpPr txBox="1">
            <a:spLocks/>
          </p:cNvSpPr>
          <p:nvPr/>
        </p:nvSpPr>
        <p:spPr bwMode="auto">
          <a:xfrm>
            <a:off x="1410070" y="405358"/>
            <a:ext cx="7871671" cy="863600"/>
          </a:xfrm>
          <a:prstGeom prst="rect">
            <a:avLst/>
          </a:prstGeom>
          <a:extLst>
            <a:ext uri="{FAA26D3D-D897-4be2-8F04-BA451C77F1D7}"/>
          </a:extLst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dirty="0">
                <a:solidFill>
                  <a:schemeClr val="bg2">
                    <a:lumMod val="50000"/>
                  </a:schemeClr>
                </a:solidFill>
                <a:latin typeface="Gotham Rounded Book" pitchFamily="2" charset="0"/>
              </a:rPr>
              <a:t>PANORAMA DE LA</a:t>
            </a:r>
          </a:p>
          <a:p>
            <a:pPr marL="0" indent="0" algn="ctr" defTabSz="439971">
              <a:spcBef>
                <a:spcPct val="0"/>
              </a:spcBef>
              <a:buNone/>
              <a:defRPr/>
            </a:pPr>
            <a:r>
              <a:rPr lang="es-PE" sz="2000" b="1" dirty="0">
                <a:solidFill>
                  <a:srgbClr val="7030A0"/>
                </a:solidFill>
                <a:latin typeface="Gotham Rounded Bold" panose="02000000000000000000" pitchFamily="2" charset="0"/>
              </a:rPr>
              <a:t>ACREDITACIÓN EN SEGURIDAD VIAL</a:t>
            </a:r>
            <a:endParaRPr lang="es-ES" sz="2000" b="1" dirty="0">
              <a:solidFill>
                <a:srgbClr val="7030A0"/>
              </a:solidFill>
              <a:latin typeface="Gotham Rounded Bold" panose="02000000000000000000" pitchFamily="2" charset="0"/>
              <a:sym typeface="Calibri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1380123-E9F1-5345-BF82-B40CB0E6FD62}"/>
              </a:ext>
            </a:extLst>
          </p:cNvPr>
          <p:cNvSpPr/>
          <p:nvPr/>
        </p:nvSpPr>
        <p:spPr>
          <a:xfrm>
            <a:off x="3461664" y="1360816"/>
            <a:ext cx="3592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solidFill>
                  <a:srgbClr val="FF0000"/>
                </a:solidFill>
                <a:latin typeface="Gotham Rounded Bol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CERTIFICACIÓN</a:t>
            </a:r>
            <a:endParaRPr lang="es-PE" sz="3200" b="1" dirty="0">
              <a:solidFill>
                <a:srgbClr val="FF0000"/>
              </a:solidFill>
              <a:latin typeface="Gotham Rounded Bold" panose="02000000000000000000" pitchFamily="2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6BDF7B0E-98C2-4E4A-9267-1B8721A1E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598" y="2258469"/>
            <a:ext cx="8048143" cy="410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17" tIns="45709" rIns="91417" bIns="45709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/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OpenSans-Bold"/>
                <a:ea typeface="Calibri"/>
                <a:cs typeface="OpenSans-Bold"/>
              </a:rPr>
              <a:t>La organización ha definido e implantado un sistema de gestión de seguridad vial que cumple con la ISO 39001.</a:t>
            </a:r>
          </a:p>
          <a:p>
            <a:pPr marL="2286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_tradnl" b="1" dirty="0">
              <a:solidFill>
                <a:schemeClr val="bg2">
                  <a:lumMod val="50000"/>
                </a:schemeClr>
              </a:solidFill>
              <a:latin typeface="OpenSans-Bold"/>
              <a:ea typeface="Calibri"/>
              <a:cs typeface="OpenSans-Bold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/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OpenSans-Bold"/>
                <a:ea typeface="Calibri"/>
                <a:cs typeface="OpenSans-Bold"/>
              </a:rPr>
              <a:t>El sistema de gestión ayuda al cumplimiento de los objetivos de seguridad vial de la organización.</a:t>
            </a:r>
          </a:p>
          <a:p>
            <a:pPr marL="2286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_tradnl" b="1" dirty="0">
              <a:solidFill>
                <a:schemeClr val="bg2">
                  <a:lumMod val="50000"/>
                </a:schemeClr>
              </a:solidFill>
              <a:latin typeface="OpenSans-Bold"/>
              <a:ea typeface="Calibri"/>
              <a:cs typeface="OpenSans-Bold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/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OpenSans-Bold"/>
                <a:ea typeface="Calibri"/>
                <a:cs typeface="OpenSans-Bold"/>
              </a:rPr>
              <a:t>Motivar a la plantilla y mantener una tensión positiva en el cumplimiento de los requisitos y objetivos de la seguridad vial.</a:t>
            </a:r>
          </a:p>
          <a:p>
            <a:pPr marL="2286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_tradnl" b="1" dirty="0">
              <a:solidFill>
                <a:schemeClr val="bg2">
                  <a:lumMod val="50000"/>
                </a:schemeClr>
              </a:solidFill>
              <a:latin typeface="OpenSans-Bold"/>
              <a:ea typeface="Calibri"/>
              <a:cs typeface="OpenSans-Bold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/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OpenSans-Bold"/>
                <a:ea typeface="Calibri"/>
                <a:cs typeface="OpenSans-Bold"/>
              </a:rPr>
              <a:t>Estandarizar la mejora continua en seguridad vial.</a:t>
            </a:r>
          </a:p>
          <a:p>
            <a:pPr marL="228600" indent="-2286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s-ES_tradnl" b="1" dirty="0">
              <a:solidFill>
                <a:schemeClr val="bg2">
                  <a:lumMod val="50000"/>
                </a:schemeClr>
              </a:solidFill>
              <a:latin typeface="OpenSans-Bold"/>
              <a:ea typeface="Calibri"/>
              <a:cs typeface="OpenSans-Bold"/>
            </a:endParaRPr>
          </a:p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defRPr/>
            </a:pPr>
            <a:r>
              <a:rPr lang="es-ES_tradnl" b="1" dirty="0">
                <a:solidFill>
                  <a:schemeClr val="bg2">
                    <a:lumMod val="50000"/>
                  </a:schemeClr>
                </a:solidFill>
                <a:latin typeface="OpenSans-Bold"/>
                <a:ea typeface="Calibri"/>
                <a:cs typeface="OpenSans-Bold"/>
              </a:rPr>
              <a:t>Generar confianza a la propia Dirección de la organización y al resto de partes interesadas.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A3F37563-FCBD-C743-B382-2A3629B43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07" y="2353414"/>
            <a:ext cx="230379" cy="219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6C45D8F-AAAC-6847-B203-CA896B62E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97" y="3253161"/>
            <a:ext cx="230379" cy="2195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D69A732-7A69-5C49-8530-24E40A09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58" y="4167561"/>
            <a:ext cx="230379" cy="2195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30618330-B35A-724A-BD4A-25A5B2FD6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193" y="5091388"/>
            <a:ext cx="230379" cy="2195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9B86433C-A141-0B41-8A08-B97F8E56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29" y="5751265"/>
            <a:ext cx="230379" cy="21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694</Words>
  <Application>Microsoft Office PowerPoint</Application>
  <PresentationFormat>Personalizado</PresentationFormat>
  <Paragraphs>111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Gotham Rounded Bold</vt:lpstr>
      <vt:lpstr>Gotham Rounded Bold Italic</vt:lpstr>
      <vt:lpstr>Gotham Rounded Book</vt:lpstr>
      <vt:lpstr>Gotham Rounded Book Italic</vt:lpstr>
      <vt:lpstr>Gotham Rounded Medium</vt:lpstr>
      <vt:lpstr>Gotham Rounded Medium Italic</vt:lpstr>
      <vt:lpstr>OpenSans-Bold</vt:lpstr>
      <vt:lpstr>Times New Roman</vt:lpstr>
      <vt:lpstr>Verdana</vt:lpstr>
      <vt:lpstr>Wingdings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Cruz Saco Bellido</dc:creator>
  <cp:lastModifiedBy>Alumnos</cp:lastModifiedBy>
  <cp:revision>42</cp:revision>
  <dcterms:created xsi:type="dcterms:W3CDTF">2018-02-26T21:18:04Z</dcterms:created>
  <dcterms:modified xsi:type="dcterms:W3CDTF">2018-07-20T13:24:41Z</dcterms:modified>
</cp:coreProperties>
</file>