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3" r:id="rId3"/>
    <p:sldMasterId id="2147483687" r:id="rId4"/>
  </p:sldMasterIdLst>
  <p:notesMasterIdLst>
    <p:notesMasterId r:id="rId28"/>
  </p:notesMasterIdLst>
  <p:handoutMasterIdLst>
    <p:handoutMasterId r:id="rId29"/>
  </p:handoutMasterIdLst>
  <p:sldIdLst>
    <p:sldId id="347" r:id="rId5"/>
    <p:sldId id="344" r:id="rId6"/>
    <p:sldId id="345" r:id="rId7"/>
    <p:sldId id="348" r:id="rId8"/>
    <p:sldId id="349" r:id="rId9"/>
    <p:sldId id="392" r:id="rId10"/>
    <p:sldId id="353" r:id="rId11"/>
    <p:sldId id="358" r:id="rId12"/>
    <p:sldId id="359" r:id="rId13"/>
    <p:sldId id="394" r:id="rId14"/>
    <p:sldId id="375" r:id="rId15"/>
    <p:sldId id="380" r:id="rId16"/>
    <p:sldId id="381" r:id="rId17"/>
    <p:sldId id="382" r:id="rId18"/>
    <p:sldId id="383" r:id="rId19"/>
    <p:sldId id="384" r:id="rId20"/>
    <p:sldId id="386" r:id="rId21"/>
    <p:sldId id="387" r:id="rId22"/>
    <p:sldId id="391" r:id="rId23"/>
    <p:sldId id="389" r:id="rId24"/>
    <p:sldId id="390" r:id="rId25"/>
    <p:sldId id="393" r:id="rId26"/>
    <p:sldId id="338" r:id="rId27"/>
  </p:sldIdLst>
  <p:sldSz cx="12192000" cy="6858000"/>
  <p:notesSz cx="7077075" cy="9363075"/>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746"/>
    <a:srgbClr val="D6001C"/>
    <a:srgbClr val="00A3E0"/>
    <a:srgbClr val="FFB81C"/>
    <a:srgbClr val="A08BCB"/>
    <a:srgbClr val="00B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3" autoAdjust="0"/>
    <p:restoredTop sz="61507" autoAdjust="0"/>
  </p:normalViewPr>
  <p:slideViewPr>
    <p:cSldViewPr>
      <p:cViewPr varScale="1">
        <p:scale>
          <a:sx n="55" d="100"/>
          <a:sy n="55" d="100"/>
        </p:scale>
        <p:origin x="1470" y="66"/>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66733" cy="470321"/>
          </a:xfrm>
          <a:prstGeom prst="rect">
            <a:avLst/>
          </a:prstGeom>
        </p:spPr>
        <p:txBody>
          <a:bodyPr vert="horz" lIns="93936" tIns="46968" rIns="93936" bIns="46968" rtlCol="0"/>
          <a:lstStyle>
            <a:lvl1pPr algn="l">
              <a:defRPr sz="1200"/>
            </a:lvl1pPr>
          </a:lstStyle>
          <a:p>
            <a:endParaRPr lang="es-PE"/>
          </a:p>
        </p:txBody>
      </p:sp>
      <p:sp>
        <p:nvSpPr>
          <p:cNvPr id="3" name="Marcador de fecha 2"/>
          <p:cNvSpPr>
            <a:spLocks noGrp="1"/>
          </p:cNvSpPr>
          <p:nvPr>
            <p:ph type="dt" sz="quarter" idx="1"/>
          </p:nvPr>
        </p:nvSpPr>
        <p:spPr>
          <a:xfrm>
            <a:off x="4009114" y="1"/>
            <a:ext cx="3066733" cy="470321"/>
          </a:xfrm>
          <a:prstGeom prst="rect">
            <a:avLst/>
          </a:prstGeom>
        </p:spPr>
        <p:txBody>
          <a:bodyPr vert="horz" lIns="93936" tIns="46968" rIns="93936" bIns="46968" rtlCol="0"/>
          <a:lstStyle>
            <a:lvl1pPr algn="r">
              <a:defRPr sz="1200"/>
            </a:lvl1pPr>
          </a:lstStyle>
          <a:p>
            <a:fld id="{4A21E9C4-408B-4787-8A05-C92C582874E2}" type="datetimeFigureOut">
              <a:rPr lang="es-PE" smtClean="0"/>
              <a:t>20/07/2017</a:t>
            </a:fld>
            <a:endParaRPr lang="es-PE"/>
          </a:p>
        </p:txBody>
      </p:sp>
      <p:sp>
        <p:nvSpPr>
          <p:cNvPr id="4" name="Marcador de pie de página 3"/>
          <p:cNvSpPr>
            <a:spLocks noGrp="1"/>
          </p:cNvSpPr>
          <p:nvPr>
            <p:ph type="ftr" sz="quarter" idx="2"/>
          </p:nvPr>
        </p:nvSpPr>
        <p:spPr>
          <a:xfrm>
            <a:off x="0" y="8892756"/>
            <a:ext cx="3066733" cy="470320"/>
          </a:xfrm>
          <a:prstGeom prst="rect">
            <a:avLst/>
          </a:prstGeom>
        </p:spPr>
        <p:txBody>
          <a:bodyPr vert="horz" lIns="93936" tIns="46968" rIns="93936" bIns="46968"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4009114" y="8892756"/>
            <a:ext cx="3066733" cy="470320"/>
          </a:xfrm>
          <a:prstGeom prst="rect">
            <a:avLst/>
          </a:prstGeom>
        </p:spPr>
        <p:txBody>
          <a:bodyPr vert="horz" lIns="93936" tIns="46968" rIns="93936" bIns="46968" rtlCol="0" anchor="b"/>
          <a:lstStyle>
            <a:lvl1pPr algn="r">
              <a:defRPr sz="1200"/>
            </a:lvl1pPr>
          </a:lstStyle>
          <a:p>
            <a:fld id="{D8DC26F3-06C5-4014-A733-C2B3948150D7}" type="slidenum">
              <a:rPr lang="es-PE" smtClean="0"/>
              <a:t>‹Nº›</a:t>
            </a:fld>
            <a:endParaRPr lang="es-PE"/>
          </a:p>
        </p:txBody>
      </p:sp>
    </p:spTree>
    <p:extLst>
      <p:ext uri="{BB962C8B-B14F-4D97-AF65-F5344CB8AC3E}">
        <p14:creationId xmlns:p14="http://schemas.microsoft.com/office/powerpoint/2010/main" val="313385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05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73577" y="4748163"/>
            <a:ext cx="5388610" cy="3884861"/>
          </a:xfrm>
          <a:prstGeom prst="rect">
            <a:avLst/>
          </a:prstGeom>
        </p:spPr>
        <p:txBody>
          <a:bodyPr lIns="93936" tIns="46968" rIns="93936" bIns="46968">
            <a:normAutofit/>
          </a:bodyPr>
          <a:lstStyle/>
          <a:p>
            <a:endParaRPr/>
          </a:p>
        </p:txBody>
      </p:sp>
    </p:spTree>
    <p:extLst>
      <p:ext uri="{BB962C8B-B14F-4D97-AF65-F5344CB8AC3E}">
        <p14:creationId xmlns:p14="http://schemas.microsoft.com/office/powerpoint/2010/main" val="211813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r>
              <a:rPr lang="es-PE" dirty="0" smtClean="0"/>
              <a:t>Por tanto, nuestro Estudio ha definido nuestras brechas iniciales de crecimiento, y definido nuestras metas para cerrarlas. En ese sentido, se han detectado 199 clases, que pueden convertirse en 54 nuevos catálogos electrónicos, que harían un total de 65 catálogos electrónicos que tendrían una participación en la compra pública superior al 17% (actualmente la participación es del 5%). Asimismo, se detectan 52 clases en el cuadrante </a:t>
            </a:r>
            <a:r>
              <a:rPr lang="es-PE" dirty="0" err="1" smtClean="0"/>
              <a:t>commodity</a:t>
            </a:r>
            <a:r>
              <a:rPr lang="es-PE" dirty="0" smtClean="0"/>
              <a:t> que contienen 1,786 productos (ítems), que entrarían a evaluarse para convertirse en Fichas Técnicas para Subasta Inversa, llegando a una participación del 11% (actualmente la participación es del 5%). Finalmente, sobre los cuadrantes con criticidad, se establecen 54 clases de artículos estratégicos priorizados que pasarían a trabajarse por homologación, cuya participación sería alrededor del 10% de la compra pública. Es decir, al cierre de las brechas iniciales, las herramientas de PERÚ COMPRAS (sin considerar las compras corporativas), tendrían una participación de casi el 40% de la compra pública en bienes y servicios.</a:t>
            </a:r>
          </a:p>
          <a:p>
            <a:r>
              <a:rPr lang="es-PE" dirty="0" smtClean="0"/>
              <a:t>Cabe señalar que al ser las compras corporativas oportunidades de agregación de demanda, homogenización y la consecución de mejores condiciones y beneficios para las Entidades del Estado, se plantea que donde se detecten oportunidades se harían compras corporativas (que podrían ocurrir en cualquiera de los cuadrantes).</a:t>
            </a:r>
          </a:p>
          <a:p>
            <a:r>
              <a:rPr lang="es-PE" dirty="0" smtClean="0"/>
              <a:t>De otro lado, al analizar los artículos con mayor participación presupuestal, podrían surgir catálogos especiales (por ejemplo, con procedimientos para compras de gran monto, hoy “gran compra”, o catalogar productos que no puedan ser llevados a Fichas Técnicas por temas de alta rotación por vigencia tecnológica, etc.).</a:t>
            </a:r>
          </a:p>
          <a:p>
            <a:r>
              <a:rPr lang="es-PE" dirty="0" smtClean="0"/>
              <a:t>Finalmente, al analizar los artículos con una mayor dificultad, podrían salir mecanismos innovadores de contratación dependiendo del tipo de artículo, del tipo de mercado en el que se encuentran, etc.</a:t>
            </a:r>
          </a:p>
          <a:p>
            <a:endParaRPr lang="es-PE" dirty="0"/>
          </a:p>
        </p:txBody>
      </p:sp>
    </p:spTree>
    <p:extLst>
      <p:ext uri="{BB962C8B-B14F-4D97-AF65-F5344CB8AC3E}">
        <p14:creationId xmlns:p14="http://schemas.microsoft.com/office/powerpoint/2010/main" val="88031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r>
              <a:rPr lang="es-PE" dirty="0" smtClean="0"/>
              <a:t>Los</a:t>
            </a:r>
            <a:r>
              <a:rPr lang="es-PE" baseline="0" dirty="0" smtClean="0"/>
              <a:t> servicios de PERÚ COMPRAS buscan optimizar las compras públicas, en ese sentido, los catálogos electrónicos han sido diseñados para comprar en 3 días hábiles. (Si bien se ha medido que hoy por hoy el promedio de compra es de 8 días, creemos que se debe al efecto de la curva de aprendizaje -nuevo catálogo en nueva plataforma-, y que poco a poco los tiempos irán bajando). La subasta inversa está hecha para comprar entre 5 y 8 días (dependiendo del tope a transar de 65 UIT), los artículos homologados se contratan en 20 días (por adjudicación simplificada) y nuestros procedimientos de selección de compras corporativas y encargos se hacen entre 60 y 75 días; frente al promedio de 110 días de duración de una licitación o concurso público, según los últimos estudios de OSCE respecto a los tiempos de procedimientos de selección (actos preparatorios y procedimiento de selección). Aparte están los ahorros por economía de escala, asegurados en la Subasta Inversa y las Compras Corporativas y encargos por razones obvias (economía de escala), y además, con los criterios de la gran compra se aseguran hoy en los catálogos electrónicos y con la homologación, al hacer un mercado más predictivo y estandarizado en cuanto a los artículos de compra que pasan por este proceso.</a:t>
            </a:r>
            <a:endParaRPr lang="es-PE" dirty="0"/>
          </a:p>
        </p:txBody>
      </p:sp>
    </p:spTree>
    <p:extLst>
      <p:ext uri="{BB962C8B-B14F-4D97-AF65-F5344CB8AC3E}">
        <p14:creationId xmlns:p14="http://schemas.microsoft.com/office/powerpoint/2010/main" val="198811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73577" y="4748163"/>
            <a:ext cx="5388610" cy="3884861"/>
          </a:xfrm>
          <a:prstGeom prst="rect">
            <a:avLst/>
          </a:prstGeom>
        </p:spPr>
        <p:txBody>
          <a:bodyPr lIns="93936" tIns="46968" rIns="93936" bIns="46968">
            <a:normAutofit/>
          </a:bodyPr>
          <a:lstStyle/>
          <a:p>
            <a:endParaRPr/>
          </a:p>
        </p:txBody>
      </p:sp>
    </p:spTree>
    <p:extLst>
      <p:ext uri="{BB962C8B-B14F-4D97-AF65-F5344CB8AC3E}">
        <p14:creationId xmlns:p14="http://schemas.microsoft.com/office/powerpoint/2010/main" val="371976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r>
              <a:rPr lang="es-PE" dirty="0" smtClean="0"/>
              <a:t>Las Entidades del Estado Peruano contratan bienes</a:t>
            </a:r>
            <a:r>
              <a:rPr lang="es-PE" baseline="0" dirty="0" smtClean="0"/>
              <a:t> servicios y obras, principalmente a través de la Ley de Contrataciones del Estado o por normas internacionales en base a Convenios de Cooperación con organismos multilaterales. En este último caso, las MYPES difícilmente pueden participar, dado que los requisitos formales, garantías y montos a contratar suelen ser mayores.</a:t>
            </a:r>
          </a:p>
          <a:p>
            <a:endParaRPr lang="es-PE" baseline="0" dirty="0" smtClean="0"/>
          </a:p>
          <a:p>
            <a:r>
              <a:rPr lang="es-PE" baseline="0" dirty="0" smtClean="0"/>
              <a:t>NOTA: Existen otras maneras en las que el Estado contrata, como el régimen de </a:t>
            </a:r>
            <a:r>
              <a:rPr lang="es-PE" baseline="0" dirty="0" err="1" smtClean="0"/>
              <a:t>Petro</a:t>
            </a:r>
            <a:r>
              <a:rPr lang="es-PE" baseline="0" dirty="0" smtClean="0"/>
              <a:t> Perú, los regímenes de las Cajas Municipales, los Decretos de Urgencia que señalar alguna forma distinta de contratar algunos bienes, servicios y obras específicos y todas las excepciones previstas en a Ley 30225. Organismos internacionales como el Banco Mundial, han expresado que debería haber un único régimen de contrataciones.</a:t>
            </a:r>
            <a:endParaRPr lang="es-PE" dirty="0"/>
          </a:p>
        </p:txBody>
      </p:sp>
    </p:spTree>
    <p:extLst>
      <p:ext uri="{BB962C8B-B14F-4D97-AF65-F5344CB8AC3E}">
        <p14:creationId xmlns:p14="http://schemas.microsoft.com/office/powerpoint/2010/main" val="178862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r>
              <a:rPr lang="es-PE" dirty="0" smtClean="0"/>
              <a:t>Las opciones dentro de la Ley</a:t>
            </a:r>
            <a:r>
              <a:rPr lang="es-PE" baseline="0" dirty="0" smtClean="0"/>
              <a:t> de Contrataciones actualmente, son los procedimientos clásicos, la subasta inversa y los catálogos electrónicos. Los números indican el orden de prelación para su ejecución, teniendo los Catálogos Electrónicos la primera opción.</a:t>
            </a:r>
          </a:p>
          <a:p>
            <a:r>
              <a:rPr lang="es-PE" baseline="0" dirty="0" smtClean="0"/>
              <a:t>Los procedimientos clásicos requieren: 1. Un esfuerzo del proveedor por cada contrato que desee obtener de cada una de las más de 3,000 entidades que pueden convocarlos. 2. Altos costos administrativos para preparar sus ofertas, para revisar, para impugnar, tasas y garantías. 3. Horarios reducidos para ofertar, posibles cruces de varios procedimientos de selección de interés. 4. Ofertas fijas, pues una vez que se plasman en los sobres quedan escritas en piedra y no pueden cambiarse. 5. Las oportunidades de vender deben ser buscadas por el proveedor. 6. Garantías financieras a las que las MYPES no acceden fácilmente. Principalmente esto último es lo que no les permite participar.</a:t>
            </a:r>
          </a:p>
          <a:p>
            <a:r>
              <a:rPr lang="es-PE" baseline="0" dirty="0" smtClean="0"/>
              <a:t>La subasta inversa requiere de compras por montos altos y no exime a los proveedores de presentar las garantías financieras, lo cual constituye el impedimento más grande a la participación.</a:t>
            </a:r>
          </a:p>
          <a:p>
            <a:r>
              <a:rPr lang="es-PE" baseline="0" dirty="0" smtClean="0"/>
              <a:t>En los catálogos electrónicos: 1. Un solo esfuerzo del proveedor le permite contratar por un año con más de 3,000 entidades. 2. No hay mayores costos administrativos, toda vez que todo es electrónico. 3. Puede ofertar sus productos 24/7. 4. Las ofertas son variables y pueden ser mejoradas en cualquier momento. 5. Las oportunidades buscan al proveedor. 6. No se requiere garantías financieras, solo una garantía simbólica en efectivo.</a:t>
            </a:r>
          </a:p>
          <a:p>
            <a:r>
              <a:rPr lang="es-PE" baseline="0" dirty="0" smtClean="0"/>
              <a:t>Los Catálogos Electrónicos se construyen bajo una política de apoyo a las PYMES, por lo cual, se constituyen como el único camino formal y viable para que éstas puedan contratar con el Estado. Esto concuerda con la estrategia de PERÚ COMPRAS, que busca catalogar “bienes y servicios rutinarios”, que son aquellos donde las micro y pequeñas empresas incursionan, dado que no se requiere de grandes capitales o conocimientos especializados para poder incursionar y poder hacer ofertas competitivas. Los Catálogos Electrónicos, desde marzo de 2016, están a cargo de PERÚ COMPRAS.</a:t>
            </a:r>
            <a:endParaRPr lang="es-PE" dirty="0"/>
          </a:p>
        </p:txBody>
      </p:sp>
    </p:spTree>
    <p:extLst>
      <p:ext uri="{BB962C8B-B14F-4D97-AF65-F5344CB8AC3E}">
        <p14:creationId xmlns:p14="http://schemas.microsoft.com/office/powerpoint/2010/main" val="370912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r>
              <a:rPr lang="es-PE" dirty="0" smtClean="0"/>
              <a:t>Las</a:t>
            </a:r>
            <a:r>
              <a:rPr lang="es-PE" baseline="0" dirty="0" smtClean="0"/>
              <a:t> MYPES pueden participar en dos momentos: 1. En la creación de un nuevo catálogo electrónico o en la implementación de un catálogo existente, o 2. En la extensión de vigencia de un catálogo existente (renovación con incorporación de nuevos proveedores).</a:t>
            </a:r>
            <a:endParaRPr lang="es-PE" dirty="0"/>
          </a:p>
        </p:txBody>
      </p:sp>
    </p:spTree>
    <p:extLst>
      <p:ext uri="{BB962C8B-B14F-4D97-AF65-F5344CB8AC3E}">
        <p14:creationId xmlns:p14="http://schemas.microsoft.com/office/powerpoint/2010/main" val="698760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pPr marL="228600" indent="-228600">
              <a:buAutoNum type="arabicPeriod"/>
            </a:pPr>
            <a:r>
              <a:rPr lang="es-PE" baseline="0" dirty="0" smtClean="0"/>
              <a:t>Revisar el portal de PERÚ COMPRAS para detectar las convocatorias (creación, implementación o incorporación de proveedores). Las convocatorias se publican en OSCE, SEACE, diarios de circulación nacional y redes sociales.</a:t>
            </a:r>
          </a:p>
          <a:p>
            <a:pPr marL="228600" indent="-228600">
              <a:buAutoNum type="arabicPeriod"/>
            </a:pPr>
            <a:r>
              <a:rPr lang="es-PE" baseline="0" dirty="0" smtClean="0"/>
              <a:t>Participar en las convocatorias es sumamente sencillo, el procedimiento es 100% electrónico, solo necesitas una buena conexión a internet y registrarse no toma más de 3 minutos y presentar una oferta no toma más de un minuto. No se requiere preparar documentación y presentar sobres.</a:t>
            </a:r>
          </a:p>
          <a:p>
            <a:pPr marL="228600" indent="-228600">
              <a:buAutoNum type="arabicPeriod"/>
            </a:pPr>
            <a:r>
              <a:rPr lang="es-PE" baseline="0" dirty="0" smtClean="0"/>
              <a:t>Leer el procedimiento es sumamente importante para que asegures una buena participación en el catálogo, pon atención a los plazos y a los procedimientos requeridos para que puedas ingresar a la operación de los catálogos electrónicos.</a:t>
            </a:r>
          </a:p>
          <a:p>
            <a:pPr marL="228600" indent="-228600">
              <a:buAutoNum type="arabicPeriod"/>
            </a:pPr>
            <a:r>
              <a:rPr lang="es-PE" baseline="0" dirty="0" smtClean="0"/>
              <a:t>Confirmar y verificar si eres proveedor adjudicatario es sencillo (además, te comunicamos tus resultados el mismo día de la evaluación. Y listo… Solo queda esperar la puesta en operación del catálogo y tus ofertas estarán a disposición de más de 2,000 Entidades Públicas que actualmente utilizan la herramienta.</a:t>
            </a:r>
            <a:endParaRPr lang="es-PE" dirty="0"/>
          </a:p>
        </p:txBody>
      </p:sp>
    </p:spTree>
    <p:extLst>
      <p:ext uri="{BB962C8B-B14F-4D97-AF65-F5344CB8AC3E}">
        <p14:creationId xmlns:p14="http://schemas.microsoft.com/office/powerpoint/2010/main" val="3035948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dirty="0" smtClean="0"/>
              <a:t>Los requisitos de admisión son los siguientes: RUC activo, inscripción vigente</a:t>
            </a:r>
            <a:r>
              <a:rPr lang="es-PE" baseline="0" dirty="0" smtClean="0"/>
              <a:t> en el RNP, no estar inhabilitado, suspendido ni impedido para contratar con el Estado y otros sectoriales de acuerdo a la naturaleza del catalogo electrónico.</a:t>
            </a:r>
          </a:p>
          <a:p>
            <a:r>
              <a:rPr lang="es-PE" baseline="0" dirty="0" smtClean="0"/>
              <a:t>Con esto, se procede a registrarse en el proceso y presentar ofertas a través del aplicativo de catálogos electrónicos.</a:t>
            </a:r>
          </a:p>
          <a:p>
            <a:r>
              <a:rPr lang="es-PE" baseline="0" dirty="0" smtClean="0"/>
              <a:t>Y listo!</a:t>
            </a:r>
            <a:endParaRPr dirty="0"/>
          </a:p>
        </p:txBody>
      </p:sp>
    </p:spTree>
    <p:extLst>
      <p:ext uri="{BB962C8B-B14F-4D97-AF65-F5344CB8AC3E}">
        <p14:creationId xmlns:p14="http://schemas.microsoft.com/office/powerpoint/2010/main" val="19944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dirty="0" smtClean="0"/>
              <a:t>A través de los catálogos electrónicos al año se contrata:</a:t>
            </a:r>
          </a:p>
          <a:p>
            <a:pPr marL="0" indent="0">
              <a:buNone/>
            </a:pPr>
            <a:endParaRPr lang="es-PE" dirty="0" smtClean="0"/>
          </a:p>
          <a:p>
            <a:pPr marL="0" indent="0">
              <a:buNone/>
            </a:pPr>
            <a:r>
              <a:rPr lang="es-PE" dirty="0" smtClean="0"/>
              <a:t>1. Con</a:t>
            </a:r>
            <a:r>
              <a:rPr lang="es-PE" baseline="0" dirty="0" smtClean="0"/>
              <a:t> más de 3,000 proveedores. 2. Con más de 2,000 entidades compradoras. 3. Más de 30,000 productos. 4. Más de 100,000 contratos. 5. Más de 1,300 millones de Soles…</a:t>
            </a:r>
          </a:p>
          <a:p>
            <a:pPr marL="0" indent="0">
              <a:buNone/>
            </a:pPr>
            <a:endParaRPr lang="es-PE" dirty="0" smtClean="0"/>
          </a:p>
          <a:p>
            <a:pPr marL="0" indent="0">
              <a:buNone/>
            </a:pPr>
            <a:r>
              <a:rPr lang="es-PE" dirty="0" smtClean="0"/>
              <a:t>De los proveedores, más</a:t>
            </a:r>
            <a:r>
              <a:rPr lang="es-PE" baseline="0" dirty="0" smtClean="0"/>
              <a:t> del 81% es PYME</a:t>
            </a:r>
          </a:p>
          <a:p>
            <a:pPr marL="0" indent="0">
              <a:buNone/>
            </a:pPr>
            <a:r>
              <a:rPr lang="es-PE" baseline="0" dirty="0" smtClean="0"/>
              <a:t>De los contratos, más del 70% se hace con PYMES</a:t>
            </a:r>
          </a:p>
          <a:p>
            <a:pPr marL="0" indent="0">
              <a:buNone/>
            </a:pPr>
            <a:r>
              <a:rPr lang="es-PE" baseline="0" dirty="0" smtClean="0"/>
              <a:t>Del monto, más del 56% va para las PYMES</a:t>
            </a:r>
          </a:p>
          <a:p>
            <a:pPr marL="0" indent="0">
              <a:buNone/>
            </a:pPr>
            <a:endParaRPr lang="es-PE" baseline="0" dirty="0" smtClean="0"/>
          </a:p>
          <a:p>
            <a:pPr marL="0" indent="0">
              <a:buNone/>
            </a:pPr>
            <a:r>
              <a:rPr lang="es-PE" baseline="0" dirty="0" smtClean="0"/>
              <a:t>No utilicé información histórica porque no hay una tendencia a mejora, y se ve súper desordenado el cuadro. Los eventos internacionales son para mostrar todo lo bonito que tenemos, colocar algún tipo de dato que pueda desalentar a los participantes (que me imagino que son </a:t>
            </a:r>
            <a:r>
              <a:rPr lang="es-PE" baseline="0" dirty="0" err="1" smtClean="0"/>
              <a:t>PYMEs</a:t>
            </a:r>
            <a:r>
              <a:rPr lang="es-PE" baseline="0" dirty="0" smtClean="0"/>
              <a:t>, mejor ni ponerlo), de otro lado, en 10 minutos, explicar PERÚ COMPRAS y los beneficios para las PYMES, como que va a faltar tiempo…</a:t>
            </a:r>
            <a:endParaRPr dirty="0"/>
          </a:p>
        </p:txBody>
      </p:sp>
    </p:spTree>
    <p:extLst>
      <p:ext uri="{BB962C8B-B14F-4D97-AF65-F5344CB8AC3E}">
        <p14:creationId xmlns:p14="http://schemas.microsoft.com/office/powerpoint/2010/main" val="4286562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dirty="0" smtClean="0"/>
              <a:t>Se supone que la programación incluía</a:t>
            </a:r>
            <a:r>
              <a:rPr lang="es-PE" baseline="0" dirty="0" smtClean="0"/>
              <a:t> a todos estos rubros… En caso de no implementar este año, seguiríamos el siguiente ¿cierto?</a:t>
            </a:r>
            <a:endParaRPr dirty="0"/>
          </a:p>
        </p:txBody>
      </p:sp>
    </p:spTree>
    <p:extLst>
      <p:ext uri="{BB962C8B-B14F-4D97-AF65-F5344CB8AC3E}">
        <p14:creationId xmlns:p14="http://schemas.microsoft.com/office/powerpoint/2010/main" val="328644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60388" y="842963"/>
            <a:ext cx="7478713" cy="4208462"/>
          </a:xfrm>
          <a:prstGeom prst="rect">
            <a:avLst/>
          </a:prstGeom>
        </p:spPr>
      </p:sp>
      <p:sp>
        <p:nvSpPr>
          <p:cNvPr id="3" name="2 Marcador de notas"/>
          <p:cNvSpPr>
            <a:spLocks noGrp="1"/>
          </p:cNvSpPr>
          <p:nvPr>
            <p:ph type="body" idx="1"/>
          </p:nvPr>
        </p:nvSpPr>
        <p:spPr>
          <a:xfrm>
            <a:off x="847368" y="5332456"/>
            <a:ext cx="4659783" cy="5052366"/>
          </a:xfrm>
          <a:prstGeom prst="rect">
            <a:avLst/>
          </a:prstGeom>
        </p:spPr>
        <p:txBody>
          <a:bodyPr>
            <a:normAutofit/>
          </a:bodyPr>
          <a:lstStyle/>
          <a:p>
            <a:endParaRPr lang="es-PE" dirty="0"/>
          </a:p>
        </p:txBody>
      </p:sp>
      <p:sp>
        <p:nvSpPr>
          <p:cNvPr id="4" name="3 Marcador de número de diapositiva"/>
          <p:cNvSpPr>
            <a:spLocks noGrp="1"/>
          </p:cNvSpPr>
          <p:nvPr>
            <p:ph type="sldNum" sz="quarter" idx="10"/>
          </p:nvPr>
        </p:nvSpPr>
        <p:spPr>
          <a:xfrm>
            <a:off x="3601687" y="10664910"/>
            <a:ext cx="2752833" cy="561973"/>
          </a:xfrm>
          <a:prstGeom prst="rect">
            <a:avLst/>
          </a:prstGeom>
        </p:spPr>
        <p:txBody>
          <a:bodyPr/>
          <a:lstStyle/>
          <a:p>
            <a:pPr>
              <a:defRPr/>
            </a:pPr>
            <a:fld id="{BAFC8C41-97A7-412E-BF97-7625FC4FDD18}" type="slidenum">
              <a:rPr lang="es-ES_tradnl" smtClean="0"/>
              <a:pPr>
                <a:defRPr/>
              </a:pPr>
              <a:t>2</a:t>
            </a:fld>
            <a:endParaRPr lang="es-ES_tradnl" dirty="0"/>
          </a:p>
        </p:txBody>
      </p:sp>
    </p:spTree>
    <p:extLst>
      <p:ext uri="{BB962C8B-B14F-4D97-AF65-F5344CB8AC3E}">
        <p14:creationId xmlns:p14="http://schemas.microsoft.com/office/powerpoint/2010/main" val="213819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baseline="0" dirty="0" smtClean="0"/>
              <a:t>Oportunidad para proveedores de incorporarse, será durante el II trimestre del 2018</a:t>
            </a:r>
          </a:p>
          <a:p>
            <a:endParaRPr lang="es-PE" baseline="0" dirty="0" smtClean="0"/>
          </a:p>
          <a:p>
            <a:r>
              <a:rPr lang="es-PE" baseline="0" dirty="0" smtClean="0"/>
              <a:t>Fecha de fin de vigencia:</a:t>
            </a:r>
          </a:p>
          <a:p>
            <a:endParaRPr lang="es-PE" baseline="0" dirty="0" smtClean="0"/>
          </a:p>
          <a:p>
            <a:r>
              <a:rPr lang="es-PE" dirty="0" smtClean="0"/>
              <a:t>Catálogo Electrónico  		Fin de Vigencia de Catálogo Electrónico</a:t>
            </a:r>
          </a:p>
          <a:p>
            <a:r>
              <a:rPr lang="es-PE" dirty="0" smtClean="0"/>
              <a:t>Repuestos y accesorios de oficina	9/04/2018</a:t>
            </a:r>
          </a:p>
          <a:p>
            <a:r>
              <a:rPr lang="es-PE" sz="1200" b="0" i="0" u="none" strike="noStrike" kern="1200" dirty="0" smtClean="0">
                <a:solidFill>
                  <a:schemeClr val="tx1"/>
                </a:solidFill>
                <a:effectLst/>
                <a:latin typeface="+mn-lt"/>
                <a:ea typeface="+mn-ea"/>
                <a:cs typeface="+mn-cs"/>
              </a:rPr>
              <a:t>Consumibles</a:t>
            </a:r>
            <a:r>
              <a:rPr lang="es-PE" dirty="0" smtClean="0"/>
              <a:t> 			</a:t>
            </a:r>
            <a:r>
              <a:rPr lang="es-PE" sz="1200" b="0" i="0" u="none" strike="noStrike" kern="1200" dirty="0" smtClean="0">
                <a:solidFill>
                  <a:schemeClr val="tx1"/>
                </a:solidFill>
                <a:effectLst/>
                <a:latin typeface="+mn-lt"/>
                <a:ea typeface="+mn-ea"/>
                <a:cs typeface="+mn-cs"/>
              </a:rPr>
              <a:t>9/04/2018</a:t>
            </a:r>
            <a:r>
              <a:rPr lang="es-P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s-PE" sz="1200" b="0" i="0" u="none" strike="noStrike" kern="1200" dirty="0" smtClean="0">
                <a:solidFill>
                  <a:schemeClr val="tx1"/>
                </a:solidFill>
                <a:effectLst/>
                <a:latin typeface="+mn-lt"/>
                <a:ea typeface="+mn-ea"/>
                <a:cs typeface="+mn-cs"/>
              </a:rPr>
              <a:t>Impresoras</a:t>
            </a:r>
            <a:r>
              <a:rPr lang="es-PE" dirty="0" smtClean="0"/>
              <a:t> 			</a:t>
            </a:r>
            <a:r>
              <a:rPr lang="es-PE" sz="1200" b="0" i="0" u="none" strike="noStrike" kern="1200" dirty="0" smtClean="0">
                <a:solidFill>
                  <a:schemeClr val="tx1"/>
                </a:solidFill>
                <a:effectLst/>
                <a:latin typeface="+mn-lt"/>
                <a:ea typeface="+mn-ea"/>
                <a:cs typeface="+mn-cs"/>
              </a:rPr>
              <a:t>9/04/2018</a:t>
            </a:r>
            <a:r>
              <a:rPr lang="es-P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s-PE" dirty="0" smtClean="0"/>
              <a:t>Materiales e insumos de aseo y tocador	17/04/2018</a:t>
            </a:r>
          </a:p>
          <a:p>
            <a:pPr marL="0" marR="0" indent="0" algn="l" defTabSz="914400" rtl="0" eaLnBrk="1" fontAlgn="auto" latinLnBrk="0" hangingPunct="1">
              <a:lnSpc>
                <a:spcPct val="100000"/>
              </a:lnSpc>
              <a:spcBef>
                <a:spcPts val="0"/>
              </a:spcBef>
              <a:spcAft>
                <a:spcPts val="0"/>
              </a:spcAft>
              <a:buClrTx/>
              <a:buSzTx/>
              <a:buFontTx/>
              <a:buNone/>
              <a:tabLst/>
              <a:defRPr/>
            </a:pPr>
            <a:r>
              <a:rPr lang="es-PE" dirty="0" smtClean="0"/>
              <a:t>Papeles y cartones		17/04/2018</a:t>
            </a:r>
          </a:p>
          <a:p>
            <a:r>
              <a:rPr lang="es-PE" dirty="0" smtClean="0"/>
              <a:t>Útiles de Escritorio		17/04/2018</a:t>
            </a:r>
          </a:p>
          <a:p>
            <a:pPr marL="0" marR="0" indent="0" algn="l" defTabSz="914400" rtl="0" eaLnBrk="1" fontAlgn="auto" latinLnBrk="0" hangingPunct="1">
              <a:lnSpc>
                <a:spcPct val="100000"/>
              </a:lnSpc>
              <a:spcBef>
                <a:spcPts val="0"/>
              </a:spcBef>
              <a:spcAft>
                <a:spcPts val="0"/>
              </a:spcAft>
              <a:buClrTx/>
              <a:buSzTx/>
              <a:buFontTx/>
              <a:buNone/>
              <a:tabLst/>
              <a:defRPr/>
            </a:pPr>
            <a:r>
              <a:rPr lang="es-PE" dirty="0" smtClean="0"/>
              <a:t>Escáneres			2/05/2018</a:t>
            </a:r>
          </a:p>
          <a:p>
            <a:pPr marL="0" marR="0" indent="0" algn="l" defTabSz="914400" rtl="0" eaLnBrk="1" fontAlgn="auto" latinLnBrk="0" hangingPunct="1">
              <a:lnSpc>
                <a:spcPct val="100000"/>
              </a:lnSpc>
              <a:spcBef>
                <a:spcPts val="0"/>
              </a:spcBef>
              <a:spcAft>
                <a:spcPts val="0"/>
              </a:spcAft>
              <a:buClrTx/>
              <a:buSzTx/>
              <a:buFontTx/>
              <a:buNone/>
              <a:tabLst/>
              <a:defRPr/>
            </a:pPr>
            <a:r>
              <a:rPr lang="es-PE" dirty="0" smtClean="0"/>
              <a:t>Computadoras Portátiles		2/05/2018</a:t>
            </a:r>
          </a:p>
          <a:p>
            <a:r>
              <a:rPr lang="es-PE" dirty="0" smtClean="0"/>
              <a:t>Computadoras de Escritorio		2/05/2018</a:t>
            </a:r>
          </a:p>
          <a:p>
            <a:endParaRPr dirty="0"/>
          </a:p>
        </p:txBody>
      </p:sp>
    </p:spTree>
    <p:extLst>
      <p:ext uri="{BB962C8B-B14F-4D97-AF65-F5344CB8AC3E}">
        <p14:creationId xmlns:p14="http://schemas.microsoft.com/office/powerpoint/2010/main" val="174902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b="1" dirty="0" smtClean="0"/>
              <a:t>Programación para tercer trimestre</a:t>
            </a:r>
            <a:r>
              <a:rPr lang="es-PE" b="1" baseline="0" dirty="0" smtClean="0"/>
              <a:t> 2017 </a:t>
            </a:r>
          </a:p>
          <a:p>
            <a:r>
              <a:rPr lang="es-PE" baseline="0" dirty="0" smtClean="0"/>
              <a:t>Llantas</a:t>
            </a:r>
          </a:p>
          <a:p>
            <a:r>
              <a:rPr lang="es-PE" baseline="0" dirty="0" smtClean="0"/>
              <a:t>Tuberías</a:t>
            </a:r>
          </a:p>
          <a:p>
            <a:r>
              <a:rPr lang="es-PE" baseline="0" dirty="0" smtClean="0"/>
              <a:t>Pinturas</a:t>
            </a:r>
          </a:p>
          <a:p>
            <a:r>
              <a:rPr lang="es-PE" baseline="0" dirty="0" smtClean="0"/>
              <a:t>Artículos de limpieza</a:t>
            </a:r>
          </a:p>
          <a:p>
            <a:r>
              <a:rPr lang="es-PE" baseline="0" dirty="0" smtClean="0"/>
              <a:t>Utensilios de cocina</a:t>
            </a:r>
          </a:p>
          <a:p>
            <a:r>
              <a:rPr lang="es-PE" baseline="0" dirty="0" smtClean="0"/>
              <a:t>Baterías</a:t>
            </a:r>
          </a:p>
          <a:p>
            <a:pPr marL="0" marR="0" indent="0" algn="l" defTabSz="914400" rtl="0" eaLnBrk="1" fontAlgn="auto" latinLnBrk="0" hangingPunct="1">
              <a:lnSpc>
                <a:spcPct val="100000"/>
              </a:lnSpc>
              <a:spcBef>
                <a:spcPts val="0"/>
              </a:spcBef>
              <a:spcAft>
                <a:spcPts val="0"/>
              </a:spcAft>
              <a:buClrTx/>
              <a:buSzTx/>
              <a:buFontTx/>
              <a:buNone/>
              <a:tabLst/>
              <a:defRPr/>
            </a:pPr>
            <a:r>
              <a:rPr lang="es-PE" b="1" dirty="0" smtClean="0"/>
              <a:t>Programación para tercer trimestre</a:t>
            </a:r>
            <a:r>
              <a:rPr lang="es-PE" b="1" baseline="0" dirty="0" smtClean="0"/>
              <a:t> 2017 </a:t>
            </a:r>
          </a:p>
          <a:p>
            <a:pPr marL="0" marR="0" indent="0" algn="l" defTabSz="914400" rtl="0" eaLnBrk="1" fontAlgn="auto" latinLnBrk="0" hangingPunct="1">
              <a:lnSpc>
                <a:spcPct val="100000"/>
              </a:lnSpc>
              <a:spcBef>
                <a:spcPts val="0"/>
              </a:spcBef>
              <a:spcAft>
                <a:spcPts val="0"/>
              </a:spcAft>
              <a:buClrTx/>
              <a:buSzTx/>
              <a:buFontTx/>
              <a:buNone/>
              <a:tabLst/>
              <a:defRPr/>
            </a:pPr>
            <a:r>
              <a:rPr lang="es-PE" b="0" baseline="0" dirty="0" smtClean="0"/>
              <a:t>Libros</a:t>
            </a:r>
          </a:p>
          <a:p>
            <a:pPr marL="0" marR="0" indent="0" algn="l" defTabSz="914400" rtl="0" eaLnBrk="1" fontAlgn="auto" latinLnBrk="0" hangingPunct="1">
              <a:lnSpc>
                <a:spcPct val="100000"/>
              </a:lnSpc>
              <a:spcBef>
                <a:spcPts val="0"/>
              </a:spcBef>
              <a:spcAft>
                <a:spcPts val="0"/>
              </a:spcAft>
              <a:buClrTx/>
              <a:buSzTx/>
              <a:buFontTx/>
              <a:buNone/>
              <a:tabLst/>
              <a:defRPr/>
            </a:pPr>
            <a:r>
              <a:rPr lang="es-PE" b="0" baseline="0" dirty="0" smtClean="0"/>
              <a:t>Software</a:t>
            </a:r>
          </a:p>
          <a:p>
            <a:pPr marL="0" marR="0" indent="0" algn="l" defTabSz="914400" rtl="0" eaLnBrk="1" fontAlgn="auto" latinLnBrk="0" hangingPunct="1">
              <a:lnSpc>
                <a:spcPct val="100000"/>
              </a:lnSpc>
              <a:spcBef>
                <a:spcPts val="0"/>
              </a:spcBef>
              <a:spcAft>
                <a:spcPts val="0"/>
              </a:spcAft>
              <a:buClrTx/>
              <a:buSzTx/>
              <a:buFontTx/>
              <a:buNone/>
              <a:tabLst/>
              <a:defRPr/>
            </a:pPr>
            <a:r>
              <a:rPr lang="es-PE" b="0" baseline="0" dirty="0" smtClean="0"/>
              <a:t>Calzado</a:t>
            </a:r>
          </a:p>
          <a:p>
            <a:endParaRPr lang="es-PE" b="1" baseline="0" dirty="0" smtClean="0"/>
          </a:p>
        </p:txBody>
      </p:sp>
    </p:spTree>
    <p:extLst>
      <p:ext uri="{BB962C8B-B14F-4D97-AF65-F5344CB8AC3E}">
        <p14:creationId xmlns:p14="http://schemas.microsoft.com/office/powerpoint/2010/main" val="478354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dirty="0" smtClean="0"/>
              <a:t>Sin comentarios</a:t>
            </a:r>
            <a:endParaRPr dirty="0"/>
          </a:p>
        </p:txBody>
      </p:sp>
    </p:spTree>
    <p:extLst>
      <p:ext uri="{BB962C8B-B14F-4D97-AF65-F5344CB8AC3E}">
        <p14:creationId xmlns:p14="http://schemas.microsoft.com/office/powerpoint/2010/main" val="2401669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85800" y="4400550"/>
            <a:ext cx="5486400" cy="3600450"/>
          </a:xfrm>
          <a:prstGeom prst="rect">
            <a:avLst/>
          </a:prstGeom>
        </p:spPr>
        <p:txBody>
          <a:bodyPr lIns="93936" tIns="46968" rIns="93936" bIns="46968">
            <a:normAutofit/>
          </a:bodyPr>
          <a:lstStyle/>
          <a:p>
            <a:endParaRPr/>
          </a:p>
        </p:txBody>
      </p:sp>
    </p:spTree>
    <p:extLst>
      <p:ext uri="{BB962C8B-B14F-4D97-AF65-F5344CB8AC3E}">
        <p14:creationId xmlns:p14="http://schemas.microsoft.com/office/powerpoint/2010/main" val="114265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73577" y="4748163"/>
            <a:ext cx="5388610" cy="3884861"/>
          </a:xfrm>
          <a:prstGeom prst="rect">
            <a:avLst/>
          </a:prstGeom>
        </p:spPr>
        <p:txBody>
          <a:bodyPr lIns="93936" tIns="46968" rIns="93936" bIns="46968">
            <a:normAutofit/>
          </a:bodyPr>
          <a:lstStyle/>
          <a:p>
            <a:endParaRPr/>
          </a:p>
        </p:txBody>
      </p:sp>
    </p:spTree>
    <p:extLst>
      <p:ext uri="{BB962C8B-B14F-4D97-AF65-F5344CB8AC3E}">
        <p14:creationId xmlns:p14="http://schemas.microsoft.com/office/powerpoint/2010/main" val="73021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73577" y="4748163"/>
            <a:ext cx="5388610" cy="3884861"/>
          </a:xfrm>
          <a:prstGeom prst="rect">
            <a:avLst/>
          </a:prstGeom>
        </p:spPr>
        <p:txBody>
          <a:bodyPr lIns="93936" tIns="46968" rIns="93936" bIns="46968">
            <a:normAutofit/>
          </a:bodyPr>
          <a:lstStyle/>
          <a:p>
            <a:endParaRPr/>
          </a:p>
        </p:txBody>
      </p:sp>
    </p:spTree>
    <p:extLst>
      <p:ext uri="{BB962C8B-B14F-4D97-AF65-F5344CB8AC3E}">
        <p14:creationId xmlns:p14="http://schemas.microsoft.com/office/powerpoint/2010/main" val="280015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pPr algn="just"/>
            <a:r>
              <a:rPr lang="es-PE" sz="1200" dirty="0" smtClean="0">
                <a:latin typeface="Calibri" panose="020F0502020204030204" pitchFamily="34" charset="0"/>
                <a:ea typeface="Tahoma" panose="020B0604030504040204" pitchFamily="34" charset="0"/>
                <a:cs typeface="Tahoma" panose="020B0604030504040204" pitchFamily="34" charset="0"/>
              </a:rPr>
              <a:t>La Central de Compras Públicas (PERÚ COMPRAS) es un organismo público ejecutor adscrito al Ministerio de Economía y Finanzas, con autonomía técnica, funcional, administrativa, económica y financiera.</a:t>
            </a:r>
          </a:p>
          <a:p>
            <a:pPr algn="just"/>
            <a:endParaRPr lang="es-PE" sz="1200" dirty="0" smtClean="0">
              <a:latin typeface="Calibri" panose="020F0502020204030204" pitchFamily="34" charset="0"/>
              <a:ea typeface="Tahoma" panose="020B0604030504040204" pitchFamily="34" charset="0"/>
              <a:cs typeface="Tahoma" panose="020B0604030504040204" pitchFamily="34" charset="0"/>
            </a:endParaRPr>
          </a:p>
          <a:p>
            <a:pPr algn="just"/>
            <a:r>
              <a:rPr lang="es-PE" sz="1200" dirty="0" smtClean="0">
                <a:latin typeface="Calibri" panose="020F0502020204030204" pitchFamily="34" charset="0"/>
                <a:ea typeface="Tahoma" panose="020B0604030504040204" pitchFamily="34" charset="0"/>
                <a:cs typeface="Tahoma" panose="020B0604030504040204" pitchFamily="34" charset="0"/>
              </a:rPr>
              <a:t>Nuestro objetivo es optimizar las contrataciones públicas a nivel nacional, a través de sistemas y procedimientos dinámicos y eficientes, con personal altamente especializado y aprovechando el uso de las tecnologías de la información y la economía de escala</a:t>
            </a:r>
            <a:endParaRPr lang="en-US" sz="1200" dirty="0">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371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28663" y="1169988"/>
            <a:ext cx="5619750" cy="3160712"/>
          </a:xfrm>
          <a:prstGeom prst="rect">
            <a:avLst/>
          </a:prstGeom>
          <a:noFill/>
          <a:ln w="12700">
            <a:solidFill>
              <a:prstClr val="black"/>
            </a:solidFill>
          </a:ln>
        </p:spPr>
      </p:sp>
      <p:sp>
        <p:nvSpPr>
          <p:cNvPr id="3" name="Marcador de notas 2"/>
          <p:cNvSpPr>
            <a:spLocks noGrp="1"/>
          </p:cNvSpPr>
          <p:nvPr>
            <p:ph type="body" idx="1"/>
          </p:nvPr>
        </p:nvSpPr>
        <p:spPr>
          <a:xfrm>
            <a:off x="708025" y="4505325"/>
            <a:ext cx="5661025" cy="3687763"/>
          </a:xfrm>
          <a:prstGeom prst="rect">
            <a:avLst/>
          </a:prstGeom>
        </p:spPr>
        <p:txBody>
          <a:bodyPr/>
          <a:lstStyle/>
          <a:p>
            <a:r>
              <a:rPr lang="es-PE" dirty="0" smtClean="0"/>
              <a:t>Sin comentarios.</a:t>
            </a:r>
            <a:endParaRPr lang="es-PE" dirty="0"/>
          </a:p>
        </p:txBody>
      </p:sp>
    </p:spTree>
    <p:extLst>
      <p:ext uri="{BB962C8B-B14F-4D97-AF65-F5344CB8AC3E}">
        <p14:creationId xmlns:p14="http://schemas.microsoft.com/office/powerpoint/2010/main" val="122868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673577" y="4748163"/>
            <a:ext cx="5388610" cy="3884861"/>
          </a:xfrm>
          <a:prstGeom prst="rect">
            <a:avLst/>
          </a:prstGeom>
        </p:spPr>
        <p:txBody>
          <a:bodyPr lIns="93936" tIns="46968" rIns="93936" bIns="46968">
            <a:normAutofit/>
          </a:bodyPr>
          <a:lstStyle/>
          <a:p>
            <a:endParaRPr/>
          </a:p>
        </p:txBody>
      </p:sp>
    </p:spTree>
    <p:extLst>
      <p:ext uri="{BB962C8B-B14F-4D97-AF65-F5344CB8AC3E}">
        <p14:creationId xmlns:p14="http://schemas.microsoft.com/office/powerpoint/2010/main" val="247047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dirty="0" smtClean="0"/>
              <a:t>En PERÚ</a:t>
            </a:r>
            <a:r>
              <a:rPr lang="es-PE" baseline="0" dirty="0" smtClean="0"/>
              <a:t> COMPRAS hemos realizado un Estudio con la finalidad de mapear todo el abastecimiento público, para lo cual, </a:t>
            </a:r>
            <a:r>
              <a:rPr lang="es-PE" dirty="0" smtClean="0"/>
              <a:t>a</a:t>
            </a:r>
            <a:r>
              <a:rPr lang="es-PE" baseline="0" dirty="0" smtClean="0"/>
              <a:t> cada artículo de compra le hemos dado un valor por su monto de contratación anual y otro valor para medir el riesgo de adquirirlo; colocando cada uno en la matriz que se ve en la diapositiva. El Estado Peruano contrata al año 1,745 clases de Bienes y Servicios, de los cuales: Existen 1,264 clases en el cuadrante rutinario, 117 clases en el cuadrante </a:t>
            </a:r>
            <a:r>
              <a:rPr lang="es-PE" baseline="0" dirty="0" err="1" smtClean="0"/>
              <a:t>commodity</a:t>
            </a:r>
            <a:r>
              <a:rPr lang="es-PE" baseline="0" dirty="0" smtClean="0"/>
              <a:t>, 351 clases en el cuadrante cuello de botella y 13 clases en el cuadrante estratégico. Cabe señalar además, que hicimos un análisis por cada sector priorizado por el poder ejecutivo (Salud, Educación, Interior, Defensa, Transportes y Comunicaciones, Vivienda, Ministerio Público y Justicia), obteniendo en total, 54 clases priorizadas consideradas como estratégicas.</a:t>
            </a:r>
            <a:endParaRPr dirty="0"/>
          </a:p>
        </p:txBody>
      </p:sp>
    </p:spTree>
    <p:extLst>
      <p:ext uri="{BB962C8B-B14F-4D97-AF65-F5344CB8AC3E}">
        <p14:creationId xmlns:p14="http://schemas.microsoft.com/office/powerpoint/2010/main" val="55036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936" tIns="46968" rIns="93936" bIns="46968">
            <a:normAutofit fontScale="25000" lnSpcReduction="20000"/>
          </a:bodyPr>
          <a:lstStyle/>
          <a:p>
            <a:r>
              <a:rPr lang="es-PE" dirty="0" smtClean="0"/>
              <a:t>Por tanto, nuestro Estudio ha definido nuestras brechas iniciales de crecimiento,</a:t>
            </a:r>
            <a:r>
              <a:rPr lang="es-PE" baseline="0" dirty="0" smtClean="0"/>
              <a:t> y definido nuestras metas para cerrarlas. En ese sentido, </a:t>
            </a:r>
            <a:r>
              <a:rPr lang="es-PE" dirty="0" smtClean="0"/>
              <a:t>se han detectado 199 clases, que pueden convertirse en 54 nuevos catálogos electrónicos, que harían</a:t>
            </a:r>
            <a:r>
              <a:rPr lang="es-PE" baseline="0" dirty="0" smtClean="0"/>
              <a:t> un total de 65 catálogos electrónicos que tendrían una participación en la compra pública superior al 17% (actualmente la participación es del 5%). Asimismo, se detectan 52 clases en el cuadrante </a:t>
            </a:r>
            <a:r>
              <a:rPr lang="es-PE" baseline="0" dirty="0" err="1" smtClean="0"/>
              <a:t>commodity</a:t>
            </a:r>
            <a:r>
              <a:rPr lang="es-PE" baseline="0" dirty="0" smtClean="0"/>
              <a:t> que contienen 1,786 productos (ítems), que entrarían a evaluarse para convertirse en Fichas Técnicas para Subasta Inversa, llegando a una participación del 11% (actualmente la participación es del 5%). Finalmente, sobre los cuadrantes con criticidad, se establecen 54 clases de artículos estratégicos priorizados que pasarían a trabajarse por homologación, cuya participación sería alrededor del 10% de la compra pública. Es decir, al cierre de las brechas iniciales, las herramientas de PERÚ COMPRAS (sin considerar las compras corporativas), tendrían una participación de casi el 40% de la compra pública en bienes y servicios.</a:t>
            </a:r>
          </a:p>
          <a:p>
            <a:r>
              <a:rPr lang="es-PE" baseline="0" dirty="0" smtClean="0"/>
              <a:t>Cabe señalar que al ser las compras corporativas oportunidades de agregación de demanda, homogenización y la consecución de mejores condiciones y beneficios para las Entidades del Estado, se plantea que donde se detecten oportunidades se harían compras corporativas (que podrían ocurrir en cualquiera de los cuadrantes).</a:t>
            </a:r>
          </a:p>
          <a:p>
            <a:r>
              <a:rPr lang="es-PE" baseline="0" dirty="0" smtClean="0"/>
              <a:t>De otro lado, al analizar los artículos con mayor participación presupuestal, podrían surgir catálogos especiales (por ejemplo, con procedimientos para compras de gran monto, hoy “gran compra”, o catalogar productos que no puedan ser llevados a Fichas Técnicas por temas de alta rotación por vigencia tecnológica, etc.).</a:t>
            </a:r>
          </a:p>
          <a:p>
            <a:r>
              <a:rPr lang="es-PE" baseline="0" dirty="0" smtClean="0"/>
              <a:t>Finalmente, al analizar los artículos con una mayor dificultad, podrían salir mecanismos innovadores de contratación dependiendo del tipo de artículo, del tipo de mercado en el que se encuentran, etc.</a:t>
            </a:r>
            <a:endParaRPr dirty="0"/>
          </a:p>
        </p:txBody>
      </p:sp>
    </p:spTree>
    <p:extLst>
      <p:ext uri="{BB962C8B-B14F-4D97-AF65-F5344CB8AC3E}">
        <p14:creationId xmlns:p14="http://schemas.microsoft.com/office/powerpoint/2010/main" val="252861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35719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4201741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06728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822907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fecha 4"/>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PE">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55995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Marcador de fecha 6"/>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PE">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4116139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fecha 2"/>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PE">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633108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PE">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58408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PE">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923427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PE">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90649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49887" y="752972"/>
            <a:ext cx="8112760" cy="5612130"/>
          </a:xfrm>
          <a:custGeom>
            <a:avLst/>
            <a:gdLst/>
            <a:ahLst/>
            <a:cxnLst/>
            <a:rect l="l" t="t" r="r" b="b"/>
            <a:pathLst>
              <a:path w="6084570" h="5612130">
                <a:moveTo>
                  <a:pt x="89725" y="5612079"/>
                </a:moveTo>
                <a:lnTo>
                  <a:pt x="51117" y="5602978"/>
                </a:lnTo>
                <a:lnTo>
                  <a:pt x="19275" y="5577527"/>
                </a:lnTo>
                <a:lnTo>
                  <a:pt x="2201" y="5542101"/>
                </a:lnTo>
                <a:lnTo>
                  <a:pt x="0" y="89255"/>
                </a:lnTo>
                <a:lnTo>
                  <a:pt x="1178" y="74709"/>
                </a:lnTo>
                <a:lnTo>
                  <a:pt x="17361" y="36260"/>
                </a:lnTo>
                <a:lnTo>
                  <a:pt x="48596" y="9517"/>
                </a:lnTo>
                <a:lnTo>
                  <a:pt x="5267731" y="0"/>
                </a:lnTo>
                <a:lnTo>
                  <a:pt x="5333855" y="2681"/>
                </a:lnTo>
                <a:lnTo>
                  <a:pt x="5398588" y="10586"/>
                </a:lnTo>
                <a:lnTo>
                  <a:pt x="5461718" y="23505"/>
                </a:lnTo>
                <a:lnTo>
                  <a:pt x="5523032" y="41229"/>
                </a:lnTo>
                <a:lnTo>
                  <a:pt x="5582320" y="63548"/>
                </a:lnTo>
                <a:lnTo>
                  <a:pt x="5639370" y="90253"/>
                </a:lnTo>
                <a:lnTo>
                  <a:pt x="5693969" y="121135"/>
                </a:lnTo>
                <a:lnTo>
                  <a:pt x="5745905" y="155984"/>
                </a:lnTo>
                <a:lnTo>
                  <a:pt x="5794968" y="194590"/>
                </a:lnTo>
                <a:lnTo>
                  <a:pt x="5840945" y="236745"/>
                </a:lnTo>
                <a:lnTo>
                  <a:pt x="5883625" y="282239"/>
                </a:lnTo>
                <a:lnTo>
                  <a:pt x="5922795" y="330862"/>
                </a:lnTo>
                <a:lnTo>
                  <a:pt x="5958244" y="382406"/>
                </a:lnTo>
                <a:lnTo>
                  <a:pt x="5989760" y="436661"/>
                </a:lnTo>
                <a:lnTo>
                  <a:pt x="6017132" y="493417"/>
                </a:lnTo>
                <a:lnTo>
                  <a:pt x="6040147" y="552465"/>
                </a:lnTo>
                <a:lnTo>
                  <a:pt x="6058593" y="613595"/>
                </a:lnTo>
                <a:lnTo>
                  <a:pt x="6072259" y="676599"/>
                </a:lnTo>
                <a:lnTo>
                  <a:pt x="6080934" y="741267"/>
                </a:lnTo>
                <a:lnTo>
                  <a:pt x="6084404" y="807389"/>
                </a:lnTo>
                <a:lnTo>
                  <a:pt x="6084415" y="900974"/>
                </a:lnTo>
                <a:lnTo>
                  <a:pt x="6084420" y="1007719"/>
                </a:lnTo>
                <a:lnTo>
                  <a:pt x="6084424" y="1148060"/>
                </a:lnTo>
                <a:lnTo>
                  <a:pt x="6084428" y="1317218"/>
                </a:lnTo>
                <a:lnTo>
                  <a:pt x="6084432" y="1510414"/>
                </a:lnTo>
                <a:lnTo>
                  <a:pt x="6084436" y="1722867"/>
                </a:lnTo>
                <a:lnTo>
                  <a:pt x="6084439" y="1949799"/>
                </a:lnTo>
                <a:lnTo>
                  <a:pt x="6084442" y="2186430"/>
                </a:lnTo>
                <a:lnTo>
                  <a:pt x="6084444" y="2427981"/>
                </a:lnTo>
                <a:lnTo>
                  <a:pt x="6084446" y="2669672"/>
                </a:lnTo>
                <a:lnTo>
                  <a:pt x="6084448" y="2906724"/>
                </a:lnTo>
                <a:lnTo>
                  <a:pt x="6084450" y="3134357"/>
                </a:lnTo>
                <a:lnTo>
                  <a:pt x="6084451" y="3347793"/>
                </a:lnTo>
                <a:lnTo>
                  <a:pt x="6084453" y="3542251"/>
                </a:lnTo>
                <a:lnTo>
                  <a:pt x="6084454" y="3712952"/>
                </a:lnTo>
                <a:lnTo>
                  <a:pt x="6084454" y="3855117"/>
                </a:lnTo>
                <a:lnTo>
                  <a:pt x="6084455" y="3963967"/>
                </a:lnTo>
                <a:lnTo>
                  <a:pt x="6084455" y="4034722"/>
                </a:lnTo>
                <a:lnTo>
                  <a:pt x="6084455" y="4062603"/>
                </a:lnTo>
                <a:lnTo>
                  <a:pt x="6081741" y="4129536"/>
                </a:lnTo>
                <a:lnTo>
                  <a:pt x="6073739" y="4194997"/>
                </a:lnTo>
                <a:lnTo>
                  <a:pt x="6060662" y="4258774"/>
                </a:lnTo>
                <a:lnTo>
                  <a:pt x="6042721" y="4320655"/>
                </a:lnTo>
                <a:lnTo>
                  <a:pt x="6020129" y="4380427"/>
                </a:lnTo>
                <a:lnTo>
                  <a:pt x="5993097" y="4437879"/>
                </a:lnTo>
                <a:lnTo>
                  <a:pt x="5961837" y="4492799"/>
                </a:lnTo>
                <a:lnTo>
                  <a:pt x="5926561" y="4544976"/>
                </a:lnTo>
                <a:lnTo>
                  <a:pt x="5887482" y="4594196"/>
                </a:lnTo>
                <a:lnTo>
                  <a:pt x="5844811" y="4640248"/>
                </a:lnTo>
                <a:lnTo>
                  <a:pt x="5798760" y="4682920"/>
                </a:lnTo>
                <a:lnTo>
                  <a:pt x="5749541" y="4722000"/>
                </a:lnTo>
                <a:lnTo>
                  <a:pt x="5697365" y="4757276"/>
                </a:lnTo>
                <a:lnTo>
                  <a:pt x="5642446" y="4788537"/>
                </a:lnTo>
                <a:lnTo>
                  <a:pt x="5584995" y="4815570"/>
                </a:lnTo>
                <a:lnTo>
                  <a:pt x="5525223" y="4838163"/>
                </a:lnTo>
                <a:lnTo>
                  <a:pt x="5463343" y="4856104"/>
                </a:lnTo>
                <a:lnTo>
                  <a:pt x="5399566" y="4869182"/>
                </a:lnTo>
                <a:lnTo>
                  <a:pt x="5334105" y="4877184"/>
                </a:lnTo>
                <a:lnTo>
                  <a:pt x="5267172" y="4879898"/>
                </a:lnTo>
                <a:lnTo>
                  <a:pt x="5165890" y="4881918"/>
                </a:lnTo>
                <a:lnTo>
                  <a:pt x="693864" y="4881930"/>
                </a:lnTo>
                <a:lnTo>
                  <a:pt x="681049" y="4884630"/>
                </a:lnTo>
                <a:lnTo>
                  <a:pt x="670466" y="4892216"/>
                </a:lnTo>
                <a:lnTo>
                  <a:pt x="161759" y="5575896"/>
                </a:lnTo>
                <a:lnTo>
                  <a:pt x="153073" y="5585908"/>
                </a:lnTo>
                <a:lnTo>
                  <a:pt x="120077" y="5606752"/>
                </a:lnTo>
                <a:lnTo>
                  <a:pt x="94348" y="5611958"/>
                </a:lnTo>
                <a:lnTo>
                  <a:pt x="89725" y="5612079"/>
                </a:lnTo>
                <a:close/>
              </a:path>
            </a:pathLst>
          </a:custGeom>
          <a:ln w="63500">
            <a:solidFill>
              <a:srgbClr val="253746"/>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43274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22242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7553" y="720987"/>
            <a:ext cx="10981267" cy="5676265"/>
          </a:xfrm>
          <a:custGeom>
            <a:avLst/>
            <a:gdLst/>
            <a:ahLst/>
            <a:cxnLst/>
            <a:rect l="l" t="t" r="r" b="b"/>
            <a:pathLst>
              <a:path w="8235950" h="5676265">
                <a:moveTo>
                  <a:pt x="113687" y="0"/>
                </a:moveTo>
                <a:lnTo>
                  <a:pt x="72322" y="10114"/>
                </a:lnTo>
                <a:lnTo>
                  <a:pt x="37913" y="33068"/>
                </a:lnTo>
                <a:lnTo>
                  <a:pt x="13188" y="66136"/>
                </a:lnTo>
                <a:lnTo>
                  <a:pt x="874" y="106588"/>
                </a:lnTo>
                <a:lnTo>
                  <a:pt x="0" y="121241"/>
                </a:lnTo>
                <a:lnTo>
                  <a:pt x="45" y="5557670"/>
                </a:lnTo>
                <a:lnTo>
                  <a:pt x="7964" y="5597580"/>
                </a:lnTo>
                <a:lnTo>
                  <a:pt x="28157" y="5632016"/>
                </a:lnTo>
                <a:lnTo>
                  <a:pt x="58696" y="5658254"/>
                </a:lnTo>
                <a:lnTo>
                  <a:pt x="96320" y="5673180"/>
                </a:lnTo>
                <a:lnTo>
                  <a:pt x="121475" y="5675815"/>
                </a:lnTo>
                <a:lnTo>
                  <a:pt x="129246" y="5675566"/>
                </a:lnTo>
                <a:lnTo>
                  <a:pt x="167226" y="5666872"/>
                </a:lnTo>
                <a:lnTo>
                  <a:pt x="200684" y="5646467"/>
                </a:lnTo>
                <a:lnTo>
                  <a:pt x="725614" y="4945666"/>
                </a:lnTo>
                <a:lnTo>
                  <a:pt x="7285977" y="4945654"/>
                </a:lnTo>
                <a:lnTo>
                  <a:pt x="7386612" y="4943634"/>
                </a:lnTo>
                <a:lnTo>
                  <a:pt x="7456144" y="4940815"/>
                </a:lnTo>
                <a:lnTo>
                  <a:pt x="7524148" y="4932502"/>
                </a:lnTo>
                <a:lnTo>
                  <a:pt x="7590402" y="4918916"/>
                </a:lnTo>
                <a:lnTo>
                  <a:pt x="7654686" y="4900277"/>
                </a:lnTo>
                <a:lnTo>
                  <a:pt x="7716780" y="4876806"/>
                </a:lnTo>
                <a:lnTo>
                  <a:pt x="7776464" y="4848723"/>
                </a:lnTo>
                <a:lnTo>
                  <a:pt x="7833518" y="4816248"/>
                </a:lnTo>
                <a:lnTo>
                  <a:pt x="7887721" y="4779600"/>
                </a:lnTo>
                <a:lnTo>
                  <a:pt x="7938853" y="4739002"/>
                </a:lnTo>
                <a:lnTo>
                  <a:pt x="7986695" y="4694672"/>
                </a:lnTo>
                <a:lnTo>
                  <a:pt x="8031025" y="4646830"/>
                </a:lnTo>
                <a:lnTo>
                  <a:pt x="8071623" y="4595698"/>
                </a:lnTo>
                <a:lnTo>
                  <a:pt x="8108270" y="4541495"/>
                </a:lnTo>
                <a:lnTo>
                  <a:pt x="8140746" y="4484441"/>
                </a:lnTo>
                <a:lnTo>
                  <a:pt x="8168829" y="4424757"/>
                </a:lnTo>
                <a:lnTo>
                  <a:pt x="8192300" y="4362663"/>
                </a:lnTo>
                <a:lnTo>
                  <a:pt x="8210939" y="4298379"/>
                </a:lnTo>
                <a:lnTo>
                  <a:pt x="8224524" y="4232125"/>
                </a:lnTo>
                <a:lnTo>
                  <a:pt x="8232837" y="4164121"/>
                </a:lnTo>
                <a:lnTo>
                  <a:pt x="8235657" y="4094589"/>
                </a:lnTo>
                <a:lnTo>
                  <a:pt x="8235594" y="838994"/>
                </a:lnTo>
                <a:lnTo>
                  <a:pt x="8232002" y="770174"/>
                </a:lnTo>
                <a:lnTo>
                  <a:pt x="8223028" y="702891"/>
                </a:lnTo>
                <a:lnTo>
                  <a:pt x="8208888" y="637361"/>
                </a:lnTo>
                <a:lnTo>
                  <a:pt x="8189797" y="573799"/>
                </a:lnTo>
                <a:lnTo>
                  <a:pt x="8165972" y="512421"/>
                </a:lnTo>
                <a:lnTo>
                  <a:pt x="8137627" y="453442"/>
                </a:lnTo>
                <a:lnTo>
                  <a:pt x="8104979" y="397077"/>
                </a:lnTo>
                <a:lnTo>
                  <a:pt x="8068245" y="343542"/>
                </a:lnTo>
                <a:lnTo>
                  <a:pt x="8027638" y="293052"/>
                </a:lnTo>
                <a:lnTo>
                  <a:pt x="7983377" y="245822"/>
                </a:lnTo>
                <a:lnTo>
                  <a:pt x="7935675" y="202068"/>
                </a:lnTo>
                <a:lnTo>
                  <a:pt x="7884750" y="162006"/>
                </a:lnTo>
                <a:lnTo>
                  <a:pt x="7830816" y="125850"/>
                </a:lnTo>
                <a:lnTo>
                  <a:pt x="7774090" y="93816"/>
                </a:lnTo>
                <a:lnTo>
                  <a:pt x="7714788" y="66119"/>
                </a:lnTo>
                <a:lnTo>
                  <a:pt x="7653125" y="42976"/>
                </a:lnTo>
                <a:lnTo>
                  <a:pt x="7589317" y="24600"/>
                </a:lnTo>
                <a:lnTo>
                  <a:pt x="7523580" y="11208"/>
                </a:lnTo>
                <a:lnTo>
                  <a:pt x="7456130" y="3015"/>
                </a:lnTo>
                <a:lnTo>
                  <a:pt x="7387183" y="236"/>
                </a:lnTo>
                <a:lnTo>
                  <a:pt x="113687" y="0"/>
                </a:lnTo>
                <a:close/>
              </a:path>
            </a:pathLst>
          </a:custGeom>
          <a:solidFill>
            <a:srgbClr val="253746"/>
          </a:solid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838200" y="6356350"/>
            <a:ext cx="27432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5" name="Holder 5"/>
          <p:cNvSpPr>
            <a:spLocks noGrp="1"/>
          </p:cNvSpPr>
          <p:nvPr>
            <p:ph type="sldNum" sz="quarter" idx="7"/>
          </p:nvPr>
        </p:nvSpPr>
        <p:spPr>
          <a:xfrm>
            <a:off x="8610600" y="6356350"/>
            <a:ext cx="2743200" cy="365125"/>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4260184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62682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410911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127391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fecha 4"/>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PE">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494072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Marcador de fecha 6"/>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PE">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16632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fecha 2"/>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PE">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69503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PE">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60622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PE">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12072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PE">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944429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415471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PE">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69570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032035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7553" y="720987"/>
            <a:ext cx="10981267" cy="5676265"/>
          </a:xfrm>
          <a:custGeom>
            <a:avLst/>
            <a:gdLst/>
            <a:ahLst/>
            <a:cxnLst/>
            <a:rect l="l" t="t" r="r" b="b"/>
            <a:pathLst>
              <a:path w="8235950" h="5676265">
                <a:moveTo>
                  <a:pt x="113687" y="0"/>
                </a:moveTo>
                <a:lnTo>
                  <a:pt x="72322" y="10114"/>
                </a:lnTo>
                <a:lnTo>
                  <a:pt x="37913" y="33068"/>
                </a:lnTo>
                <a:lnTo>
                  <a:pt x="13188" y="66136"/>
                </a:lnTo>
                <a:lnTo>
                  <a:pt x="874" y="106588"/>
                </a:lnTo>
                <a:lnTo>
                  <a:pt x="0" y="121241"/>
                </a:lnTo>
                <a:lnTo>
                  <a:pt x="45" y="5557670"/>
                </a:lnTo>
                <a:lnTo>
                  <a:pt x="7964" y="5597580"/>
                </a:lnTo>
                <a:lnTo>
                  <a:pt x="28157" y="5632016"/>
                </a:lnTo>
                <a:lnTo>
                  <a:pt x="58696" y="5658254"/>
                </a:lnTo>
                <a:lnTo>
                  <a:pt x="96320" y="5673180"/>
                </a:lnTo>
                <a:lnTo>
                  <a:pt x="121475" y="5675815"/>
                </a:lnTo>
                <a:lnTo>
                  <a:pt x="129246" y="5675566"/>
                </a:lnTo>
                <a:lnTo>
                  <a:pt x="167226" y="5666872"/>
                </a:lnTo>
                <a:lnTo>
                  <a:pt x="200684" y="5646467"/>
                </a:lnTo>
                <a:lnTo>
                  <a:pt x="725614" y="4945666"/>
                </a:lnTo>
                <a:lnTo>
                  <a:pt x="7285977" y="4945654"/>
                </a:lnTo>
                <a:lnTo>
                  <a:pt x="7386612" y="4943634"/>
                </a:lnTo>
                <a:lnTo>
                  <a:pt x="7456144" y="4940815"/>
                </a:lnTo>
                <a:lnTo>
                  <a:pt x="7524148" y="4932502"/>
                </a:lnTo>
                <a:lnTo>
                  <a:pt x="7590402" y="4918916"/>
                </a:lnTo>
                <a:lnTo>
                  <a:pt x="7654686" y="4900277"/>
                </a:lnTo>
                <a:lnTo>
                  <a:pt x="7716780" y="4876806"/>
                </a:lnTo>
                <a:lnTo>
                  <a:pt x="7776464" y="4848723"/>
                </a:lnTo>
                <a:lnTo>
                  <a:pt x="7833518" y="4816248"/>
                </a:lnTo>
                <a:lnTo>
                  <a:pt x="7887721" y="4779600"/>
                </a:lnTo>
                <a:lnTo>
                  <a:pt x="7938853" y="4739002"/>
                </a:lnTo>
                <a:lnTo>
                  <a:pt x="7986695" y="4694672"/>
                </a:lnTo>
                <a:lnTo>
                  <a:pt x="8031025" y="4646830"/>
                </a:lnTo>
                <a:lnTo>
                  <a:pt x="8071623" y="4595698"/>
                </a:lnTo>
                <a:lnTo>
                  <a:pt x="8108270" y="4541495"/>
                </a:lnTo>
                <a:lnTo>
                  <a:pt x="8140746" y="4484441"/>
                </a:lnTo>
                <a:lnTo>
                  <a:pt x="8168829" y="4424757"/>
                </a:lnTo>
                <a:lnTo>
                  <a:pt x="8192300" y="4362663"/>
                </a:lnTo>
                <a:lnTo>
                  <a:pt x="8210939" y="4298379"/>
                </a:lnTo>
                <a:lnTo>
                  <a:pt x="8224524" y="4232125"/>
                </a:lnTo>
                <a:lnTo>
                  <a:pt x="8232837" y="4164121"/>
                </a:lnTo>
                <a:lnTo>
                  <a:pt x="8235657" y="4094589"/>
                </a:lnTo>
                <a:lnTo>
                  <a:pt x="8235594" y="838994"/>
                </a:lnTo>
                <a:lnTo>
                  <a:pt x="8232002" y="770174"/>
                </a:lnTo>
                <a:lnTo>
                  <a:pt x="8223028" y="702891"/>
                </a:lnTo>
                <a:lnTo>
                  <a:pt x="8208888" y="637361"/>
                </a:lnTo>
                <a:lnTo>
                  <a:pt x="8189797" y="573799"/>
                </a:lnTo>
                <a:lnTo>
                  <a:pt x="8165972" y="512421"/>
                </a:lnTo>
                <a:lnTo>
                  <a:pt x="8137627" y="453442"/>
                </a:lnTo>
                <a:lnTo>
                  <a:pt x="8104979" y="397077"/>
                </a:lnTo>
                <a:lnTo>
                  <a:pt x="8068245" y="343542"/>
                </a:lnTo>
                <a:lnTo>
                  <a:pt x="8027638" y="293052"/>
                </a:lnTo>
                <a:lnTo>
                  <a:pt x="7983377" y="245822"/>
                </a:lnTo>
                <a:lnTo>
                  <a:pt x="7935675" y="202068"/>
                </a:lnTo>
                <a:lnTo>
                  <a:pt x="7884750" y="162006"/>
                </a:lnTo>
                <a:lnTo>
                  <a:pt x="7830816" y="125850"/>
                </a:lnTo>
                <a:lnTo>
                  <a:pt x="7774090" y="93816"/>
                </a:lnTo>
                <a:lnTo>
                  <a:pt x="7714788" y="66119"/>
                </a:lnTo>
                <a:lnTo>
                  <a:pt x="7653125" y="42976"/>
                </a:lnTo>
                <a:lnTo>
                  <a:pt x="7589317" y="24600"/>
                </a:lnTo>
                <a:lnTo>
                  <a:pt x="7523580" y="11208"/>
                </a:lnTo>
                <a:lnTo>
                  <a:pt x="7456130" y="3015"/>
                </a:lnTo>
                <a:lnTo>
                  <a:pt x="7387183" y="236"/>
                </a:lnTo>
                <a:lnTo>
                  <a:pt x="113687" y="0"/>
                </a:lnTo>
                <a:close/>
              </a:path>
            </a:pathLst>
          </a:custGeom>
          <a:solidFill>
            <a:srgbClr val="253746"/>
          </a:solid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838200" y="6356350"/>
            <a:ext cx="27432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5" name="Holder 5"/>
          <p:cNvSpPr>
            <a:spLocks noGrp="1"/>
          </p:cNvSpPr>
          <p:nvPr>
            <p:ph type="sldNum" sz="quarter" idx="7"/>
          </p:nvPr>
        </p:nvSpPr>
        <p:spPr>
          <a:xfrm>
            <a:off x="8610600" y="6356350"/>
            <a:ext cx="2743200" cy="365125"/>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45629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7553" y="720987"/>
            <a:ext cx="10981267" cy="5676265"/>
          </a:xfrm>
          <a:custGeom>
            <a:avLst/>
            <a:gdLst/>
            <a:ahLst/>
            <a:cxnLst/>
            <a:rect l="l" t="t" r="r" b="b"/>
            <a:pathLst>
              <a:path w="8235950" h="5676265">
                <a:moveTo>
                  <a:pt x="113687" y="0"/>
                </a:moveTo>
                <a:lnTo>
                  <a:pt x="72322" y="10114"/>
                </a:lnTo>
                <a:lnTo>
                  <a:pt x="37913" y="33068"/>
                </a:lnTo>
                <a:lnTo>
                  <a:pt x="13188" y="66136"/>
                </a:lnTo>
                <a:lnTo>
                  <a:pt x="874" y="106588"/>
                </a:lnTo>
                <a:lnTo>
                  <a:pt x="0" y="121241"/>
                </a:lnTo>
                <a:lnTo>
                  <a:pt x="45" y="5557670"/>
                </a:lnTo>
                <a:lnTo>
                  <a:pt x="7964" y="5597580"/>
                </a:lnTo>
                <a:lnTo>
                  <a:pt x="28157" y="5632016"/>
                </a:lnTo>
                <a:lnTo>
                  <a:pt x="58696" y="5658254"/>
                </a:lnTo>
                <a:lnTo>
                  <a:pt x="96320" y="5673180"/>
                </a:lnTo>
                <a:lnTo>
                  <a:pt x="121475" y="5675815"/>
                </a:lnTo>
                <a:lnTo>
                  <a:pt x="129246" y="5675566"/>
                </a:lnTo>
                <a:lnTo>
                  <a:pt x="167226" y="5666872"/>
                </a:lnTo>
                <a:lnTo>
                  <a:pt x="200684" y="5646467"/>
                </a:lnTo>
                <a:lnTo>
                  <a:pt x="725614" y="4945666"/>
                </a:lnTo>
                <a:lnTo>
                  <a:pt x="7285977" y="4945654"/>
                </a:lnTo>
                <a:lnTo>
                  <a:pt x="7386612" y="4943634"/>
                </a:lnTo>
                <a:lnTo>
                  <a:pt x="7456144" y="4940815"/>
                </a:lnTo>
                <a:lnTo>
                  <a:pt x="7524148" y="4932502"/>
                </a:lnTo>
                <a:lnTo>
                  <a:pt x="7590402" y="4918916"/>
                </a:lnTo>
                <a:lnTo>
                  <a:pt x="7654686" y="4900277"/>
                </a:lnTo>
                <a:lnTo>
                  <a:pt x="7716780" y="4876806"/>
                </a:lnTo>
                <a:lnTo>
                  <a:pt x="7776464" y="4848723"/>
                </a:lnTo>
                <a:lnTo>
                  <a:pt x="7833518" y="4816248"/>
                </a:lnTo>
                <a:lnTo>
                  <a:pt x="7887721" y="4779600"/>
                </a:lnTo>
                <a:lnTo>
                  <a:pt x="7938853" y="4739002"/>
                </a:lnTo>
                <a:lnTo>
                  <a:pt x="7986695" y="4694672"/>
                </a:lnTo>
                <a:lnTo>
                  <a:pt x="8031025" y="4646830"/>
                </a:lnTo>
                <a:lnTo>
                  <a:pt x="8071623" y="4595698"/>
                </a:lnTo>
                <a:lnTo>
                  <a:pt x="8108270" y="4541495"/>
                </a:lnTo>
                <a:lnTo>
                  <a:pt x="8140746" y="4484441"/>
                </a:lnTo>
                <a:lnTo>
                  <a:pt x="8168829" y="4424757"/>
                </a:lnTo>
                <a:lnTo>
                  <a:pt x="8192300" y="4362663"/>
                </a:lnTo>
                <a:lnTo>
                  <a:pt x="8210939" y="4298379"/>
                </a:lnTo>
                <a:lnTo>
                  <a:pt x="8224524" y="4232125"/>
                </a:lnTo>
                <a:lnTo>
                  <a:pt x="8232837" y="4164121"/>
                </a:lnTo>
                <a:lnTo>
                  <a:pt x="8235657" y="4094589"/>
                </a:lnTo>
                <a:lnTo>
                  <a:pt x="8235594" y="838994"/>
                </a:lnTo>
                <a:lnTo>
                  <a:pt x="8232002" y="770174"/>
                </a:lnTo>
                <a:lnTo>
                  <a:pt x="8223028" y="702891"/>
                </a:lnTo>
                <a:lnTo>
                  <a:pt x="8208888" y="637361"/>
                </a:lnTo>
                <a:lnTo>
                  <a:pt x="8189797" y="573799"/>
                </a:lnTo>
                <a:lnTo>
                  <a:pt x="8165972" y="512421"/>
                </a:lnTo>
                <a:lnTo>
                  <a:pt x="8137627" y="453442"/>
                </a:lnTo>
                <a:lnTo>
                  <a:pt x="8104979" y="397077"/>
                </a:lnTo>
                <a:lnTo>
                  <a:pt x="8068245" y="343542"/>
                </a:lnTo>
                <a:lnTo>
                  <a:pt x="8027638" y="293052"/>
                </a:lnTo>
                <a:lnTo>
                  <a:pt x="7983377" y="245822"/>
                </a:lnTo>
                <a:lnTo>
                  <a:pt x="7935675" y="202068"/>
                </a:lnTo>
                <a:lnTo>
                  <a:pt x="7884750" y="162006"/>
                </a:lnTo>
                <a:lnTo>
                  <a:pt x="7830816" y="125850"/>
                </a:lnTo>
                <a:lnTo>
                  <a:pt x="7774090" y="93816"/>
                </a:lnTo>
                <a:lnTo>
                  <a:pt x="7714788" y="66119"/>
                </a:lnTo>
                <a:lnTo>
                  <a:pt x="7653125" y="42976"/>
                </a:lnTo>
                <a:lnTo>
                  <a:pt x="7589317" y="24600"/>
                </a:lnTo>
                <a:lnTo>
                  <a:pt x="7523580" y="11208"/>
                </a:lnTo>
                <a:lnTo>
                  <a:pt x="7456130" y="3015"/>
                </a:lnTo>
                <a:lnTo>
                  <a:pt x="7387183" y="236"/>
                </a:lnTo>
                <a:lnTo>
                  <a:pt x="113687" y="0"/>
                </a:lnTo>
                <a:close/>
              </a:path>
            </a:pathLst>
          </a:custGeom>
          <a:solidFill>
            <a:srgbClr val="253746"/>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7/20/2017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854408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49887" y="752972"/>
            <a:ext cx="8112760" cy="5612130"/>
          </a:xfrm>
          <a:custGeom>
            <a:avLst/>
            <a:gdLst/>
            <a:ahLst/>
            <a:cxnLst/>
            <a:rect l="l" t="t" r="r" b="b"/>
            <a:pathLst>
              <a:path w="6084570" h="5612130">
                <a:moveTo>
                  <a:pt x="89725" y="5612079"/>
                </a:moveTo>
                <a:lnTo>
                  <a:pt x="51117" y="5602978"/>
                </a:lnTo>
                <a:lnTo>
                  <a:pt x="19275" y="5577527"/>
                </a:lnTo>
                <a:lnTo>
                  <a:pt x="2201" y="5542101"/>
                </a:lnTo>
                <a:lnTo>
                  <a:pt x="0" y="89255"/>
                </a:lnTo>
                <a:lnTo>
                  <a:pt x="1178" y="74709"/>
                </a:lnTo>
                <a:lnTo>
                  <a:pt x="17361" y="36260"/>
                </a:lnTo>
                <a:lnTo>
                  <a:pt x="48596" y="9517"/>
                </a:lnTo>
                <a:lnTo>
                  <a:pt x="5267731" y="0"/>
                </a:lnTo>
                <a:lnTo>
                  <a:pt x="5333855" y="2681"/>
                </a:lnTo>
                <a:lnTo>
                  <a:pt x="5398588" y="10586"/>
                </a:lnTo>
                <a:lnTo>
                  <a:pt x="5461718" y="23505"/>
                </a:lnTo>
                <a:lnTo>
                  <a:pt x="5523032" y="41229"/>
                </a:lnTo>
                <a:lnTo>
                  <a:pt x="5582320" y="63548"/>
                </a:lnTo>
                <a:lnTo>
                  <a:pt x="5639370" y="90253"/>
                </a:lnTo>
                <a:lnTo>
                  <a:pt x="5693969" y="121135"/>
                </a:lnTo>
                <a:lnTo>
                  <a:pt x="5745905" y="155984"/>
                </a:lnTo>
                <a:lnTo>
                  <a:pt x="5794968" y="194590"/>
                </a:lnTo>
                <a:lnTo>
                  <a:pt x="5840945" y="236745"/>
                </a:lnTo>
                <a:lnTo>
                  <a:pt x="5883625" y="282239"/>
                </a:lnTo>
                <a:lnTo>
                  <a:pt x="5922795" y="330862"/>
                </a:lnTo>
                <a:lnTo>
                  <a:pt x="5958244" y="382406"/>
                </a:lnTo>
                <a:lnTo>
                  <a:pt x="5989760" y="436661"/>
                </a:lnTo>
                <a:lnTo>
                  <a:pt x="6017132" y="493417"/>
                </a:lnTo>
                <a:lnTo>
                  <a:pt x="6040147" y="552465"/>
                </a:lnTo>
                <a:lnTo>
                  <a:pt x="6058593" y="613595"/>
                </a:lnTo>
                <a:lnTo>
                  <a:pt x="6072259" y="676599"/>
                </a:lnTo>
                <a:lnTo>
                  <a:pt x="6080934" y="741267"/>
                </a:lnTo>
                <a:lnTo>
                  <a:pt x="6084404" y="807389"/>
                </a:lnTo>
                <a:lnTo>
                  <a:pt x="6084415" y="900974"/>
                </a:lnTo>
                <a:lnTo>
                  <a:pt x="6084420" y="1007719"/>
                </a:lnTo>
                <a:lnTo>
                  <a:pt x="6084424" y="1148060"/>
                </a:lnTo>
                <a:lnTo>
                  <a:pt x="6084428" y="1317218"/>
                </a:lnTo>
                <a:lnTo>
                  <a:pt x="6084432" y="1510414"/>
                </a:lnTo>
                <a:lnTo>
                  <a:pt x="6084436" y="1722867"/>
                </a:lnTo>
                <a:lnTo>
                  <a:pt x="6084439" y="1949799"/>
                </a:lnTo>
                <a:lnTo>
                  <a:pt x="6084442" y="2186430"/>
                </a:lnTo>
                <a:lnTo>
                  <a:pt x="6084444" y="2427981"/>
                </a:lnTo>
                <a:lnTo>
                  <a:pt x="6084446" y="2669672"/>
                </a:lnTo>
                <a:lnTo>
                  <a:pt x="6084448" y="2906724"/>
                </a:lnTo>
                <a:lnTo>
                  <a:pt x="6084450" y="3134357"/>
                </a:lnTo>
                <a:lnTo>
                  <a:pt x="6084451" y="3347793"/>
                </a:lnTo>
                <a:lnTo>
                  <a:pt x="6084453" y="3542251"/>
                </a:lnTo>
                <a:lnTo>
                  <a:pt x="6084454" y="3712952"/>
                </a:lnTo>
                <a:lnTo>
                  <a:pt x="6084454" y="3855117"/>
                </a:lnTo>
                <a:lnTo>
                  <a:pt x="6084455" y="3963967"/>
                </a:lnTo>
                <a:lnTo>
                  <a:pt x="6084455" y="4034722"/>
                </a:lnTo>
                <a:lnTo>
                  <a:pt x="6084455" y="4062603"/>
                </a:lnTo>
                <a:lnTo>
                  <a:pt x="6081741" y="4129536"/>
                </a:lnTo>
                <a:lnTo>
                  <a:pt x="6073739" y="4194997"/>
                </a:lnTo>
                <a:lnTo>
                  <a:pt x="6060662" y="4258774"/>
                </a:lnTo>
                <a:lnTo>
                  <a:pt x="6042721" y="4320655"/>
                </a:lnTo>
                <a:lnTo>
                  <a:pt x="6020129" y="4380427"/>
                </a:lnTo>
                <a:lnTo>
                  <a:pt x="5993097" y="4437879"/>
                </a:lnTo>
                <a:lnTo>
                  <a:pt x="5961837" y="4492799"/>
                </a:lnTo>
                <a:lnTo>
                  <a:pt x="5926561" y="4544976"/>
                </a:lnTo>
                <a:lnTo>
                  <a:pt x="5887482" y="4594196"/>
                </a:lnTo>
                <a:lnTo>
                  <a:pt x="5844811" y="4640248"/>
                </a:lnTo>
                <a:lnTo>
                  <a:pt x="5798760" y="4682920"/>
                </a:lnTo>
                <a:lnTo>
                  <a:pt x="5749541" y="4722000"/>
                </a:lnTo>
                <a:lnTo>
                  <a:pt x="5697365" y="4757276"/>
                </a:lnTo>
                <a:lnTo>
                  <a:pt x="5642446" y="4788537"/>
                </a:lnTo>
                <a:lnTo>
                  <a:pt x="5584995" y="4815570"/>
                </a:lnTo>
                <a:lnTo>
                  <a:pt x="5525223" y="4838163"/>
                </a:lnTo>
                <a:lnTo>
                  <a:pt x="5463343" y="4856104"/>
                </a:lnTo>
                <a:lnTo>
                  <a:pt x="5399566" y="4869182"/>
                </a:lnTo>
                <a:lnTo>
                  <a:pt x="5334105" y="4877184"/>
                </a:lnTo>
                <a:lnTo>
                  <a:pt x="5267172" y="4879898"/>
                </a:lnTo>
                <a:lnTo>
                  <a:pt x="5165890" y="4881918"/>
                </a:lnTo>
                <a:lnTo>
                  <a:pt x="693864" y="4881930"/>
                </a:lnTo>
                <a:lnTo>
                  <a:pt x="681049" y="4884630"/>
                </a:lnTo>
                <a:lnTo>
                  <a:pt x="670466" y="4892216"/>
                </a:lnTo>
                <a:lnTo>
                  <a:pt x="161759" y="5575896"/>
                </a:lnTo>
                <a:lnTo>
                  <a:pt x="153073" y="5585908"/>
                </a:lnTo>
                <a:lnTo>
                  <a:pt x="120077" y="5606752"/>
                </a:lnTo>
                <a:lnTo>
                  <a:pt x="94348" y="5611958"/>
                </a:lnTo>
                <a:lnTo>
                  <a:pt x="89725" y="5612079"/>
                </a:lnTo>
                <a:close/>
              </a:path>
            </a:pathLst>
          </a:custGeom>
          <a:ln w="63500">
            <a:solidFill>
              <a:srgbClr val="253746"/>
            </a:solidFill>
          </a:ln>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22871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30709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7553" y="720987"/>
            <a:ext cx="10981267" cy="5676265"/>
          </a:xfrm>
          <a:custGeom>
            <a:avLst/>
            <a:gdLst/>
            <a:ahLst/>
            <a:cxnLst/>
            <a:rect l="l" t="t" r="r" b="b"/>
            <a:pathLst>
              <a:path w="8235950" h="5676265">
                <a:moveTo>
                  <a:pt x="113687" y="0"/>
                </a:moveTo>
                <a:lnTo>
                  <a:pt x="72322" y="10114"/>
                </a:lnTo>
                <a:lnTo>
                  <a:pt x="37913" y="33068"/>
                </a:lnTo>
                <a:lnTo>
                  <a:pt x="13188" y="66136"/>
                </a:lnTo>
                <a:lnTo>
                  <a:pt x="874" y="106588"/>
                </a:lnTo>
                <a:lnTo>
                  <a:pt x="0" y="121241"/>
                </a:lnTo>
                <a:lnTo>
                  <a:pt x="45" y="5557670"/>
                </a:lnTo>
                <a:lnTo>
                  <a:pt x="7964" y="5597580"/>
                </a:lnTo>
                <a:lnTo>
                  <a:pt x="28157" y="5632016"/>
                </a:lnTo>
                <a:lnTo>
                  <a:pt x="58696" y="5658254"/>
                </a:lnTo>
                <a:lnTo>
                  <a:pt x="96320" y="5673180"/>
                </a:lnTo>
                <a:lnTo>
                  <a:pt x="121475" y="5675815"/>
                </a:lnTo>
                <a:lnTo>
                  <a:pt x="129246" y="5675566"/>
                </a:lnTo>
                <a:lnTo>
                  <a:pt x="167226" y="5666872"/>
                </a:lnTo>
                <a:lnTo>
                  <a:pt x="200684" y="5646467"/>
                </a:lnTo>
                <a:lnTo>
                  <a:pt x="725614" y="4945666"/>
                </a:lnTo>
                <a:lnTo>
                  <a:pt x="7285977" y="4945654"/>
                </a:lnTo>
                <a:lnTo>
                  <a:pt x="7386612" y="4943634"/>
                </a:lnTo>
                <a:lnTo>
                  <a:pt x="7456144" y="4940815"/>
                </a:lnTo>
                <a:lnTo>
                  <a:pt x="7524148" y="4932502"/>
                </a:lnTo>
                <a:lnTo>
                  <a:pt x="7590402" y="4918916"/>
                </a:lnTo>
                <a:lnTo>
                  <a:pt x="7654686" y="4900277"/>
                </a:lnTo>
                <a:lnTo>
                  <a:pt x="7716780" y="4876806"/>
                </a:lnTo>
                <a:lnTo>
                  <a:pt x="7776464" y="4848723"/>
                </a:lnTo>
                <a:lnTo>
                  <a:pt x="7833518" y="4816248"/>
                </a:lnTo>
                <a:lnTo>
                  <a:pt x="7887721" y="4779600"/>
                </a:lnTo>
                <a:lnTo>
                  <a:pt x="7938853" y="4739002"/>
                </a:lnTo>
                <a:lnTo>
                  <a:pt x="7986695" y="4694672"/>
                </a:lnTo>
                <a:lnTo>
                  <a:pt x="8031025" y="4646830"/>
                </a:lnTo>
                <a:lnTo>
                  <a:pt x="8071623" y="4595698"/>
                </a:lnTo>
                <a:lnTo>
                  <a:pt x="8108270" y="4541495"/>
                </a:lnTo>
                <a:lnTo>
                  <a:pt x="8140746" y="4484441"/>
                </a:lnTo>
                <a:lnTo>
                  <a:pt x="8168829" y="4424757"/>
                </a:lnTo>
                <a:lnTo>
                  <a:pt x="8192300" y="4362663"/>
                </a:lnTo>
                <a:lnTo>
                  <a:pt x="8210939" y="4298379"/>
                </a:lnTo>
                <a:lnTo>
                  <a:pt x="8224524" y="4232125"/>
                </a:lnTo>
                <a:lnTo>
                  <a:pt x="8232837" y="4164121"/>
                </a:lnTo>
                <a:lnTo>
                  <a:pt x="8235657" y="4094589"/>
                </a:lnTo>
                <a:lnTo>
                  <a:pt x="8235594" y="838994"/>
                </a:lnTo>
                <a:lnTo>
                  <a:pt x="8232002" y="770174"/>
                </a:lnTo>
                <a:lnTo>
                  <a:pt x="8223028" y="702891"/>
                </a:lnTo>
                <a:lnTo>
                  <a:pt x="8208888" y="637361"/>
                </a:lnTo>
                <a:lnTo>
                  <a:pt x="8189797" y="573799"/>
                </a:lnTo>
                <a:lnTo>
                  <a:pt x="8165972" y="512421"/>
                </a:lnTo>
                <a:lnTo>
                  <a:pt x="8137627" y="453442"/>
                </a:lnTo>
                <a:lnTo>
                  <a:pt x="8104979" y="397077"/>
                </a:lnTo>
                <a:lnTo>
                  <a:pt x="8068245" y="343542"/>
                </a:lnTo>
                <a:lnTo>
                  <a:pt x="8027638" y="293052"/>
                </a:lnTo>
                <a:lnTo>
                  <a:pt x="7983377" y="245822"/>
                </a:lnTo>
                <a:lnTo>
                  <a:pt x="7935675" y="202068"/>
                </a:lnTo>
                <a:lnTo>
                  <a:pt x="7884750" y="162006"/>
                </a:lnTo>
                <a:lnTo>
                  <a:pt x="7830816" y="125850"/>
                </a:lnTo>
                <a:lnTo>
                  <a:pt x="7774090" y="93816"/>
                </a:lnTo>
                <a:lnTo>
                  <a:pt x="7714788" y="66119"/>
                </a:lnTo>
                <a:lnTo>
                  <a:pt x="7653125" y="42976"/>
                </a:lnTo>
                <a:lnTo>
                  <a:pt x="7589317" y="24600"/>
                </a:lnTo>
                <a:lnTo>
                  <a:pt x="7523580" y="11208"/>
                </a:lnTo>
                <a:lnTo>
                  <a:pt x="7456130" y="3015"/>
                </a:lnTo>
                <a:lnTo>
                  <a:pt x="7387183" y="236"/>
                </a:lnTo>
                <a:lnTo>
                  <a:pt x="113687" y="0"/>
                </a:lnTo>
                <a:close/>
              </a:path>
            </a:pathLst>
          </a:custGeom>
          <a:solidFill>
            <a:srgbClr val="253746"/>
          </a:solid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000" b="1"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2172950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86467" y="2995669"/>
            <a:ext cx="8619067" cy="461665"/>
          </a:xfrm>
          <a:prstGeom prst="rect">
            <a:avLst/>
          </a:prstGeom>
        </p:spPr>
        <p:txBody>
          <a:bodyPr wrap="square" lIns="0" tIns="0" rIns="0" bIns="0">
            <a:spAutoFit/>
          </a:bodyPr>
          <a:lstStyle>
            <a:lvl1pPr>
              <a:defRPr sz="3000" b="1"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7/20/2017</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86467" y="2995669"/>
            <a:ext cx="8619067" cy="461665"/>
          </a:xfrm>
          <a:prstGeom prst="rect">
            <a:avLst/>
          </a:prstGeom>
        </p:spPr>
        <p:txBody>
          <a:bodyPr wrap="square" lIns="0" tIns="0" rIns="0" bIns="0">
            <a:spAutoFit/>
          </a:bodyPr>
          <a:lstStyle>
            <a:lvl1pPr>
              <a:defRPr sz="3000" b="1"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7/20/2017</a:t>
            </a:fld>
            <a:endParaRPr lang="en-US">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34422724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4896577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37F7C-0852-4A7A-9643-0285654927D3}" type="datetimeFigureOut">
              <a:rPr lang="es-PE" smtClean="0">
                <a:solidFill>
                  <a:prstClr val="black">
                    <a:tint val="75000"/>
                  </a:prstClr>
                </a:solidFill>
              </a:rPr>
              <a:pPr/>
              <a:t>20/07/2017</a:t>
            </a:fld>
            <a:endParaRPr lang="es-PE">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5A375-BDCF-4BD0-A37F-F4A12008DF88}"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4094937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emf"/><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4.emf"/><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3.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jpeg"/><Relationship Id="rId19" Type="http://schemas.openxmlformats.org/officeDocument/2006/relationships/image" Target="../media/image42.png"/><Relationship Id="rId4" Type="http://schemas.openxmlformats.org/officeDocument/2006/relationships/image" Target="../media/image4.emf"/><Relationship Id="rId9" Type="http://schemas.openxmlformats.org/officeDocument/2006/relationships/image" Target="../media/image32.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46.png"/><Relationship Id="rId5" Type="http://schemas.openxmlformats.org/officeDocument/2006/relationships/image" Target="../media/image32.png"/><Relationship Id="rId10" Type="http://schemas.openxmlformats.org/officeDocument/2006/relationships/image" Target="../media/image42.png"/><Relationship Id="rId4" Type="http://schemas.openxmlformats.org/officeDocument/2006/relationships/image" Target="../media/image4.emf"/><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4.emf"/><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4.emf"/><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8.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4.emf"/><Relationship Id="rId9" Type="http://schemas.openxmlformats.org/officeDocument/2006/relationships/image" Target="../media/image70.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8.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0.xml"/><Relationship Id="rId16"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4.emf"/><Relationship Id="rId9" Type="http://schemas.openxmlformats.org/officeDocument/2006/relationships/image" Target="../media/image80.png"/><Relationship Id="rId1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21.xml"/><Relationship Id="rId16" Type="http://schemas.openxmlformats.org/officeDocument/2006/relationships/image" Target="../media/image102.png"/><Relationship Id="rId1" Type="http://schemas.openxmlformats.org/officeDocument/2006/relationships/slideLayout" Target="../slideLayouts/slideLayout10.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4.emf"/><Relationship Id="rId9" Type="http://schemas.openxmlformats.org/officeDocument/2006/relationships/image" Target="../media/image95.png"/><Relationship Id="rId1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4.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14" r="7779" b="22146"/>
          <a:stretch/>
        </p:blipFill>
        <p:spPr>
          <a:xfrm>
            <a:off x="-14990" y="0"/>
            <a:ext cx="12187003" cy="6850505"/>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153" y="1769537"/>
            <a:ext cx="3938978" cy="2112916"/>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7678" y="541512"/>
            <a:ext cx="1684573" cy="1737690"/>
          </a:xfrm>
          <a:prstGeom prst="rect">
            <a:avLst/>
          </a:prstGeom>
          <a:effectLst>
            <a:outerShdw blurRad="114300" dist="76200" dir="5400000" algn="t" rotWithShape="0">
              <a:schemeClr val="tx1">
                <a:alpha val="45000"/>
              </a:schemeClr>
            </a:outerShdw>
          </a:effectLst>
        </p:spPr>
      </p:pic>
    </p:spTree>
    <p:extLst>
      <p:ext uri="{BB962C8B-B14F-4D97-AF65-F5344CB8AC3E}">
        <p14:creationId xmlns:p14="http://schemas.microsoft.com/office/powerpoint/2010/main" val="1768825785"/>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a:picLocks noChangeAspect="1"/>
          </p:cNvPicPr>
          <p:nvPr/>
        </p:nvPicPr>
        <p:blipFill>
          <a:blip r:embed="rId3"/>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grpSp>
        <p:nvGrpSpPr>
          <p:cNvPr id="16" name="Grupo 15"/>
          <p:cNvGrpSpPr/>
          <p:nvPr/>
        </p:nvGrpSpPr>
        <p:grpSpPr>
          <a:xfrm>
            <a:off x="664621" y="2023922"/>
            <a:ext cx="1531712" cy="1441367"/>
            <a:chOff x="2971800" y="4800600"/>
            <a:chExt cx="1990867" cy="1798426"/>
          </a:xfrm>
        </p:grpSpPr>
        <p:pic>
          <p:nvPicPr>
            <p:cNvPr id="41" name="Picture 8" descr="http://eshost.com.ar/fp-content/images/laptop.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1800" y="4800600"/>
              <a:ext cx="1990867" cy="17984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cseunilago.com/wp-content/uploads/2014/12/carrito1.png"/>
            <p:cNvPicPr>
              <a:picLocks noChangeAspect="1" noChangeArrowheads="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988078" y="5102855"/>
              <a:ext cx="455801" cy="34745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ángulo 13"/>
          <p:cNvSpPr/>
          <p:nvPr/>
        </p:nvSpPr>
        <p:spPr>
          <a:xfrm>
            <a:off x="175836" y="1720857"/>
            <a:ext cx="3117392"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Catálogos Electrónicos</a:t>
            </a:r>
          </a:p>
        </p:txBody>
      </p:sp>
      <p:pic>
        <p:nvPicPr>
          <p:cNvPr id="38" name="Picture 2" descr="http://www.subastadeautos.mx/icos/subasta.png"/>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2089" y="3790416"/>
            <a:ext cx="1162231" cy="11622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457200" y="3421084"/>
            <a:ext cx="2217274"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Subasta Inversa</a:t>
            </a:r>
            <a:endParaRPr lang="es-PE" dirty="0">
              <a:solidFill>
                <a:srgbClr val="253746"/>
              </a:solidFill>
              <a:latin typeface="Arial Black" panose="020B0A04020102020204" pitchFamily="34" charset="0"/>
              <a:cs typeface="Arial" panose="020B0604020202020204" pitchFamily="34" charset="0"/>
            </a:endParaRPr>
          </a:p>
        </p:txBody>
      </p:sp>
      <p:pic>
        <p:nvPicPr>
          <p:cNvPr id="40" name="Picture 2" descr="Resultado de imagen para homologación png"/>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836" y="5460443"/>
            <a:ext cx="2698701" cy="6775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0" y="4879997"/>
            <a:ext cx="3266151"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Productos Homologados</a:t>
            </a:r>
            <a:endParaRPr lang="es-PE" dirty="0">
              <a:solidFill>
                <a:srgbClr val="253746"/>
              </a:solidFill>
              <a:latin typeface="Arial Black" panose="020B0A04020102020204" pitchFamily="34" charset="0"/>
              <a:cs typeface="Arial" panose="020B0604020202020204" pitchFamily="34" charset="0"/>
            </a:endParaRPr>
          </a:p>
        </p:txBody>
      </p:sp>
      <p:sp>
        <p:nvSpPr>
          <p:cNvPr id="23" name="CuadroTexto 22"/>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
        <p:nvSpPr>
          <p:cNvPr id="24" name="object 2"/>
          <p:cNvSpPr txBox="1"/>
          <p:nvPr/>
        </p:nvSpPr>
        <p:spPr>
          <a:xfrm>
            <a:off x="0" y="1196528"/>
            <a:ext cx="12192000" cy="497881"/>
          </a:xfrm>
          <a:prstGeom prst="rect">
            <a:avLst/>
          </a:prstGeom>
        </p:spPr>
        <p:txBody>
          <a:bodyPr vert="horz" wrap="square" lIns="0" tIns="0" rIns="0" bIns="0" rtlCol="0">
            <a:normAutofit/>
          </a:bodyPr>
          <a:lstStyle/>
          <a:p>
            <a:pPr marL="12700" algn="ctr"/>
            <a:r>
              <a:rPr lang="es-PE" sz="2400" b="1" dirty="0" smtClean="0">
                <a:solidFill>
                  <a:srgbClr val="253746"/>
                </a:solidFill>
                <a:latin typeface="Arial Black" panose="020B0A04020102020204" pitchFamily="34" charset="0"/>
                <a:cs typeface="Arial"/>
              </a:rPr>
              <a:t>Brechas identificadas de crecimiento</a:t>
            </a:r>
            <a:endParaRPr sz="2400" dirty="0">
              <a:solidFill>
                <a:srgbClr val="253746"/>
              </a:solidFill>
              <a:latin typeface="Arial Black" panose="020B0A04020102020204" pitchFamily="34" charset="0"/>
              <a:cs typeface="Arial"/>
            </a:endParaRPr>
          </a:p>
        </p:txBody>
      </p:sp>
      <p:sp>
        <p:nvSpPr>
          <p:cNvPr id="26" name="Rectángulo 25"/>
          <p:cNvSpPr/>
          <p:nvPr/>
        </p:nvSpPr>
        <p:spPr>
          <a:xfrm>
            <a:off x="3328718" y="2571753"/>
            <a:ext cx="7570083" cy="369332"/>
          </a:xfrm>
          <a:prstGeom prst="rect">
            <a:avLst/>
          </a:prstGeom>
        </p:spPr>
        <p:txBody>
          <a:bodyPr wrap="square">
            <a:spAutoFit/>
          </a:bodyPr>
          <a:lstStyle/>
          <a:p>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54 </a:t>
            </a:r>
            <a:r>
              <a:rPr lang="es-PE" dirty="0">
                <a:solidFill>
                  <a:srgbClr val="253746"/>
                </a:solidFill>
                <a:latin typeface="Arial Black" panose="020B0A04020102020204" pitchFamily="34" charset="0"/>
                <a:ea typeface="Tahoma" panose="020B0604030504040204" pitchFamily="34" charset="0"/>
                <a:cs typeface="Arial" panose="020B0604020202020204" pitchFamily="34" charset="0"/>
              </a:rPr>
              <a:t>nuevos catálogos electrónicos</a:t>
            </a:r>
          </a:p>
        </p:txBody>
      </p:sp>
      <p:sp>
        <p:nvSpPr>
          <p:cNvPr id="27" name="Rectángulo 26"/>
          <p:cNvSpPr/>
          <p:nvPr/>
        </p:nvSpPr>
        <p:spPr>
          <a:xfrm>
            <a:off x="3257738" y="3837886"/>
            <a:ext cx="7641063" cy="646331"/>
          </a:xfrm>
          <a:prstGeom prst="rect">
            <a:avLst/>
          </a:prstGeom>
        </p:spPr>
        <p:txBody>
          <a:bodyPr wrap="square">
            <a:spAutoFit/>
          </a:bodyPr>
          <a:lstStyle/>
          <a:p>
            <a:pPr algn="just"/>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1,786 </a:t>
            </a:r>
            <a:r>
              <a:rPr lang="es-PE" dirty="0">
                <a:solidFill>
                  <a:srgbClr val="253746"/>
                </a:solidFill>
                <a:latin typeface="Arial Black" panose="020B0A04020102020204" pitchFamily="34" charset="0"/>
                <a:ea typeface="Tahoma" panose="020B0604030504040204" pitchFamily="34" charset="0"/>
                <a:cs typeface="Arial" panose="020B0604020202020204" pitchFamily="34" charset="0"/>
              </a:rPr>
              <a:t>productos (ítems), que entrarían a evaluarse para convertirse en Fichas Técnicas para Subasta Inversa</a:t>
            </a:r>
          </a:p>
        </p:txBody>
      </p:sp>
      <p:sp>
        <p:nvSpPr>
          <p:cNvPr id="28" name="Rectángulo 27"/>
          <p:cNvSpPr/>
          <p:nvPr/>
        </p:nvSpPr>
        <p:spPr>
          <a:xfrm>
            <a:off x="3314104" y="5381018"/>
            <a:ext cx="7467600" cy="646331"/>
          </a:xfrm>
          <a:prstGeom prst="rect">
            <a:avLst/>
          </a:prstGeom>
        </p:spPr>
        <p:txBody>
          <a:bodyPr wrap="square">
            <a:spAutoFit/>
          </a:bodyPr>
          <a:lstStyle/>
          <a:p>
            <a:pPr algn="just"/>
            <a:r>
              <a:rPr lang="es-PE" dirty="0">
                <a:solidFill>
                  <a:srgbClr val="253746"/>
                </a:solidFill>
                <a:latin typeface="Arial Black" panose="020B0A04020102020204" pitchFamily="34" charset="0"/>
                <a:ea typeface="Tahoma" panose="020B0604030504040204" pitchFamily="34" charset="0"/>
                <a:cs typeface="Arial" panose="020B0604020202020204" pitchFamily="34" charset="0"/>
              </a:rPr>
              <a:t>54 clases de artículos estratégicos priorizados que pasarían a trabajarse por homologación</a:t>
            </a:r>
          </a:p>
        </p:txBody>
      </p:sp>
      <p:pic>
        <p:nvPicPr>
          <p:cNvPr id="7" name="Imagen 6"/>
          <p:cNvPicPr>
            <a:picLocks noChangeAspect="1"/>
          </p:cNvPicPr>
          <p:nvPr/>
        </p:nvPicPr>
        <p:blipFill>
          <a:blip r:embed="rId8"/>
          <a:stretch>
            <a:fillRect/>
          </a:stretch>
        </p:blipFill>
        <p:spPr>
          <a:xfrm>
            <a:off x="9516421" y="1382407"/>
            <a:ext cx="1943100" cy="2286000"/>
          </a:xfrm>
          <a:prstGeom prst="rect">
            <a:avLst/>
          </a:prstGeom>
        </p:spPr>
      </p:pic>
    </p:spTree>
    <p:extLst>
      <p:ext uri="{BB962C8B-B14F-4D97-AF65-F5344CB8AC3E}">
        <p14:creationId xmlns:p14="http://schemas.microsoft.com/office/powerpoint/2010/main" val="2971643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12" name="Elipse 11"/>
          <p:cNvSpPr/>
          <p:nvPr/>
        </p:nvSpPr>
        <p:spPr>
          <a:xfrm>
            <a:off x="3496733" y="1295400"/>
            <a:ext cx="5198534" cy="5003800"/>
          </a:xfrm>
          <a:prstGeom prst="ellipse">
            <a:avLst/>
          </a:prstGeom>
          <a:noFill/>
          <a:ln>
            <a:solidFill>
              <a:srgbClr val="253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a:solidFill>
                <a:srgbClr val="D6001C"/>
              </a:solidFill>
            </a:endParaRPr>
          </a:p>
        </p:txBody>
      </p:sp>
      <p:sp>
        <p:nvSpPr>
          <p:cNvPr id="30" name="CuadroTexto 29"/>
          <p:cNvSpPr txBox="1"/>
          <p:nvPr/>
        </p:nvSpPr>
        <p:spPr>
          <a:xfrm>
            <a:off x="4713330" y="3359652"/>
            <a:ext cx="3115733" cy="830997"/>
          </a:xfrm>
          <a:prstGeom prst="rect">
            <a:avLst/>
          </a:prstGeom>
          <a:noFill/>
        </p:spPr>
        <p:txBody>
          <a:bodyPr wrap="square" rtlCol="0">
            <a:spAutoFit/>
          </a:bodyPr>
          <a:lstStyle/>
          <a:p>
            <a:pPr algn="ctr"/>
            <a:r>
              <a:rPr lang="es-PE" sz="2400" dirty="0" smtClean="0">
                <a:solidFill>
                  <a:srgbClr val="333F50"/>
                </a:solidFill>
                <a:latin typeface="Arial Black" panose="020B0A04020102020204" pitchFamily="34" charset="0"/>
              </a:rPr>
              <a:t>Servicios de PERÚ COMPRAS</a:t>
            </a:r>
            <a:endParaRPr lang="es-PE" sz="2400" dirty="0">
              <a:solidFill>
                <a:srgbClr val="333F50"/>
              </a:solidFill>
              <a:latin typeface="Arial Black" panose="020B0A04020102020204" pitchFamily="34" charset="0"/>
            </a:endParaRPr>
          </a:p>
        </p:txBody>
      </p:sp>
      <p:grpSp>
        <p:nvGrpSpPr>
          <p:cNvPr id="3" name="Grupo 2"/>
          <p:cNvGrpSpPr/>
          <p:nvPr/>
        </p:nvGrpSpPr>
        <p:grpSpPr>
          <a:xfrm>
            <a:off x="1209470" y="4195974"/>
            <a:ext cx="3753197" cy="1892832"/>
            <a:chOff x="1209470" y="4602374"/>
            <a:chExt cx="3753197" cy="1892832"/>
          </a:xfrm>
        </p:grpSpPr>
        <p:grpSp>
          <p:nvGrpSpPr>
            <p:cNvPr id="16" name="Grupo 15"/>
            <p:cNvGrpSpPr/>
            <p:nvPr/>
          </p:nvGrpSpPr>
          <p:grpSpPr>
            <a:xfrm>
              <a:off x="2971800" y="4602374"/>
              <a:ext cx="1990867" cy="1798426"/>
              <a:chOff x="2971800" y="4800600"/>
              <a:chExt cx="1990867" cy="1798426"/>
            </a:xfrm>
          </p:grpSpPr>
          <p:pic>
            <p:nvPicPr>
              <p:cNvPr id="41" name="Picture 8" descr="http://eshost.com.ar/fp-content/images/laptop.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1800" y="4800600"/>
                <a:ext cx="1990867" cy="17984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cseunilago.com/wp-content/uploads/2014/12/carrito1.png"/>
              <p:cNvPicPr>
                <a:picLocks noChangeAspect="1" noChangeArrowheads="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988078" y="5102855"/>
                <a:ext cx="455801" cy="34745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ángulo 13"/>
            <p:cNvSpPr/>
            <p:nvPr/>
          </p:nvSpPr>
          <p:spPr>
            <a:xfrm>
              <a:off x="1209470" y="5848875"/>
              <a:ext cx="3117392"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3 días</a:t>
              </a:r>
              <a:endParaRPr lang="es-PE" dirty="0">
                <a:solidFill>
                  <a:srgbClr val="253746"/>
                </a:solidFill>
                <a:latin typeface="Arial Black" panose="020B0A04020102020204" pitchFamily="34" charset="0"/>
                <a:ea typeface="Tahoma" panose="020B0604030504040204" pitchFamily="34" charset="0"/>
                <a:cs typeface="Arial" panose="020B0604020202020204" pitchFamily="34" charset="0"/>
              </a:endParaRP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Catálogos Electrónicos</a:t>
              </a:r>
            </a:p>
          </p:txBody>
        </p:sp>
      </p:grpSp>
      <p:grpSp>
        <p:nvGrpSpPr>
          <p:cNvPr id="4" name="Grupo 3"/>
          <p:cNvGrpSpPr/>
          <p:nvPr/>
        </p:nvGrpSpPr>
        <p:grpSpPr>
          <a:xfrm>
            <a:off x="1279459" y="1498600"/>
            <a:ext cx="3444941" cy="1726333"/>
            <a:chOff x="1279459" y="1905000"/>
            <a:chExt cx="3444941" cy="1726333"/>
          </a:xfrm>
        </p:grpSpPr>
        <p:pic>
          <p:nvPicPr>
            <p:cNvPr id="38" name="Picture 2" descr="http://www.subastadeautos.mx/icos/subasta.png"/>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8065" y="1905000"/>
              <a:ext cx="1726335" cy="1726333"/>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1279459" y="2598003"/>
              <a:ext cx="2217274"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5 - 8 días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Subasta Inversa</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5" name="Grupo 4"/>
          <p:cNvGrpSpPr/>
          <p:nvPr/>
        </p:nvGrpSpPr>
        <p:grpSpPr>
          <a:xfrm>
            <a:off x="5638800" y="1862096"/>
            <a:ext cx="6154271" cy="1156791"/>
            <a:chOff x="5638800" y="2268496"/>
            <a:chExt cx="6154271" cy="1156791"/>
          </a:xfrm>
        </p:grpSpPr>
        <p:pic>
          <p:nvPicPr>
            <p:cNvPr id="40" name="Picture 2" descr="Resultado de imagen para homologación png"/>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38800" y="2268496"/>
              <a:ext cx="3757170" cy="9433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8526920" y="2778956"/>
              <a:ext cx="3266151"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20 días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Productos Homologados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 name="Grupo 5"/>
          <p:cNvGrpSpPr/>
          <p:nvPr/>
        </p:nvGrpSpPr>
        <p:grpSpPr>
          <a:xfrm>
            <a:off x="7266520" y="4158880"/>
            <a:ext cx="4487319" cy="2158685"/>
            <a:chOff x="7266520" y="4565280"/>
            <a:chExt cx="4487319" cy="2158685"/>
          </a:xfrm>
        </p:grpSpPr>
        <p:pic>
          <p:nvPicPr>
            <p:cNvPr id="3074" name="Picture 2" descr="Resultado de imagen para compra corporativa png"/>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2134" y="4565280"/>
              <a:ext cx="1811866" cy="181186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7266520" y="6077634"/>
              <a:ext cx="4487319"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60 - 75 días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Compras Corporativas y Encargos</a:t>
              </a:r>
              <a:endParaRPr lang="es-PE" dirty="0"/>
            </a:p>
          </p:txBody>
        </p:sp>
      </p:grpSp>
      <p:sp>
        <p:nvSpPr>
          <p:cNvPr id="22" name="CuadroTexto 21"/>
          <p:cNvSpPr txBox="1"/>
          <p:nvPr/>
        </p:nvSpPr>
        <p:spPr>
          <a:xfrm>
            <a:off x="10381903" y="6376326"/>
            <a:ext cx="1733898" cy="461665"/>
          </a:xfrm>
          <a:prstGeom prst="rect">
            <a:avLst/>
          </a:prstGeom>
          <a:noFill/>
        </p:spPr>
        <p:txBody>
          <a:bodyPr wrap="square" rtlCol="0">
            <a:spAutoFit/>
          </a:bodyPr>
          <a:lstStyle/>
          <a:p>
            <a:r>
              <a:rPr lang="es-PE" sz="2400" dirty="0" smtClean="0">
                <a:solidFill>
                  <a:srgbClr val="333F50"/>
                </a:solidFill>
                <a:latin typeface="Arial Black" panose="020B0A04020102020204" pitchFamily="34" charset="0"/>
              </a:rPr>
              <a:t>110 días</a:t>
            </a:r>
            <a:endParaRPr lang="es-PE" sz="2400" dirty="0">
              <a:solidFill>
                <a:srgbClr val="333F50"/>
              </a:solidFill>
              <a:latin typeface="Arial Black" panose="020B0A04020102020204" pitchFamily="34" charset="0"/>
            </a:endParaRPr>
          </a:p>
        </p:txBody>
      </p:sp>
      <p:sp>
        <p:nvSpPr>
          <p:cNvPr id="23" name="CuadroTexto 22"/>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306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54" y="947673"/>
            <a:ext cx="11013482" cy="5245738"/>
          </a:xfrm>
          <a:prstGeom prst="rect">
            <a:avLst/>
          </a:prstGeom>
        </p:spPr>
      </p:pic>
      <p:sp>
        <p:nvSpPr>
          <p:cNvPr id="2" name="object 2"/>
          <p:cNvSpPr txBox="1">
            <a:spLocks noGrp="1"/>
          </p:cNvSpPr>
          <p:nvPr>
            <p:ph type="title" idx="4294967295"/>
          </p:nvPr>
        </p:nvSpPr>
        <p:spPr>
          <a:xfrm>
            <a:off x="1385740" y="2929626"/>
            <a:ext cx="10078379" cy="1477328"/>
          </a:xfrm>
          <a:prstGeom prst="rect">
            <a:avLst/>
          </a:prstGeom>
        </p:spPr>
        <p:txBody>
          <a:bodyPr vert="horz" wrap="square" lIns="0" tIns="0" rIns="0" bIns="0" rtlCol="0">
            <a:spAutoFit/>
          </a:bodyPr>
          <a:lstStyle/>
          <a:p>
            <a:pPr algn="l"/>
            <a:r>
              <a:rPr lang="es-PE" sz="3600"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3</a:t>
            </a:r>
            <a:r>
              <a:rPr lang="es-PE" dirty="0">
                <a:solidFill>
                  <a:srgbClr val="333F50"/>
                </a:solidFill>
                <a:latin typeface="Arial Black" panose="020B0A04020102020204" pitchFamily="34" charset="0"/>
                <a:ea typeface="Tahoma" panose="020B0604030504040204" pitchFamily="34" charset="0"/>
                <a:cs typeface="Arial" panose="020B0604020202020204" pitchFamily="34" charset="0"/>
              </a:rPr>
              <a:t/>
            </a:r>
            <a:br>
              <a:rPr lang="es-PE" dirty="0">
                <a:solidFill>
                  <a:srgbClr val="333F50"/>
                </a:solidFill>
                <a:latin typeface="Arial Black" panose="020B0A04020102020204" pitchFamily="34" charset="0"/>
                <a:ea typeface="Tahoma" panose="020B0604030504040204" pitchFamily="34" charset="0"/>
                <a:cs typeface="Arial" panose="020B0604020202020204" pitchFamily="34" charset="0"/>
              </a:rPr>
            </a:br>
            <a:r>
              <a:rPr lang="es-PE"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¿CÓMO APORTA PERÚ COMPRAS AL DESARROLLO DE LAS MYPES?</a:t>
            </a:r>
            <a:endParaRPr lang="es-PE" dirty="0">
              <a:solidFill>
                <a:srgbClr val="333F50"/>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51483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
        <p:nvSpPr>
          <p:cNvPr id="35" name="object 2"/>
          <p:cNvSpPr txBox="1"/>
          <p:nvPr/>
        </p:nvSpPr>
        <p:spPr>
          <a:xfrm>
            <a:off x="378784" y="1317854"/>
            <a:ext cx="76984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Régimen de Contrataciones del Estado</a:t>
            </a:r>
          </a:p>
        </p:txBody>
      </p:sp>
      <p:pic>
        <p:nvPicPr>
          <p:cNvPr id="1026" name="Picture 2" descr="Resultado de imagen para estado peru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73" y="3501493"/>
            <a:ext cx="3017516"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p:cNvGrpSpPr/>
          <p:nvPr/>
        </p:nvGrpSpPr>
        <p:grpSpPr>
          <a:xfrm>
            <a:off x="3456673" y="2953708"/>
            <a:ext cx="3648367" cy="2314769"/>
            <a:chOff x="3456673" y="2953708"/>
            <a:chExt cx="3648367" cy="2314769"/>
          </a:xfrm>
        </p:grpSpPr>
        <p:grpSp>
          <p:nvGrpSpPr>
            <p:cNvPr id="7" name="Grupo 6"/>
            <p:cNvGrpSpPr/>
            <p:nvPr/>
          </p:nvGrpSpPr>
          <p:grpSpPr>
            <a:xfrm>
              <a:off x="4447273" y="2953708"/>
              <a:ext cx="2657767" cy="2314769"/>
              <a:chOff x="4880625" y="1717163"/>
              <a:chExt cx="2657767" cy="2314769"/>
            </a:xfrm>
          </p:grpSpPr>
          <p:grpSp>
            <p:nvGrpSpPr>
              <p:cNvPr id="47" name="Grupo 46"/>
              <p:cNvGrpSpPr/>
              <p:nvPr/>
            </p:nvGrpSpPr>
            <p:grpSpPr>
              <a:xfrm>
                <a:off x="4880625" y="1717163"/>
                <a:ext cx="2657767" cy="1191815"/>
                <a:chOff x="4880625" y="1717163"/>
                <a:chExt cx="2657767" cy="1191815"/>
              </a:xfrm>
            </p:grpSpPr>
            <p:pic>
              <p:nvPicPr>
                <p:cNvPr id="48" name="Picture 4" descr="Resultado de imagen para caja icono png"/>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0625" y="1726979"/>
                  <a:ext cx="1181999" cy="11819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9" name="Picture 6" descr="Resultado de imagen para service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1733" y="1717163"/>
                  <a:ext cx="1156659" cy="11566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50" name="Picture 2" descr="Resultado de imagen para obras 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144" r="16144"/>
              <a:stretch/>
            </p:blipFill>
            <p:spPr bwMode="auto">
              <a:xfrm>
                <a:off x="5687674" y="2860564"/>
                <a:ext cx="1181999" cy="1171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6" name="Flecha derecha 15"/>
            <p:cNvSpPr/>
            <p:nvPr/>
          </p:nvSpPr>
          <p:spPr>
            <a:xfrm>
              <a:off x="3456673" y="3843569"/>
              <a:ext cx="990600" cy="533595"/>
            </a:xfrm>
            <a:prstGeom prst="rightArrow">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4" name="Grupo 23"/>
          <p:cNvGrpSpPr/>
          <p:nvPr/>
        </p:nvGrpSpPr>
        <p:grpSpPr>
          <a:xfrm>
            <a:off x="7497138" y="1157092"/>
            <a:ext cx="3233415" cy="2394661"/>
            <a:chOff x="7497138" y="1157092"/>
            <a:chExt cx="3233415" cy="2394661"/>
          </a:xfrm>
        </p:grpSpPr>
        <p:pic>
          <p:nvPicPr>
            <p:cNvPr id="8" name="Picture 4" descr="Resultado de imagen para ley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6035" y="1157092"/>
              <a:ext cx="1924518" cy="2347913"/>
            </a:xfrm>
            <a:prstGeom prst="rect">
              <a:avLst/>
            </a:prstGeom>
            <a:noFill/>
            <a:extLst>
              <a:ext uri="{909E8E84-426E-40DD-AFC4-6F175D3DCCD1}">
                <a14:hiddenFill xmlns:a14="http://schemas.microsoft.com/office/drawing/2010/main">
                  <a:solidFill>
                    <a:srgbClr val="FFFFFF"/>
                  </a:solidFill>
                </a14:hiddenFill>
              </a:ext>
            </a:extLst>
          </p:spPr>
        </p:pic>
        <p:sp>
          <p:nvSpPr>
            <p:cNvPr id="59" name="Flecha derecha 58"/>
            <p:cNvSpPr/>
            <p:nvPr/>
          </p:nvSpPr>
          <p:spPr>
            <a:xfrm>
              <a:off x="7497138" y="3018158"/>
              <a:ext cx="990600" cy="533595"/>
            </a:xfrm>
            <a:prstGeom prst="rightArrow">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54" name="Grupo 53"/>
          <p:cNvGrpSpPr/>
          <p:nvPr/>
        </p:nvGrpSpPr>
        <p:grpSpPr>
          <a:xfrm>
            <a:off x="6619460" y="4953000"/>
            <a:ext cx="5039140" cy="1905000"/>
            <a:chOff x="6619460" y="4953000"/>
            <a:chExt cx="5039140" cy="1905000"/>
          </a:xfrm>
        </p:grpSpPr>
        <p:pic>
          <p:nvPicPr>
            <p:cNvPr id="9" name="Picture 6" descr="Resultado de imagen para firma de contrato entre dos persona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65662" y="4956788"/>
              <a:ext cx="2727826" cy="19012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sultado de imagen para per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28375" y="4956788"/>
              <a:ext cx="530225" cy="53022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5840" y="5268477"/>
              <a:ext cx="762000" cy="355364"/>
            </a:xfrm>
            <a:prstGeom prst="rect">
              <a:avLst/>
            </a:prstGeom>
          </p:spPr>
        </p:pic>
        <p:pic>
          <p:nvPicPr>
            <p:cNvPr id="13" name="Imagen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93199" y="4953000"/>
              <a:ext cx="1307282" cy="255998"/>
            </a:xfrm>
            <a:prstGeom prst="rect">
              <a:avLst/>
            </a:prstGeom>
          </p:spPr>
        </p:pic>
        <p:pic>
          <p:nvPicPr>
            <p:cNvPr id="14" name="Picture 10" descr="Resultado de imagen para usaid logo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99562" y="5433810"/>
              <a:ext cx="1094556" cy="72970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58200" y="5978751"/>
              <a:ext cx="466343" cy="777239"/>
            </a:xfrm>
            <a:prstGeom prst="rect">
              <a:avLst/>
            </a:prstGeom>
          </p:spPr>
        </p:pic>
        <p:sp>
          <p:nvSpPr>
            <p:cNvPr id="60" name="Flecha derecha 59"/>
            <p:cNvSpPr/>
            <p:nvPr/>
          </p:nvSpPr>
          <p:spPr>
            <a:xfrm>
              <a:off x="6619460" y="5108675"/>
              <a:ext cx="990600" cy="533595"/>
            </a:xfrm>
            <a:prstGeom prst="rightArrow">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38" name="Picture 14" descr="Resultado de imagen para cooperación alemana log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44343"/>
            <a:stretch/>
          </p:blipFill>
          <p:spPr bwMode="auto">
            <a:xfrm>
              <a:off x="7459612" y="5948170"/>
              <a:ext cx="609600" cy="3620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Resultado de imagen para koica logo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09163" y="6220822"/>
              <a:ext cx="581792" cy="2976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Resultado de imagen para jica logo 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59612" y="6426416"/>
              <a:ext cx="511614" cy="416245"/>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Imagen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87396" y="5487013"/>
            <a:ext cx="990600" cy="990600"/>
          </a:xfrm>
          <a:prstGeom prst="rect">
            <a:avLst/>
          </a:prstGeom>
        </p:spPr>
      </p:pic>
      <p:pic>
        <p:nvPicPr>
          <p:cNvPr id="58" name="Picture 22" descr="Resultado de imagen para question mark 3d 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38225" y="1992083"/>
            <a:ext cx="1139825" cy="113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2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0-#ppt_w/2"/>
                                          </p:val>
                                        </p:tav>
                                        <p:tav tm="100000">
                                          <p:val>
                                            <p:strVal val="#ppt_x"/>
                                          </p:val>
                                        </p:tav>
                                      </p:tavLst>
                                    </p:anim>
                                    <p:anim calcmode="lin" valueType="num">
                                      <p:cBhvr additive="base">
                                        <p:cTn id="2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
        <p:nvSpPr>
          <p:cNvPr id="35" name="object 2"/>
          <p:cNvSpPr txBox="1"/>
          <p:nvPr/>
        </p:nvSpPr>
        <p:spPr>
          <a:xfrm>
            <a:off x="378784" y="1317854"/>
            <a:ext cx="76984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Opciones de una micro o pequeña empresa para contratar con el Estado</a:t>
            </a:r>
            <a:endParaRPr sz="2400" dirty="0">
              <a:solidFill>
                <a:srgbClr val="253746"/>
              </a:solidFill>
              <a:latin typeface="Arial Black" panose="020B0A04020102020204" pitchFamily="34" charset="0"/>
              <a:cs typeface="Arial"/>
            </a:endParaRPr>
          </a:p>
        </p:txBody>
      </p:sp>
      <p:pic>
        <p:nvPicPr>
          <p:cNvPr id="16" name="Picture 4" descr="Resultado de imagen para ley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971800"/>
            <a:ext cx="1924518" cy="234791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2836168" y="2675466"/>
            <a:ext cx="1247256" cy="852341"/>
            <a:chOff x="2378968" y="2675466"/>
            <a:chExt cx="1247256" cy="852341"/>
          </a:xfrm>
        </p:grpSpPr>
        <p:sp>
          <p:nvSpPr>
            <p:cNvPr id="17" name="Flecha derecha 16"/>
            <p:cNvSpPr/>
            <p:nvPr/>
          </p:nvSpPr>
          <p:spPr>
            <a:xfrm>
              <a:off x="2635624" y="2994212"/>
              <a:ext cx="990600" cy="533595"/>
            </a:xfrm>
            <a:prstGeom prst="rightArrow">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1564 Elipse"/>
            <p:cNvSpPr/>
            <p:nvPr/>
          </p:nvSpPr>
          <p:spPr>
            <a:xfrm>
              <a:off x="2378968" y="2675466"/>
              <a:ext cx="576064" cy="57606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latin typeface="Arial Black" pitchFamily="34" charset="0"/>
                </a:rPr>
                <a:t>1</a:t>
              </a:r>
            </a:p>
          </p:txBody>
        </p:sp>
      </p:grpSp>
      <p:grpSp>
        <p:nvGrpSpPr>
          <p:cNvPr id="3" name="Grupo 2"/>
          <p:cNvGrpSpPr/>
          <p:nvPr/>
        </p:nvGrpSpPr>
        <p:grpSpPr>
          <a:xfrm>
            <a:off x="5198368" y="3709557"/>
            <a:ext cx="1278632" cy="852467"/>
            <a:chOff x="2378968" y="3709557"/>
            <a:chExt cx="1278632" cy="852467"/>
          </a:xfrm>
        </p:grpSpPr>
        <p:sp>
          <p:nvSpPr>
            <p:cNvPr id="18" name="Flecha derecha 17"/>
            <p:cNvSpPr/>
            <p:nvPr/>
          </p:nvSpPr>
          <p:spPr>
            <a:xfrm>
              <a:off x="2667000" y="4028429"/>
              <a:ext cx="990600" cy="533595"/>
            </a:xfrm>
            <a:prstGeom prst="rightArrow">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1564 Elipse"/>
            <p:cNvSpPr/>
            <p:nvPr/>
          </p:nvSpPr>
          <p:spPr>
            <a:xfrm>
              <a:off x="2378968" y="3709557"/>
              <a:ext cx="576064" cy="57606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latin typeface="Arial Black" pitchFamily="34" charset="0"/>
                </a:rPr>
                <a:t>2</a:t>
              </a:r>
            </a:p>
          </p:txBody>
        </p:sp>
      </p:grpSp>
      <p:grpSp>
        <p:nvGrpSpPr>
          <p:cNvPr id="4" name="Grupo 3"/>
          <p:cNvGrpSpPr/>
          <p:nvPr/>
        </p:nvGrpSpPr>
        <p:grpSpPr>
          <a:xfrm>
            <a:off x="8027985" y="4800600"/>
            <a:ext cx="1247256" cy="852593"/>
            <a:chOff x="2378968" y="4743648"/>
            <a:chExt cx="1247256" cy="852593"/>
          </a:xfrm>
        </p:grpSpPr>
        <p:sp>
          <p:nvSpPr>
            <p:cNvPr id="19" name="Flecha derecha 18"/>
            <p:cNvSpPr/>
            <p:nvPr/>
          </p:nvSpPr>
          <p:spPr>
            <a:xfrm>
              <a:off x="2635624" y="5062646"/>
              <a:ext cx="990600" cy="533595"/>
            </a:xfrm>
            <a:prstGeom prst="rightArrow">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1564 Elipse"/>
            <p:cNvSpPr/>
            <p:nvPr/>
          </p:nvSpPr>
          <p:spPr>
            <a:xfrm>
              <a:off x="2378968" y="4743648"/>
              <a:ext cx="576064" cy="57606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latin typeface="Arial Black" pitchFamily="34" charset="0"/>
                </a:rPr>
                <a:t>3</a:t>
              </a:r>
            </a:p>
          </p:txBody>
        </p:sp>
      </p:grpSp>
      <p:grpSp>
        <p:nvGrpSpPr>
          <p:cNvPr id="26" name="Grupo 25"/>
          <p:cNvGrpSpPr/>
          <p:nvPr/>
        </p:nvGrpSpPr>
        <p:grpSpPr>
          <a:xfrm>
            <a:off x="4111858" y="2483848"/>
            <a:ext cx="1612895" cy="1366303"/>
            <a:chOff x="2971800" y="4800600"/>
            <a:chExt cx="1990867" cy="1798426"/>
          </a:xfrm>
        </p:grpSpPr>
        <p:pic>
          <p:nvPicPr>
            <p:cNvPr id="27" name="Picture 8" descr="http://eshost.com.ar/fp-content/images/laptop.png"/>
            <p:cNvPicPr>
              <a:picLocks noChangeAspect="1" noChangeArrowheads="1"/>
            </p:cNvPicPr>
            <p:nvPr/>
          </p:nvPicPr>
          <p:blipFill>
            <a:blip r:embed="rId6" cstate="print">
              <a:duotone>
                <a:srgbClr val="8064A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971800" y="4800600"/>
              <a:ext cx="1990867" cy="17984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cseunilago.com/wp-content/uploads/2014/12/carrito1.png"/>
            <p:cNvPicPr>
              <a:picLocks noChangeAspect="1" noChangeArrowheads="1"/>
            </p:cNvPicPr>
            <p:nvPr/>
          </p:nvPicPr>
          <p:blipFill>
            <a:blip r:embed="rId7" cstate="print">
              <a:duotone>
                <a:prstClr val="black"/>
                <a:srgbClr val="8064A2">
                  <a:tint val="45000"/>
                  <a:satMod val="400000"/>
                </a:srgbClr>
              </a:duotone>
              <a:extLst>
                <a:ext uri="{28A0092B-C50C-407E-A947-70E740481C1C}">
                  <a14:useLocalDpi xmlns:a14="http://schemas.microsoft.com/office/drawing/2010/main" val="0"/>
                </a:ext>
              </a:extLst>
            </a:blip>
            <a:srcRect/>
            <a:stretch>
              <a:fillRect/>
            </a:stretch>
          </p:blipFill>
          <p:spPr bwMode="auto">
            <a:xfrm>
              <a:off x="2988078" y="5102855"/>
              <a:ext cx="455801" cy="34745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http://www.subastadeautos.mx/icos/subasta.png"/>
          <p:cNvPicPr>
            <a:picLocks noChangeAspect="1" noChangeArrowheads="1"/>
          </p:cNvPicPr>
          <p:nvPr/>
        </p:nvPicPr>
        <p:blipFill>
          <a:blip r:embed="rId8" cstate="print">
            <a:duotone>
              <a:srgbClr val="F7964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553200" y="3527807"/>
            <a:ext cx="1398585" cy="13985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sultado de imagen para licitación pública png"/>
          <p:cNvPicPr>
            <a:picLocks noChangeAspect="1" noChangeArrowheads="1"/>
          </p:cNvPicPr>
          <p:nvPr/>
        </p:nvPicPr>
        <p:blipFill rotWithShape="1">
          <a:blip r:embed="rId9" cstate="print">
            <a:grayscl/>
            <a:extLst>
              <a:ext uri="{28A0092B-C50C-407E-A947-70E740481C1C}">
                <a14:useLocalDpi xmlns:a14="http://schemas.microsoft.com/office/drawing/2010/main" val="0"/>
              </a:ext>
            </a:extLst>
          </a:blip>
          <a:srcRect t="10535" b="7247"/>
          <a:stretch/>
        </p:blipFill>
        <p:spPr bwMode="auto">
          <a:xfrm>
            <a:off x="9490848" y="4419600"/>
            <a:ext cx="1081434" cy="1590988"/>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78924" y="4719794"/>
            <a:ext cx="990600" cy="990600"/>
          </a:xfrm>
          <a:prstGeom prst="rect">
            <a:avLst/>
          </a:prstGeom>
        </p:spPr>
      </p:pic>
      <p:pic>
        <p:nvPicPr>
          <p:cNvPr id="33" name="Imagen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8352" y="3650456"/>
            <a:ext cx="990600" cy="990600"/>
          </a:xfrm>
          <a:prstGeom prst="rect">
            <a:avLst/>
          </a:prstGeom>
        </p:spPr>
      </p:pic>
      <p:grpSp>
        <p:nvGrpSpPr>
          <p:cNvPr id="6" name="Grupo 5"/>
          <p:cNvGrpSpPr/>
          <p:nvPr/>
        </p:nvGrpSpPr>
        <p:grpSpPr>
          <a:xfrm>
            <a:off x="5873664" y="2487320"/>
            <a:ext cx="2283424" cy="1085937"/>
            <a:chOff x="5873664" y="2487320"/>
            <a:chExt cx="2283424" cy="1085937"/>
          </a:xfrm>
        </p:grpSpPr>
        <p:pic>
          <p:nvPicPr>
            <p:cNvPr id="34" name="Imagen 33"/>
            <p:cNvPicPr>
              <a:picLocks noChangeAspect="1"/>
            </p:cNvPicPr>
            <p:nvPr/>
          </p:nvPicPr>
          <p:blipFill>
            <a:blip r:embed="rId4"/>
            <a:stretch>
              <a:fillRect/>
            </a:stretch>
          </p:blipFill>
          <p:spPr>
            <a:xfrm>
              <a:off x="6664741" y="2694832"/>
              <a:ext cx="1492347" cy="708865"/>
            </a:xfrm>
            <a:prstGeom prst="rect">
              <a:avLst/>
            </a:prstGeom>
          </p:spPr>
        </p:pic>
        <p:pic>
          <p:nvPicPr>
            <p:cNvPr id="5" name="Imagen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3664" y="2487320"/>
              <a:ext cx="1085937" cy="1085937"/>
            </a:xfrm>
            <a:prstGeom prst="rect">
              <a:avLst/>
            </a:prstGeom>
          </p:spPr>
        </p:pic>
      </p:grpSp>
    </p:spTree>
    <p:extLst>
      <p:ext uri="{BB962C8B-B14F-4D97-AF65-F5344CB8AC3E}">
        <p14:creationId xmlns:p14="http://schemas.microsoft.com/office/powerpoint/2010/main" val="947084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
        <p:nvSpPr>
          <p:cNvPr id="35" name="object 2"/>
          <p:cNvSpPr txBox="1"/>
          <p:nvPr/>
        </p:nvSpPr>
        <p:spPr>
          <a:xfrm>
            <a:off x="378784" y="1317854"/>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¿Cómo participan las MYPES en los Catálogos Electrónicos?</a:t>
            </a:r>
            <a:endParaRPr sz="2400" dirty="0">
              <a:solidFill>
                <a:srgbClr val="253746"/>
              </a:solidFill>
              <a:latin typeface="Arial Black" panose="020B0A04020102020204" pitchFamily="34" charset="0"/>
              <a:cs typeface="Arial"/>
            </a:endParaRPr>
          </a:p>
        </p:txBody>
      </p:sp>
      <p:sp>
        <p:nvSpPr>
          <p:cNvPr id="37" name="CuadroTexto 36"/>
          <p:cNvSpPr txBox="1"/>
          <p:nvPr/>
        </p:nvSpPr>
        <p:spPr>
          <a:xfrm>
            <a:off x="1199815" y="2584609"/>
            <a:ext cx="914400" cy="2215991"/>
          </a:xfrm>
          <a:prstGeom prst="rect">
            <a:avLst/>
          </a:prstGeom>
          <a:noFill/>
        </p:spPr>
        <p:txBody>
          <a:bodyPr wrap="square" rtlCol="0">
            <a:spAutoFit/>
          </a:bodyPr>
          <a:lstStyle/>
          <a:p>
            <a:r>
              <a:rPr lang="es-PE" sz="13800" b="1" dirty="0" smtClean="0">
                <a:solidFill>
                  <a:srgbClr val="253746"/>
                </a:solidFill>
                <a:latin typeface="Arial" panose="020B0604020202020204" pitchFamily="34" charset="0"/>
                <a:cs typeface="Arial" panose="020B0604020202020204" pitchFamily="34" charset="0"/>
              </a:rPr>
              <a:t>1</a:t>
            </a:r>
            <a:endParaRPr lang="es-PE" sz="13800" b="1" dirty="0">
              <a:solidFill>
                <a:srgbClr val="253746"/>
              </a:solidFill>
              <a:latin typeface="Arial" panose="020B0604020202020204" pitchFamily="34" charset="0"/>
              <a:cs typeface="Arial" panose="020B0604020202020204" pitchFamily="34" charset="0"/>
            </a:endParaRPr>
          </a:p>
        </p:txBody>
      </p:sp>
      <p:sp>
        <p:nvSpPr>
          <p:cNvPr id="38" name="CuadroTexto 37"/>
          <p:cNvSpPr txBox="1"/>
          <p:nvPr/>
        </p:nvSpPr>
        <p:spPr>
          <a:xfrm>
            <a:off x="2153825" y="2965245"/>
            <a:ext cx="5542375" cy="892552"/>
          </a:xfrm>
          <a:prstGeom prst="rect">
            <a:avLst/>
          </a:prstGeom>
          <a:noFill/>
        </p:spPr>
        <p:txBody>
          <a:bodyPr wrap="square" rtlCol="0">
            <a:spAutoFit/>
          </a:bodyPr>
          <a:lstStyle/>
          <a:p>
            <a:r>
              <a:rPr lang="es-PE" sz="3200" b="1" dirty="0" smtClean="0">
                <a:solidFill>
                  <a:srgbClr val="D6001C"/>
                </a:solidFill>
                <a:latin typeface="Arial" panose="020B0604020202020204" pitchFamily="34" charset="0"/>
                <a:cs typeface="Arial" panose="020B0604020202020204" pitchFamily="34" charset="0"/>
              </a:rPr>
              <a:t>Creación / Implementación</a:t>
            </a:r>
          </a:p>
          <a:p>
            <a:r>
              <a:rPr lang="es-PE" sz="2000" dirty="0" smtClean="0">
                <a:solidFill>
                  <a:srgbClr val="253746"/>
                </a:solidFill>
                <a:latin typeface="Arial" panose="020B0604020202020204" pitchFamily="34" charset="0"/>
                <a:cs typeface="Arial" panose="020B0604020202020204" pitchFamily="34" charset="0"/>
              </a:rPr>
              <a:t>Convocatoria a proveedores interesados.</a:t>
            </a:r>
          </a:p>
        </p:txBody>
      </p:sp>
      <p:sp>
        <p:nvSpPr>
          <p:cNvPr id="39" name="CuadroTexto 38"/>
          <p:cNvSpPr txBox="1"/>
          <p:nvPr/>
        </p:nvSpPr>
        <p:spPr>
          <a:xfrm>
            <a:off x="4432968" y="4184809"/>
            <a:ext cx="672432" cy="2215991"/>
          </a:xfrm>
          <a:prstGeom prst="rect">
            <a:avLst/>
          </a:prstGeom>
          <a:noFill/>
        </p:spPr>
        <p:txBody>
          <a:bodyPr wrap="square" rtlCol="0">
            <a:spAutoFit/>
          </a:bodyPr>
          <a:lstStyle/>
          <a:p>
            <a:r>
              <a:rPr lang="es-PE" sz="13800" b="1" dirty="0" smtClean="0">
                <a:solidFill>
                  <a:srgbClr val="253746"/>
                </a:solidFill>
                <a:latin typeface="Arial" panose="020B0604020202020204" pitchFamily="34" charset="0"/>
                <a:cs typeface="Arial" panose="020B0604020202020204" pitchFamily="34" charset="0"/>
              </a:rPr>
              <a:t>2</a:t>
            </a:r>
            <a:endParaRPr lang="es-PE" sz="13800" b="1" dirty="0">
              <a:solidFill>
                <a:srgbClr val="253746"/>
              </a:solidFill>
              <a:latin typeface="Arial" panose="020B0604020202020204" pitchFamily="34" charset="0"/>
              <a:cs typeface="Arial" panose="020B0604020202020204" pitchFamily="34" charset="0"/>
            </a:endParaRPr>
          </a:p>
        </p:txBody>
      </p:sp>
      <p:sp>
        <p:nvSpPr>
          <p:cNvPr id="40" name="CuadroTexto 39"/>
          <p:cNvSpPr txBox="1"/>
          <p:nvPr/>
        </p:nvSpPr>
        <p:spPr>
          <a:xfrm>
            <a:off x="5608440" y="4621630"/>
            <a:ext cx="4907160" cy="1200329"/>
          </a:xfrm>
          <a:prstGeom prst="rect">
            <a:avLst/>
          </a:prstGeom>
          <a:noFill/>
        </p:spPr>
        <p:txBody>
          <a:bodyPr wrap="square" rtlCol="0">
            <a:spAutoFit/>
          </a:bodyPr>
          <a:lstStyle/>
          <a:p>
            <a:r>
              <a:rPr lang="es-PE" sz="3200" b="1" dirty="0" smtClean="0">
                <a:solidFill>
                  <a:srgbClr val="D6001C"/>
                </a:solidFill>
                <a:latin typeface="Arial" panose="020B0604020202020204" pitchFamily="34" charset="0"/>
                <a:cs typeface="Arial" panose="020B0604020202020204" pitchFamily="34" charset="0"/>
              </a:rPr>
              <a:t>Extensión de vigencia</a:t>
            </a:r>
          </a:p>
          <a:p>
            <a:pPr algn="just"/>
            <a:r>
              <a:rPr lang="es-PE" sz="2000" dirty="0" smtClean="0">
                <a:solidFill>
                  <a:srgbClr val="253746"/>
                </a:solidFill>
                <a:latin typeface="Arial" panose="020B0604020202020204" pitchFamily="34" charset="0"/>
                <a:cs typeface="Arial" panose="020B0604020202020204" pitchFamily="34" charset="0"/>
              </a:rPr>
              <a:t>Convocatoria a proveedores existentes</a:t>
            </a:r>
          </a:p>
          <a:p>
            <a:pPr algn="just"/>
            <a:r>
              <a:rPr lang="es-PE" sz="2000" dirty="0" smtClean="0">
                <a:solidFill>
                  <a:srgbClr val="253746"/>
                </a:solidFill>
                <a:latin typeface="Arial" panose="020B0604020202020204" pitchFamily="34" charset="0"/>
                <a:cs typeface="Arial" panose="020B0604020202020204" pitchFamily="34" charset="0"/>
              </a:rPr>
              <a:t>E incorporación de nuevos</a:t>
            </a:r>
          </a:p>
        </p:txBody>
      </p:sp>
      <p:pic>
        <p:nvPicPr>
          <p:cNvPr id="3074" name="Picture 2" descr="Resultado de imagen para creació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215" y="2215284"/>
            <a:ext cx="2333625" cy="23336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extensió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0467" y="4548910"/>
            <a:ext cx="1606249" cy="153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2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1+#ppt_w/2"/>
                                          </p:val>
                                        </p:tav>
                                        <p:tav tm="100000">
                                          <p:val>
                                            <p:strVal val="#ppt_x"/>
                                          </p:val>
                                        </p:tav>
                                      </p:tavLst>
                                    </p:anim>
                                    <p:anim calcmode="lin" valueType="num">
                                      <p:cBhvr additive="base">
                                        <p:cTn id="22" dur="500" fill="hold"/>
                                        <p:tgtEl>
                                          <p:spTgt spid="3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076"/>
                                        </p:tgtEl>
                                        <p:attrNameLst>
                                          <p:attrName>style.visibility</p:attrName>
                                        </p:attrNameLst>
                                      </p:cBhvr>
                                      <p:to>
                                        <p:strVal val="visible"/>
                                      </p:to>
                                    </p:set>
                                    <p:animEffect transition="in" filter="fade">
                                      <p:cBhvr>
                                        <p:cTn id="3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
        <p:nvSpPr>
          <p:cNvPr id="35" name="object 2"/>
          <p:cNvSpPr txBox="1"/>
          <p:nvPr/>
        </p:nvSpPr>
        <p:spPr>
          <a:xfrm>
            <a:off x="378784" y="1317854"/>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¿Qué pasos deben seguir las MYPES para participar?</a:t>
            </a:r>
            <a:endParaRPr sz="2400" dirty="0">
              <a:solidFill>
                <a:srgbClr val="253746"/>
              </a:solidFill>
              <a:latin typeface="Arial Black" panose="020B0A04020102020204" pitchFamily="34" charset="0"/>
              <a:cs typeface="Arial"/>
            </a:endParaRPr>
          </a:p>
        </p:txBody>
      </p:sp>
      <p:grpSp>
        <p:nvGrpSpPr>
          <p:cNvPr id="10" name="Grupo 9"/>
          <p:cNvGrpSpPr/>
          <p:nvPr/>
        </p:nvGrpSpPr>
        <p:grpSpPr>
          <a:xfrm>
            <a:off x="6019800" y="2261187"/>
            <a:ext cx="5851505" cy="1569660"/>
            <a:chOff x="6019800" y="1880187"/>
            <a:chExt cx="5851505" cy="1569660"/>
          </a:xfrm>
        </p:grpSpPr>
        <p:sp>
          <p:nvSpPr>
            <p:cNvPr id="12" name="CuadroTexto 11"/>
            <p:cNvSpPr txBox="1"/>
            <p:nvPr/>
          </p:nvSpPr>
          <p:spPr>
            <a:xfrm>
              <a:off x="6019800" y="1880187"/>
              <a:ext cx="914400" cy="1569660"/>
            </a:xfrm>
            <a:prstGeom prst="rect">
              <a:avLst/>
            </a:prstGeom>
            <a:noFill/>
          </p:spPr>
          <p:txBody>
            <a:bodyPr wrap="square" rtlCol="0">
              <a:spAutoFit/>
            </a:bodyPr>
            <a:lstStyle/>
            <a:p>
              <a:r>
                <a:rPr lang="es-PE" sz="9600" b="1" dirty="0" smtClean="0">
                  <a:solidFill>
                    <a:srgbClr val="A08BCB"/>
                  </a:solidFill>
                  <a:latin typeface="Eras Medium ITC" panose="020B0602030504020804" pitchFamily="34" charset="0"/>
                </a:rPr>
                <a:t>3</a:t>
              </a:r>
              <a:endParaRPr lang="es-PE" sz="9600" b="1" dirty="0">
                <a:solidFill>
                  <a:srgbClr val="A08BCB"/>
                </a:solidFill>
                <a:latin typeface="Eras Medium ITC" panose="020B0602030504020804" pitchFamily="34" charset="0"/>
              </a:endParaRPr>
            </a:p>
          </p:txBody>
        </p:sp>
        <p:sp>
          <p:nvSpPr>
            <p:cNvPr id="13" name="CuadroTexto 12"/>
            <p:cNvSpPr txBox="1"/>
            <p:nvPr/>
          </p:nvSpPr>
          <p:spPr>
            <a:xfrm>
              <a:off x="6838950" y="2099608"/>
              <a:ext cx="5032355" cy="1200329"/>
            </a:xfrm>
            <a:prstGeom prst="rect">
              <a:avLst/>
            </a:prstGeom>
            <a:noFill/>
          </p:spPr>
          <p:txBody>
            <a:bodyPr wrap="square" rtlCol="0">
              <a:spAutoFit/>
            </a:bodyPr>
            <a:lstStyle/>
            <a:p>
              <a:pPr algn="just"/>
              <a:r>
                <a:rPr lang="es-PE" sz="2400" b="1" dirty="0" smtClean="0">
                  <a:solidFill>
                    <a:srgbClr val="A08BCB"/>
                  </a:solidFill>
                  <a:latin typeface="Eras Medium ITC" panose="020B0602030504020804" pitchFamily="34" charset="0"/>
                </a:rPr>
                <a:t>Lee con atención el procedimiento</a:t>
              </a:r>
            </a:p>
            <a:p>
              <a:pPr algn="just"/>
              <a:r>
                <a:rPr lang="es-PE" sz="2400" dirty="0" smtClean="0">
                  <a:latin typeface="Eras Medium ITC" panose="020B0602030504020804" pitchFamily="34" charset="0"/>
                </a:rPr>
                <a:t>Participa activamente en </a:t>
              </a:r>
            </a:p>
            <a:p>
              <a:pPr algn="just"/>
              <a:r>
                <a:rPr lang="es-PE" sz="2400" dirty="0" smtClean="0">
                  <a:latin typeface="Eras Medium ITC" panose="020B0602030504020804" pitchFamily="34" charset="0"/>
                </a:rPr>
                <a:t>Los plazos y procedimientos</a:t>
              </a:r>
            </a:p>
          </p:txBody>
        </p:sp>
      </p:grpSp>
      <p:grpSp>
        <p:nvGrpSpPr>
          <p:cNvPr id="14" name="Grupo 13"/>
          <p:cNvGrpSpPr/>
          <p:nvPr/>
        </p:nvGrpSpPr>
        <p:grpSpPr>
          <a:xfrm>
            <a:off x="824145" y="2209800"/>
            <a:ext cx="4643732" cy="1569660"/>
            <a:chOff x="824145" y="1831193"/>
            <a:chExt cx="4643732" cy="1569660"/>
          </a:xfrm>
        </p:grpSpPr>
        <p:sp>
          <p:nvSpPr>
            <p:cNvPr id="15" name="CuadroTexto 14"/>
            <p:cNvSpPr txBox="1"/>
            <p:nvPr/>
          </p:nvSpPr>
          <p:spPr>
            <a:xfrm>
              <a:off x="824145" y="1831193"/>
              <a:ext cx="914400" cy="1569660"/>
            </a:xfrm>
            <a:prstGeom prst="rect">
              <a:avLst/>
            </a:prstGeom>
            <a:noFill/>
          </p:spPr>
          <p:txBody>
            <a:bodyPr wrap="square" rtlCol="0">
              <a:spAutoFit/>
            </a:bodyPr>
            <a:lstStyle/>
            <a:p>
              <a:r>
                <a:rPr lang="es-PE" sz="9600" b="1" dirty="0" smtClean="0">
                  <a:solidFill>
                    <a:srgbClr val="A08BCB"/>
                  </a:solidFill>
                  <a:latin typeface="Eras Medium ITC" panose="020B0602030504020804" pitchFamily="34" charset="0"/>
                </a:rPr>
                <a:t>1</a:t>
              </a:r>
              <a:endParaRPr lang="es-PE" sz="9600" b="1" dirty="0">
                <a:solidFill>
                  <a:srgbClr val="A08BCB"/>
                </a:solidFill>
                <a:latin typeface="Eras Medium ITC" panose="020B0602030504020804" pitchFamily="34" charset="0"/>
              </a:endParaRPr>
            </a:p>
          </p:txBody>
        </p:sp>
        <p:sp>
          <p:nvSpPr>
            <p:cNvPr id="16" name="CuadroTexto 15"/>
            <p:cNvSpPr txBox="1"/>
            <p:nvPr/>
          </p:nvSpPr>
          <p:spPr>
            <a:xfrm>
              <a:off x="1553791" y="1992789"/>
              <a:ext cx="3914086" cy="830997"/>
            </a:xfrm>
            <a:prstGeom prst="rect">
              <a:avLst/>
            </a:prstGeom>
            <a:noFill/>
          </p:spPr>
          <p:txBody>
            <a:bodyPr wrap="square" rtlCol="0">
              <a:spAutoFit/>
            </a:bodyPr>
            <a:lstStyle/>
            <a:p>
              <a:r>
                <a:rPr lang="es-PE" sz="2400" b="1" dirty="0" smtClean="0">
                  <a:solidFill>
                    <a:srgbClr val="A08BCB"/>
                  </a:solidFill>
                  <a:latin typeface="Eras Medium ITC" panose="020B0602030504020804" pitchFamily="34" charset="0"/>
                </a:rPr>
                <a:t>Revisa</a:t>
              </a:r>
            </a:p>
            <a:p>
              <a:r>
                <a:rPr lang="es-PE" sz="2400" dirty="0" smtClean="0">
                  <a:solidFill>
                    <a:schemeClr val="bg1">
                      <a:lumMod val="50000"/>
                    </a:schemeClr>
                  </a:solidFill>
                  <a:latin typeface="Eras Medium ITC" panose="020B0602030504020804" pitchFamily="34" charset="0"/>
                </a:rPr>
                <a:t>Portal web PERÚ COMPRAS</a:t>
              </a:r>
            </a:p>
          </p:txBody>
        </p:sp>
      </p:grpSp>
      <p:grpSp>
        <p:nvGrpSpPr>
          <p:cNvPr id="17" name="Grupo 16"/>
          <p:cNvGrpSpPr/>
          <p:nvPr/>
        </p:nvGrpSpPr>
        <p:grpSpPr>
          <a:xfrm>
            <a:off x="824145" y="2209800"/>
            <a:ext cx="4643732" cy="1569660"/>
            <a:chOff x="824145" y="1828800"/>
            <a:chExt cx="4643732" cy="1569660"/>
          </a:xfrm>
        </p:grpSpPr>
        <p:sp>
          <p:nvSpPr>
            <p:cNvPr id="18" name="CuadroTexto 17"/>
            <p:cNvSpPr txBox="1"/>
            <p:nvPr/>
          </p:nvSpPr>
          <p:spPr>
            <a:xfrm>
              <a:off x="824145" y="1828800"/>
              <a:ext cx="914400" cy="1569660"/>
            </a:xfrm>
            <a:prstGeom prst="rect">
              <a:avLst/>
            </a:prstGeom>
            <a:noFill/>
          </p:spPr>
          <p:txBody>
            <a:bodyPr wrap="square" rtlCol="0">
              <a:spAutoFit/>
            </a:bodyPr>
            <a:lstStyle/>
            <a:p>
              <a:r>
                <a:rPr lang="es-PE" sz="9600" b="1" dirty="0" smtClean="0">
                  <a:solidFill>
                    <a:srgbClr val="00B388"/>
                  </a:solidFill>
                  <a:latin typeface="Eras Medium ITC" panose="020B0602030504020804" pitchFamily="34" charset="0"/>
                </a:rPr>
                <a:t>1</a:t>
              </a:r>
              <a:endParaRPr lang="es-PE" sz="9600" b="1" dirty="0">
                <a:solidFill>
                  <a:srgbClr val="00B388"/>
                </a:solidFill>
                <a:latin typeface="Eras Medium ITC" panose="020B0602030504020804" pitchFamily="34" charset="0"/>
              </a:endParaRPr>
            </a:p>
          </p:txBody>
        </p:sp>
        <p:sp>
          <p:nvSpPr>
            <p:cNvPr id="19" name="CuadroTexto 18"/>
            <p:cNvSpPr txBox="1"/>
            <p:nvPr/>
          </p:nvSpPr>
          <p:spPr>
            <a:xfrm>
              <a:off x="1553791" y="1990396"/>
              <a:ext cx="3914086" cy="830997"/>
            </a:xfrm>
            <a:prstGeom prst="rect">
              <a:avLst/>
            </a:prstGeom>
            <a:noFill/>
          </p:spPr>
          <p:txBody>
            <a:bodyPr wrap="square" rtlCol="0">
              <a:spAutoFit/>
            </a:bodyPr>
            <a:lstStyle/>
            <a:p>
              <a:r>
                <a:rPr lang="es-PE" sz="2400" b="1" dirty="0" smtClean="0">
                  <a:solidFill>
                    <a:srgbClr val="00B388"/>
                  </a:solidFill>
                  <a:latin typeface="Eras Medium ITC" panose="020B0602030504020804" pitchFamily="34" charset="0"/>
                </a:rPr>
                <a:t>Revisa</a:t>
              </a:r>
            </a:p>
            <a:p>
              <a:r>
                <a:rPr lang="es-PE" sz="2400" dirty="0" smtClean="0">
                  <a:solidFill>
                    <a:schemeClr val="bg1">
                      <a:lumMod val="50000"/>
                    </a:schemeClr>
                  </a:solidFill>
                  <a:latin typeface="Eras Medium ITC" panose="020B0602030504020804" pitchFamily="34" charset="0"/>
                </a:rPr>
                <a:t>Portal web PERÚ COMPRAS</a:t>
              </a:r>
            </a:p>
          </p:txBody>
        </p:sp>
      </p:grpSp>
      <p:cxnSp>
        <p:nvCxnSpPr>
          <p:cNvPr id="20" name="Conector recto 19"/>
          <p:cNvCxnSpPr/>
          <p:nvPr/>
        </p:nvCxnSpPr>
        <p:spPr>
          <a:xfrm>
            <a:off x="5757863" y="2209800"/>
            <a:ext cx="13350" cy="4136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201437" y="4362524"/>
            <a:ext cx="11703011" cy="30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o 21"/>
          <p:cNvGrpSpPr/>
          <p:nvPr/>
        </p:nvGrpSpPr>
        <p:grpSpPr>
          <a:xfrm>
            <a:off x="6100254" y="4526340"/>
            <a:ext cx="5651857" cy="1569660"/>
            <a:chOff x="6100254" y="4145340"/>
            <a:chExt cx="5651857" cy="1569660"/>
          </a:xfrm>
        </p:grpSpPr>
        <p:sp>
          <p:nvSpPr>
            <p:cNvPr id="23" name="CuadroTexto 22"/>
            <p:cNvSpPr txBox="1"/>
            <p:nvPr/>
          </p:nvSpPr>
          <p:spPr>
            <a:xfrm>
              <a:off x="6100254" y="4145340"/>
              <a:ext cx="914400" cy="1569660"/>
            </a:xfrm>
            <a:prstGeom prst="rect">
              <a:avLst/>
            </a:prstGeom>
            <a:noFill/>
          </p:spPr>
          <p:txBody>
            <a:bodyPr wrap="square" rtlCol="0">
              <a:spAutoFit/>
            </a:bodyPr>
            <a:lstStyle/>
            <a:p>
              <a:r>
                <a:rPr lang="es-PE" sz="9600" b="1" dirty="0">
                  <a:solidFill>
                    <a:srgbClr val="A08BCB"/>
                  </a:solidFill>
                  <a:latin typeface="Eras Medium ITC" panose="020B0602030504020804" pitchFamily="34" charset="0"/>
                </a:rPr>
                <a:t>4</a:t>
              </a:r>
            </a:p>
          </p:txBody>
        </p:sp>
        <p:sp>
          <p:nvSpPr>
            <p:cNvPr id="24" name="CuadroTexto 23"/>
            <p:cNvSpPr txBox="1"/>
            <p:nvPr/>
          </p:nvSpPr>
          <p:spPr>
            <a:xfrm>
              <a:off x="6905955" y="4353643"/>
              <a:ext cx="4846156" cy="830997"/>
            </a:xfrm>
            <a:prstGeom prst="rect">
              <a:avLst/>
            </a:prstGeom>
            <a:noFill/>
          </p:spPr>
          <p:txBody>
            <a:bodyPr wrap="square" rtlCol="0">
              <a:spAutoFit/>
            </a:bodyPr>
            <a:lstStyle/>
            <a:p>
              <a:pPr algn="just"/>
              <a:r>
                <a:rPr lang="es-PE" sz="2400" b="1" dirty="0" smtClean="0">
                  <a:solidFill>
                    <a:srgbClr val="A08BCB"/>
                  </a:solidFill>
                  <a:latin typeface="Eras Medium ITC" panose="020B0602030504020804" pitchFamily="34" charset="0"/>
                </a:rPr>
                <a:t>Confirma y verifica</a:t>
              </a:r>
            </a:p>
            <a:p>
              <a:pPr algn="just"/>
              <a:r>
                <a:rPr lang="es-PE" sz="2400" dirty="0" smtClean="0">
                  <a:latin typeface="Eras Medium ITC" panose="020B0602030504020804" pitchFamily="34" charset="0"/>
                </a:rPr>
                <a:t>Si eres proveedor adjudicado.</a:t>
              </a:r>
            </a:p>
          </p:txBody>
        </p:sp>
      </p:grpSp>
      <p:grpSp>
        <p:nvGrpSpPr>
          <p:cNvPr id="25" name="Grupo 24"/>
          <p:cNvGrpSpPr/>
          <p:nvPr/>
        </p:nvGrpSpPr>
        <p:grpSpPr>
          <a:xfrm>
            <a:off x="693405" y="4495800"/>
            <a:ext cx="5021595" cy="1894466"/>
            <a:chOff x="693405" y="4114800"/>
            <a:chExt cx="5021595" cy="1894466"/>
          </a:xfrm>
        </p:grpSpPr>
        <p:sp>
          <p:nvSpPr>
            <p:cNvPr id="26" name="CuadroTexto 25"/>
            <p:cNvSpPr txBox="1"/>
            <p:nvPr/>
          </p:nvSpPr>
          <p:spPr>
            <a:xfrm>
              <a:off x="693405" y="4114800"/>
              <a:ext cx="672432" cy="1569660"/>
            </a:xfrm>
            <a:prstGeom prst="rect">
              <a:avLst/>
            </a:prstGeom>
            <a:noFill/>
          </p:spPr>
          <p:txBody>
            <a:bodyPr wrap="square" rtlCol="0">
              <a:spAutoFit/>
            </a:bodyPr>
            <a:lstStyle/>
            <a:p>
              <a:r>
                <a:rPr lang="es-PE" sz="9600" b="1" dirty="0" smtClean="0">
                  <a:solidFill>
                    <a:srgbClr val="A08BCB"/>
                  </a:solidFill>
                  <a:latin typeface="Eras Medium ITC" panose="020B0602030504020804" pitchFamily="34" charset="0"/>
                </a:rPr>
                <a:t>2</a:t>
              </a:r>
              <a:endParaRPr lang="es-PE" sz="9600" b="1" dirty="0">
                <a:solidFill>
                  <a:srgbClr val="A08BCB"/>
                </a:solidFill>
                <a:latin typeface="Eras Medium ITC" panose="020B0602030504020804" pitchFamily="34" charset="0"/>
              </a:endParaRPr>
            </a:p>
          </p:txBody>
        </p:sp>
        <p:sp>
          <p:nvSpPr>
            <p:cNvPr id="27" name="CuadroTexto 26"/>
            <p:cNvSpPr txBox="1"/>
            <p:nvPr/>
          </p:nvSpPr>
          <p:spPr>
            <a:xfrm>
              <a:off x="1517877" y="4252520"/>
              <a:ext cx="4197123" cy="1200329"/>
            </a:xfrm>
            <a:prstGeom prst="rect">
              <a:avLst/>
            </a:prstGeom>
            <a:noFill/>
          </p:spPr>
          <p:txBody>
            <a:bodyPr wrap="square" rtlCol="0">
              <a:spAutoFit/>
            </a:bodyPr>
            <a:lstStyle/>
            <a:p>
              <a:r>
                <a:rPr lang="es-PE" sz="2400" b="1" dirty="0" smtClean="0">
                  <a:solidFill>
                    <a:srgbClr val="A08BCB"/>
                  </a:solidFill>
                  <a:latin typeface="Eras Medium ITC" panose="020B0602030504020804" pitchFamily="34" charset="0"/>
                </a:rPr>
                <a:t>Participa</a:t>
              </a:r>
            </a:p>
            <a:p>
              <a:r>
                <a:rPr lang="es-PE" sz="2400" dirty="0" smtClean="0">
                  <a:solidFill>
                    <a:schemeClr val="bg1">
                      <a:lumMod val="50000"/>
                    </a:schemeClr>
                  </a:solidFill>
                  <a:latin typeface="Eras Medium ITC" panose="020B0602030504020804" pitchFamily="34" charset="0"/>
                </a:rPr>
                <a:t>Convocatorias para seleccionar proveedores</a:t>
              </a:r>
            </a:p>
          </p:txBody>
        </p:sp>
        <p:sp>
          <p:nvSpPr>
            <p:cNvPr id="28" name="Elipse 27"/>
            <p:cNvSpPr/>
            <p:nvPr/>
          </p:nvSpPr>
          <p:spPr>
            <a:xfrm>
              <a:off x="1263620" y="5638570"/>
              <a:ext cx="349341" cy="341282"/>
            </a:xfrm>
            <a:prstGeom prst="ellipse">
              <a:avLst/>
            </a:prstGeom>
            <a:solidFill>
              <a:srgbClr val="A0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solidFill>
                  <a:srgbClr val="A08BCB"/>
                </a:solidFill>
              </a:endParaRPr>
            </a:p>
          </p:txBody>
        </p:sp>
        <p:sp>
          <p:nvSpPr>
            <p:cNvPr id="29" name="CuadroTexto 28"/>
            <p:cNvSpPr txBox="1"/>
            <p:nvPr/>
          </p:nvSpPr>
          <p:spPr>
            <a:xfrm>
              <a:off x="1612961" y="5609156"/>
              <a:ext cx="3854916" cy="400110"/>
            </a:xfrm>
            <a:prstGeom prst="rect">
              <a:avLst/>
            </a:prstGeom>
            <a:noFill/>
          </p:spPr>
          <p:txBody>
            <a:bodyPr wrap="square" rtlCol="0">
              <a:spAutoFit/>
            </a:bodyPr>
            <a:lstStyle/>
            <a:p>
              <a:r>
                <a:rPr lang="es-PE" sz="2000" dirty="0" smtClean="0">
                  <a:solidFill>
                    <a:schemeClr val="bg1">
                      <a:lumMod val="50000"/>
                    </a:schemeClr>
                  </a:solidFill>
                  <a:latin typeface="Eras Medium ITC" panose="020B0602030504020804" pitchFamily="34" charset="0"/>
                </a:rPr>
                <a:t>Procedimiento 100% electrónico</a:t>
              </a:r>
              <a:endParaRPr lang="es-PE" sz="2000" dirty="0">
                <a:solidFill>
                  <a:schemeClr val="bg1">
                    <a:lumMod val="50000"/>
                  </a:schemeClr>
                </a:solidFill>
                <a:latin typeface="Eras Medium ITC" panose="020B0602030504020804" pitchFamily="34" charset="0"/>
              </a:endParaRPr>
            </a:p>
          </p:txBody>
        </p:sp>
      </p:grpSp>
      <p:grpSp>
        <p:nvGrpSpPr>
          <p:cNvPr id="30" name="Grupo 29"/>
          <p:cNvGrpSpPr/>
          <p:nvPr/>
        </p:nvGrpSpPr>
        <p:grpSpPr>
          <a:xfrm>
            <a:off x="693405" y="4495800"/>
            <a:ext cx="5021595" cy="1894466"/>
            <a:chOff x="693405" y="4114800"/>
            <a:chExt cx="5021595" cy="1894466"/>
          </a:xfrm>
        </p:grpSpPr>
        <p:sp>
          <p:nvSpPr>
            <p:cNvPr id="31" name="CuadroTexto 30"/>
            <p:cNvSpPr txBox="1"/>
            <p:nvPr/>
          </p:nvSpPr>
          <p:spPr>
            <a:xfrm>
              <a:off x="693405" y="4114800"/>
              <a:ext cx="672432" cy="1569660"/>
            </a:xfrm>
            <a:prstGeom prst="rect">
              <a:avLst/>
            </a:prstGeom>
            <a:noFill/>
          </p:spPr>
          <p:txBody>
            <a:bodyPr wrap="square" rtlCol="0">
              <a:spAutoFit/>
            </a:bodyPr>
            <a:lstStyle/>
            <a:p>
              <a:r>
                <a:rPr lang="es-PE" sz="9600" b="1" dirty="0" smtClean="0">
                  <a:solidFill>
                    <a:srgbClr val="00B388"/>
                  </a:solidFill>
                  <a:latin typeface="Eras Medium ITC" panose="020B0602030504020804" pitchFamily="34" charset="0"/>
                </a:rPr>
                <a:t>2</a:t>
              </a:r>
              <a:endParaRPr lang="es-PE" sz="9600" b="1" dirty="0">
                <a:solidFill>
                  <a:srgbClr val="00B388"/>
                </a:solidFill>
                <a:latin typeface="Eras Medium ITC" panose="020B0602030504020804" pitchFamily="34" charset="0"/>
              </a:endParaRPr>
            </a:p>
          </p:txBody>
        </p:sp>
        <p:sp>
          <p:nvSpPr>
            <p:cNvPr id="33" name="CuadroTexto 32"/>
            <p:cNvSpPr txBox="1"/>
            <p:nvPr/>
          </p:nvSpPr>
          <p:spPr>
            <a:xfrm>
              <a:off x="1517877" y="4252520"/>
              <a:ext cx="4197123" cy="1200329"/>
            </a:xfrm>
            <a:prstGeom prst="rect">
              <a:avLst/>
            </a:prstGeom>
            <a:noFill/>
          </p:spPr>
          <p:txBody>
            <a:bodyPr wrap="square" rtlCol="0">
              <a:spAutoFit/>
            </a:bodyPr>
            <a:lstStyle/>
            <a:p>
              <a:r>
                <a:rPr lang="es-PE" sz="2400" b="1" dirty="0" smtClean="0">
                  <a:solidFill>
                    <a:srgbClr val="00B388"/>
                  </a:solidFill>
                  <a:latin typeface="Eras Medium ITC" panose="020B0602030504020804" pitchFamily="34" charset="0"/>
                </a:rPr>
                <a:t>Participa</a:t>
              </a:r>
            </a:p>
            <a:p>
              <a:r>
                <a:rPr lang="es-PE" sz="2400" dirty="0" smtClean="0">
                  <a:solidFill>
                    <a:schemeClr val="bg1">
                      <a:lumMod val="50000"/>
                    </a:schemeClr>
                  </a:solidFill>
                  <a:latin typeface="Eras Medium ITC" panose="020B0602030504020804" pitchFamily="34" charset="0"/>
                </a:rPr>
                <a:t>Convocatorias para seleccionar proveedores</a:t>
              </a:r>
            </a:p>
          </p:txBody>
        </p:sp>
        <p:sp>
          <p:nvSpPr>
            <p:cNvPr id="34" name="Elipse 33"/>
            <p:cNvSpPr/>
            <p:nvPr/>
          </p:nvSpPr>
          <p:spPr>
            <a:xfrm>
              <a:off x="1263620" y="5638570"/>
              <a:ext cx="349341" cy="341282"/>
            </a:xfrm>
            <a:prstGeom prst="ellipse">
              <a:avLst/>
            </a:prstGeom>
            <a:solidFill>
              <a:srgbClr val="00B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600">
                <a:solidFill>
                  <a:schemeClr val="bg1">
                    <a:lumMod val="50000"/>
                  </a:schemeClr>
                </a:solidFill>
              </a:endParaRPr>
            </a:p>
          </p:txBody>
        </p:sp>
        <p:sp>
          <p:nvSpPr>
            <p:cNvPr id="41" name="CuadroTexto 40"/>
            <p:cNvSpPr txBox="1"/>
            <p:nvPr/>
          </p:nvSpPr>
          <p:spPr>
            <a:xfrm>
              <a:off x="1612961" y="5609156"/>
              <a:ext cx="3854916" cy="400110"/>
            </a:xfrm>
            <a:prstGeom prst="rect">
              <a:avLst/>
            </a:prstGeom>
            <a:noFill/>
          </p:spPr>
          <p:txBody>
            <a:bodyPr wrap="square" rtlCol="0">
              <a:spAutoFit/>
            </a:bodyPr>
            <a:lstStyle/>
            <a:p>
              <a:r>
                <a:rPr lang="es-PE" sz="2000" dirty="0" smtClean="0">
                  <a:solidFill>
                    <a:schemeClr val="bg1">
                      <a:lumMod val="50000"/>
                    </a:schemeClr>
                  </a:solidFill>
                  <a:latin typeface="Eras Medium ITC" panose="020B0602030504020804" pitchFamily="34" charset="0"/>
                </a:rPr>
                <a:t>Procedimiento 100% electrónico</a:t>
              </a:r>
              <a:endParaRPr lang="es-PE" sz="2000" dirty="0">
                <a:solidFill>
                  <a:schemeClr val="bg1">
                    <a:lumMod val="50000"/>
                  </a:schemeClr>
                </a:solidFill>
                <a:latin typeface="Eras Medium ITC" panose="020B0602030504020804" pitchFamily="34" charset="0"/>
              </a:endParaRPr>
            </a:p>
          </p:txBody>
        </p:sp>
      </p:grpSp>
      <p:grpSp>
        <p:nvGrpSpPr>
          <p:cNvPr id="42" name="Grupo 41"/>
          <p:cNvGrpSpPr/>
          <p:nvPr/>
        </p:nvGrpSpPr>
        <p:grpSpPr>
          <a:xfrm>
            <a:off x="6019800" y="2261187"/>
            <a:ext cx="5851505" cy="1569660"/>
            <a:chOff x="6019800" y="1880187"/>
            <a:chExt cx="5851505" cy="1569660"/>
          </a:xfrm>
        </p:grpSpPr>
        <p:sp>
          <p:nvSpPr>
            <p:cNvPr id="43" name="CuadroTexto 42"/>
            <p:cNvSpPr txBox="1"/>
            <p:nvPr/>
          </p:nvSpPr>
          <p:spPr>
            <a:xfrm>
              <a:off x="6019800" y="1880187"/>
              <a:ext cx="914400" cy="1569660"/>
            </a:xfrm>
            <a:prstGeom prst="rect">
              <a:avLst/>
            </a:prstGeom>
            <a:noFill/>
          </p:spPr>
          <p:txBody>
            <a:bodyPr wrap="square" rtlCol="0">
              <a:spAutoFit/>
            </a:bodyPr>
            <a:lstStyle/>
            <a:p>
              <a:r>
                <a:rPr lang="es-PE" sz="9600" b="1" dirty="0" smtClean="0">
                  <a:solidFill>
                    <a:srgbClr val="00B388"/>
                  </a:solidFill>
                  <a:latin typeface="Eras Medium ITC" panose="020B0602030504020804" pitchFamily="34" charset="0"/>
                </a:rPr>
                <a:t>3</a:t>
              </a:r>
              <a:endParaRPr lang="es-PE" sz="9600" b="1" dirty="0">
                <a:solidFill>
                  <a:srgbClr val="00B388"/>
                </a:solidFill>
                <a:latin typeface="Eras Medium ITC" panose="020B0602030504020804" pitchFamily="34" charset="0"/>
              </a:endParaRPr>
            </a:p>
          </p:txBody>
        </p:sp>
        <p:sp>
          <p:nvSpPr>
            <p:cNvPr id="44" name="CuadroTexto 43"/>
            <p:cNvSpPr txBox="1"/>
            <p:nvPr/>
          </p:nvSpPr>
          <p:spPr>
            <a:xfrm>
              <a:off x="6838950" y="2099608"/>
              <a:ext cx="5032355" cy="1200329"/>
            </a:xfrm>
            <a:prstGeom prst="rect">
              <a:avLst/>
            </a:prstGeom>
            <a:noFill/>
          </p:spPr>
          <p:txBody>
            <a:bodyPr wrap="square" rtlCol="0">
              <a:spAutoFit/>
            </a:bodyPr>
            <a:lstStyle/>
            <a:p>
              <a:pPr algn="just"/>
              <a:r>
                <a:rPr lang="es-PE" sz="2400" b="1" dirty="0" smtClean="0">
                  <a:solidFill>
                    <a:srgbClr val="00B388"/>
                  </a:solidFill>
                  <a:latin typeface="Eras Medium ITC" panose="020B0602030504020804" pitchFamily="34" charset="0"/>
                </a:rPr>
                <a:t>Lee con atención el procedimiento</a:t>
              </a:r>
            </a:p>
            <a:p>
              <a:pPr algn="just"/>
              <a:r>
                <a:rPr lang="es-PE" sz="2400" dirty="0" smtClean="0">
                  <a:latin typeface="Eras Medium ITC" panose="020B0602030504020804" pitchFamily="34" charset="0"/>
                </a:rPr>
                <a:t>Participa activamente en </a:t>
              </a:r>
            </a:p>
            <a:p>
              <a:pPr algn="just"/>
              <a:r>
                <a:rPr lang="es-PE" sz="2400" dirty="0" smtClean="0">
                  <a:latin typeface="Eras Medium ITC" panose="020B0602030504020804" pitchFamily="34" charset="0"/>
                </a:rPr>
                <a:t>Los plazos y procedimientos</a:t>
              </a:r>
            </a:p>
          </p:txBody>
        </p:sp>
      </p:grpSp>
      <p:pic>
        <p:nvPicPr>
          <p:cNvPr id="2050" name="Picture 2" descr="Resultado de imagen para revisió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363" y="3272137"/>
            <a:ext cx="1039807" cy="110554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6" cstate="print">
            <a:extLst>
              <a:ext uri="{28A0092B-C50C-407E-A947-70E740481C1C}">
                <a14:useLocalDpi xmlns:a14="http://schemas.microsoft.com/office/drawing/2010/main" val="0"/>
              </a:ext>
            </a:extLst>
          </a:blip>
          <a:srcRect b="15482"/>
          <a:stretch/>
        </p:blipFill>
        <p:spPr>
          <a:xfrm>
            <a:off x="4232475" y="5638800"/>
            <a:ext cx="1442542" cy="1219200"/>
          </a:xfrm>
          <a:prstGeom prst="rect">
            <a:avLst/>
          </a:prstGeom>
        </p:spPr>
      </p:pic>
      <p:pic>
        <p:nvPicPr>
          <p:cNvPr id="2052" name="Picture 4" descr="Resultado de imagen para leer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3430" y="2594725"/>
            <a:ext cx="1838570" cy="1202425"/>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n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5336241"/>
            <a:ext cx="1319276" cy="1319276"/>
          </a:xfrm>
          <a:prstGeom prst="rect">
            <a:avLst/>
          </a:prstGeom>
        </p:spPr>
      </p:pic>
    </p:spTree>
    <p:extLst>
      <p:ext uri="{BB962C8B-B14F-4D97-AF65-F5344CB8AC3E}">
        <p14:creationId xmlns:p14="http://schemas.microsoft.com/office/powerpoint/2010/main" val="4152948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21" name="Imagen 20"/>
          <p:cNvPicPr>
            <a:picLocks noChangeAspect="1"/>
          </p:cNvPicPr>
          <p:nvPr/>
        </p:nvPicPr>
        <p:blipFill>
          <a:blip r:embed="rId4"/>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90" name="Elipse 89"/>
          <p:cNvSpPr/>
          <p:nvPr/>
        </p:nvSpPr>
        <p:spPr>
          <a:xfrm>
            <a:off x="3496733" y="1701800"/>
            <a:ext cx="5198534" cy="5003800"/>
          </a:xfrm>
          <a:prstGeom prst="ellipse">
            <a:avLst/>
          </a:prstGeom>
          <a:noFill/>
          <a:ln>
            <a:solidFill>
              <a:srgbClr val="253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a:solidFill>
                <a:srgbClr val="D6001C"/>
              </a:solidFill>
            </a:endParaRPr>
          </a:p>
        </p:txBody>
      </p:sp>
      <p:sp>
        <p:nvSpPr>
          <p:cNvPr id="33" name="CuadroTexto 32"/>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
        <p:nvSpPr>
          <p:cNvPr id="34" name="object 2"/>
          <p:cNvSpPr txBox="1"/>
          <p:nvPr/>
        </p:nvSpPr>
        <p:spPr>
          <a:xfrm>
            <a:off x="304800" y="1143000"/>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¿Cuáles son los requisitos para participar?</a:t>
            </a:r>
            <a:endParaRPr sz="2400" dirty="0">
              <a:solidFill>
                <a:srgbClr val="253746"/>
              </a:solidFill>
              <a:latin typeface="Arial Black" panose="020B0A04020102020204" pitchFamily="34" charset="0"/>
              <a:cs typeface="Arial"/>
            </a:endParaRPr>
          </a:p>
        </p:txBody>
      </p:sp>
      <p:pic>
        <p:nvPicPr>
          <p:cNvPr id="5124" name="Picture 4" descr="Resultado de imagen para rnp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2766" y="3862788"/>
            <a:ext cx="1578957" cy="6818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p:cNvGrpSpPr/>
          <p:nvPr/>
        </p:nvGrpSpPr>
        <p:grpSpPr>
          <a:xfrm>
            <a:off x="1875442" y="5189838"/>
            <a:ext cx="3082462" cy="1515762"/>
            <a:chOff x="1875442" y="5189838"/>
            <a:chExt cx="3082462" cy="1515762"/>
          </a:xfrm>
        </p:grpSpPr>
        <p:pic>
          <p:nvPicPr>
            <p:cNvPr id="5122" name="Picture 2" descr="Resultado de imagen para sunat ruc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189838"/>
              <a:ext cx="1376504" cy="15157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sunat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5442" y="5602702"/>
              <a:ext cx="1578957" cy="6900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o 14"/>
          <p:cNvGrpSpPr/>
          <p:nvPr/>
        </p:nvGrpSpPr>
        <p:grpSpPr>
          <a:xfrm>
            <a:off x="3643646" y="1470175"/>
            <a:ext cx="4707390" cy="1773315"/>
            <a:chOff x="3656930" y="1450588"/>
            <a:chExt cx="4707390" cy="1773315"/>
          </a:xfrm>
        </p:grpSpPr>
        <p:grpSp>
          <p:nvGrpSpPr>
            <p:cNvPr id="13" name="Grupo 12"/>
            <p:cNvGrpSpPr/>
            <p:nvPr/>
          </p:nvGrpSpPr>
          <p:grpSpPr>
            <a:xfrm>
              <a:off x="3656930" y="1450588"/>
              <a:ext cx="1757504" cy="1676400"/>
              <a:chOff x="2819400" y="1503977"/>
              <a:chExt cx="2362200" cy="2362200"/>
            </a:xfrm>
          </p:grpSpPr>
          <p:pic>
            <p:nvPicPr>
              <p:cNvPr id="5128" name="Picture 8" descr="Resultado de imagen para lideraz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4200" y="2286000"/>
                <a:ext cx="1752600" cy="85045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sultado de imagen para not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400" y="1503977"/>
                <a:ext cx="2362200" cy="2362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2637" y="1526860"/>
              <a:ext cx="1201683" cy="1201683"/>
            </a:xfrm>
            <a:prstGeom prst="rect">
              <a:avLst/>
            </a:prstGeom>
          </p:spPr>
        </p:pic>
        <p:sp>
          <p:nvSpPr>
            <p:cNvPr id="44" name="Rectángulo 43"/>
            <p:cNvSpPr/>
            <p:nvPr/>
          </p:nvSpPr>
          <p:spPr>
            <a:xfrm>
              <a:off x="4955953" y="2577572"/>
              <a:ext cx="3159839"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No estar inhabilitado,</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suspendido ni impedido</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6" name="Grupo 15"/>
          <p:cNvGrpSpPr/>
          <p:nvPr/>
        </p:nvGrpSpPr>
        <p:grpSpPr>
          <a:xfrm>
            <a:off x="7245582" y="2597159"/>
            <a:ext cx="4704998" cy="1957230"/>
            <a:chOff x="6705600" y="4313093"/>
            <a:chExt cx="4704998" cy="1957230"/>
          </a:xfrm>
        </p:grpSpPr>
        <p:pic>
          <p:nvPicPr>
            <p:cNvPr id="5132" name="Picture 12" descr="Resultado de imagen para sectores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313093"/>
              <a:ext cx="2860566" cy="1957230"/>
            </a:xfrm>
            <a:prstGeom prst="rect">
              <a:avLst/>
            </a:prstGeom>
            <a:noFill/>
            <a:extLst>
              <a:ext uri="{909E8E84-426E-40DD-AFC4-6F175D3DCCD1}">
                <a14:hiddenFill xmlns:a14="http://schemas.microsoft.com/office/drawing/2010/main">
                  <a:solidFill>
                    <a:srgbClr val="FFFFFF"/>
                  </a:solidFill>
                </a14:hiddenFill>
              </a:ext>
            </a:extLst>
          </p:spPr>
        </p:pic>
        <p:sp>
          <p:nvSpPr>
            <p:cNvPr id="45" name="Rectángulo 44"/>
            <p:cNvSpPr/>
            <p:nvPr/>
          </p:nvSpPr>
          <p:spPr>
            <a:xfrm>
              <a:off x="8477872" y="5449734"/>
              <a:ext cx="2932726"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Otros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requisitos sectoriales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7" name="Grupo 16"/>
          <p:cNvGrpSpPr/>
          <p:nvPr/>
        </p:nvGrpSpPr>
        <p:grpSpPr>
          <a:xfrm>
            <a:off x="7235899" y="4881809"/>
            <a:ext cx="3564305" cy="1734091"/>
            <a:chOff x="7235899" y="4881809"/>
            <a:chExt cx="3564305" cy="1734091"/>
          </a:xfrm>
        </p:grpSpPr>
        <p:pic>
          <p:nvPicPr>
            <p:cNvPr id="5134" name="Picture 14" descr="Resultado de imagen para registr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35899" y="4881809"/>
              <a:ext cx="1527025" cy="1527025"/>
            </a:xfrm>
            <a:prstGeom prst="rect">
              <a:avLst/>
            </a:prstGeom>
            <a:noFill/>
            <a:extLst>
              <a:ext uri="{909E8E84-426E-40DD-AFC4-6F175D3DCCD1}">
                <a14:hiddenFill xmlns:a14="http://schemas.microsoft.com/office/drawing/2010/main">
                  <a:solidFill>
                    <a:srgbClr val="FFFFFF"/>
                  </a:solidFill>
                </a14:hiddenFill>
              </a:ext>
            </a:extLst>
          </p:spPr>
        </p:pic>
        <p:sp>
          <p:nvSpPr>
            <p:cNvPr id="49" name="Rectángulo 48"/>
            <p:cNvSpPr/>
            <p:nvPr/>
          </p:nvSpPr>
          <p:spPr>
            <a:xfrm>
              <a:off x="7590672" y="5969569"/>
              <a:ext cx="3209532"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Registro y</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presentación de ofertas</a:t>
              </a:r>
              <a:endParaRPr lang="es-PE" dirty="0">
                <a:solidFill>
                  <a:srgbClr val="253746"/>
                </a:solidFill>
                <a:latin typeface="Arial Black" panose="020B0A04020102020204" pitchFamily="34" charset="0"/>
                <a:cs typeface="Arial" panose="020B0604020202020204" pitchFamily="34" charset="0"/>
              </a:endParaRPr>
            </a:p>
          </p:txBody>
        </p:sp>
      </p:grpSp>
    </p:spTree>
    <p:extLst>
      <p:ext uri="{BB962C8B-B14F-4D97-AF65-F5344CB8AC3E}">
        <p14:creationId xmlns:p14="http://schemas.microsoft.com/office/powerpoint/2010/main" val="29633962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21" name="Imagen 20"/>
          <p:cNvPicPr>
            <a:picLocks noChangeAspect="1"/>
          </p:cNvPicPr>
          <p:nvPr/>
        </p:nvPicPr>
        <p:blipFill>
          <a:blip r:embed="rId4"/>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4" name="object 2"/>
          <p:cNvSpPr txBox="1"/>
          <p:nvPr/>
        </p:nvSpPr>
        <p:spPr>
          <a:xfrm>
            <a:off x="304800" y="1143000"/>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Evidencia sobre la participación MYPE</a:t>
            </a:r>
            <a:endParaRPr sz="2400" dirty="0">
              <a:solidFill>
                <a:srgbClr val="253746"/>
              </a:solidFill>
              <a:latin typeface="Arial Black" panose="020B0A04020102020204" pitchFamily="34" charset="0"/>
              <a:cs typeface="Arial"/>
            </a:endParaRPr>
          </a:p>
        </p:txBody>
      </p:sp>
      <p:pic>
        <p:nvPicPr>
          <p:cNvPr id="23" name="Imagen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51" y="2132855"/>
            <a:ext cx="5295849" cy="1487117"/>
          </a:xfrm>
          <a:prstGeom prst="rect">
            <a:avLst/>
          </a:prstGeom>
        </p:spPr>
      </p:pic>
      <p:pic>
        <p:nvPicPr>
          <p:cNvPr id="24" name="Imagen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4343400"/>
            <a:ext cx="4076204" cy="1626201"/>
          </a:xfrm>
          <a:prstGeom prst="rect">
            <a:avLst/>
          </a:prstGeom>
        </p:spPr>
      </p:pic>
      <p:pic>
        <p:nvPicPr>
          <p:cNvPr id="25" name="Imagen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5727" y="1329064"/>
            <a:ext cx="4215278" cy="1465719"/>
          </a:xfrm>
          <a:prstGeom prst="rect">
            <a:avLst/>
          </a:prstGeom>
        </p:spPr>
      </p:pic>
      <p:pic>
        <p:nvPicPr>
          <p:cNvPr id="26" name="Imagen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8255" y="4511401"/>
            <a:ext cx="4076203" cy="1433624"/>
          </a:xfrm>
          <a:prstGeom prst="rect">
            <a:avLst/>
          </a:prstGeom>
        </p:spPr>
      </p:pic>
      <p:pic>
        <p:nvPicPr>
          <p:cNvPr id="28" name="Imagen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5245" y="2892461"/>
            <a:ext cx="4536241" cy="1455021"/>
          </a:xfrm>
          <a:prstGeom prst="rect">
            <a:avLst/>
          </a:prstGeom>
        </p:spPr>
      </p:pic>
      <p:sp>
        <p:nvSpPr>
          <p:cNvPr id="2" name="CuadroTexto 1"/>
          <p:cNvSpPr txBox="1"/>
          <p:nvPr/>
        </p:nvSpPr>
        <p:spPr>
          <a:xfrm>
            <a:off x="3048000" y="5486400"/>
            <a:ext cx="2099934" cy="707886"/>
          </a:xfrm>
          <a:prstGeom prst="rect">
            <a:avLst/>
          </a:prstGeom>
          <a:noFill/>
        </p:spPr>
        <p:txBody>
          <a:bodyPr wrap="none" rtlCol="0">
            <a:spAutoFit/>
          </a:bodyPr>
          <a:lstStyle/>
          <a:p>
            <a:r>
              <a:rPr lang="es-PE" sz="4000" dirty="0" smtClean="0">
                <a:solidFill>
                  <a:srgbClr val="FF0000"/>
                </a:solidFill>
              </a:rPr>
              <a:t>&gt;</a:t>
            </a:r>
            <a:r>
              <a:rPr lang="es-PE" dirty="0" smtClean="0"/>
              <a:t> </a:t>
            </a:r>
            <a:r>
              <a:rPr lang="es-PE" sz="2800" dirty="0" smtClean="0"/>
              <a:t>70%</a:t>
            </a:r>
            <a:r>
              <a:rPr lang="es-PE" dirty="0" smtClean="0"/>
              <a:t> con MYPE</a:t>
            </a:r>
            <a:endParaRPr lang="es-PE" dirty="0"/>
          </a:p>
        </p:txBody>
      </p:sp>
      <p:sp>
        <p:nvSpPr>
          <p:cNvPr id="30" name="CuadroTexto 29"/>
          <p:cNvSpPr txBox="1"/>
          <p:nvPr/>
        </p:nvSpPr>
        <p:spPr>
          <a:xfrm>
            <a:off x="3462666" y="3378372"/>
            <a:ext cx="2099934" cy="707886"/>
          </a:xfrm>
          <a:prstGeom prst="rect">
            <a:avLst/>
          </a:prstGeom>
          <a:noFill/>
        </p:spPr>
        <p:txBody>
          <a:bodyPr wrap="none" rtlCol="0">
            <a:spAutoFit/>
          </a:bodyPr>
          <a:lstStyle/>
          <a:p>
            <a:r>
              <a:rPr lang="es-PE" sz="4000" dirty="0" smtClean="0">
                <a:solidFill>
                  <a:srgbClr val="FF0000"/>
                </a:solidFill>
              </a:rPr>
              <a:t>&gt;</a:t>
            </a:r>
            <a:r>
              <a:rPr lang="es-PE" dirty="0" smtClean="0"/>
              <a:t> </a:t>
            </a:r>
            <a:r>
              <a:rPr lang="es-PE" sz="2800" dirty="0" smtClean="0"/>
              <a:t>56%</a:t>
            </a:r>
            <a:r>
              <a:rPr lang="es-PE" dirty="0" smtClean="0"/>
              <a:t> con MYPE</a:t>
            </a:r>
            <a:endParaRPr lang="es-PE" dirty="0"/>
          </a:p>
        </p:txBody>
      </p:sp>
      <p:sp>
        <p:nvSpPr>
          <p:cNvPr id="31" name="CuadroTexto 30"/>
          <p:cNvSpPr txBox="1"/>
          <p:nvPr/>
        </p:nvSpPr>
        <p:spPr>
          <a:xfrm>
            <a:off x="8991600" y="5692914"/>
            <a:ext cx="2099934" cy="707886"/>
          </a:xfrm>
          <a:prstGeom prst="rect">
            <a:avLst/>
          </a:prstGeom>
          <a:noFill/>
        </p:spPr>
        <p:txBody>
          <a:bodyPr wrap="none" rtlCol="0">
            <a:spAutoFit/>
          </a:bodyPr>
          <a:lstStyle/>
          <a:p>
            <a:r>
              <a:rPr lang="es-PE" sz="4000" dirty="0" smtClean="0">
                <a:solidFill>
                  <a:srgbClr val="FF0000"/>
                </a:solidFill>
              </a:rPr>
              <a:t>&gt;</a:t>
            </a:r>
            <a:r>
              <a:rPr lang="es-PE" dirty="0" smtClean="0"/>
              <a:t> </a:t>
            </a:r>
            <a:r>
              <a:rPr lang="es-PE" sz="2800" dirty="0" smtClean="0"/>
              <a:t>81%</a:t>
            </a:r>
            <a:r>
              <a:rPr lang="es-PE" dirty="0" smtClean="0"/>
              <a:t> con MYPE</a:t>
            </a:r>
            <a:endParaRPr lang="es-PE" dirty="0"/>
          </a:p>
        </p:txBody>
      </p:sp>
      <p:pic>
        <p:nvPicPr>
          <p:cNvPr id="7170" name="Picture 2" descr="Resultado de imagen para check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32332" y="3106169"/>
            <a:ext cx="987425" cy="8755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sultado de imagen para check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52145" y="5206426"/>
            <a:ext cx="987425" cy="8755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sultado de imagen para check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90745" y="5402584"/>
            <a:ext cx="987425" cy="875517"/>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7849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7170"/>
                                        </p:tgtEl>
                                        <p:attrNameLst>
                                          <p:attrName>style.visibility</p:attrName>
                                        </p:attrNameLst>
                                      </p:cBhvr>
                                      <p:to>
                                        <p:strVal val="visible"/>
                                      </p:to>
                                    </p:set>
                                    <p:animEffect transition="in" filter="fade">
                                      <p:cBhvr>
                                        <p:cTn id="35" dur="500"/>
                                        <p:tgtEl>
                                          <p:spTgt spid="71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21" name="Imagen 20"/>
          <p:cNvPicPr>
            <a:picLocks noChangeAspect="1"/>
          </p:cNvPicPr>
          <p:nvPr/>
        </p:nvPicPr>
        <p:blipFill>
          <a:blip r:embed="rId4"/>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4" name="object 2"/>
          <p:cNvSpPr txBox="1"/>
          <p:nvPr/>
        </p:nvSpPr>
        <p:spPr>
          <a:xfrm>
            <a:off x="304800" y="1143000"/>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Oportunidades existentes</a:t>
            </a:r>
          </a:p>
          <a:p>
            <a:pPr marL="12700"/>
            <a:r>
              <a:rPr lang="es-PE" sz="2400" b="1" dirty="0" smtClean="0">
                <a:solidFill>
                  <a:srgbClr val="253746"/>
                </a:solidFill>
                <a:latin typeface="Arial Black" panose="020B0A04020102020204" pitchFamily="34" charset="0"/>
                <a:cs typeface="Arial"/>
              </a:rPr>
              <a:t>presente año:</a:t>
            </a:r>
            <a:endParaRPr sz="2400" dirty="0">
              <a:solidFill>
                <a:srgbClr val="253746"/>
              </a:solidFill>
              <a:latin typeface="Arial Black" panose="020B0A04020102020204" pitchFamily="34" charset="0"/>
              <a:cs typeface="Arial"/>
            </a:endParaRPr>
          </a:p>
        </p:txBody>
      </p:sp>
      <p:sp>
        <p:nvSpPr>
          <p:cNvPr id="14" name="Elipse 13"/>
          <p:cNvSpPr/>
          <p:nvPr/>
        </p:nvSpPr>
        <p:spPr>
          <a:xfrm>
            <a:off x="3496733" y="1701800"/>
            <a:ext cx="5198534" cy="5003800"/>
          </a:xfrm>
          <a:prstGeom prst="ellipse">
            <a:avLst/>
          </a:prstGeom>
          <a:noFill/>
          <a:ln>
            <a:solidFill>
              <a:srgbClr val="253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a:solidFill>
                <a:srgbClr val="D6001C"/>
              </a:solidFill>
            </a:endParaRPr>
          </a:p>
        </p:txBody>
      </p:sp>
      <p:sp>
        <p:nvSpPr>
          <p:cNvPr id="57" name="Rectángulo 56"/>
          <p:cNvSpPr/>
          <p:nvPr/>
        </p:nvSpPr>
        <p:spPr>
          <a:xfrm>
            <a:off x="98002" y="3148559"/>
            <a:ext cx="2595583"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Ayuda Humanitaria</a:t>
            </a:r>
            <a:endParaRPr lang="es-PE" dirty="0">
              <a:solidFill>
                <a:srgbClr val="253746"/>
              </a:solidFill>
              <a:latin typeface="Arial Black" panose="020B0A04020102020204" pitchFamily="34" charset="0"/>
              <a:cs typeface="Arial" panose="020B0604020202020204" pitchFamily="34" charset="0"/>
            </a:endParaRPr>
          </a:p>
        </p:txBody>
      </p:sp>
      <p:grpSp>
        <p:nvGrpSpPr>
          <p:cNvPr id="37" name="Grupo 36"/>
          <p:cNvGrpSpPr/>
          <p:nvPr/>
        </p:nvGrpSpPr>
        <p:grpSpPr>
          <a:xfrm>
            <a:off x="1638649" y="5585972"/>
            <a:ext cx="3858239" cy="1101918"/>
            <a:chOff x="1761426" y="5704082"/>
            <a:chExt cx="3858239" cy="1101918"/>
          </a:xfrm>
        </p:grpSpPr>
        <p:pic>
          <p:nvPicPr>
            <p:cNvPr id="1050" name="Picture 26" descr="Resultado de imagen para frazadas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059" y="5704082"/>
              <a:ext cx="1796606" cy="1101918"/>
            </a:xfrm>
            <a:prstGeom prst="rect">
              <a:avLst/>
            </a:prstGeom>
            <a:noFill/>
            <a:extLst>
              <a:ext uri="{909E8E84-426E-40DD-AFC4-6F175D3DCCD1}">
                <a14:hiddenFill xmlns:a14="http://schemas.microsoft.com/office/drawing/2010/main">
                  <a:solidFill>
                    <a:srgbClr val="FFFFFF"/>
                  </a:solidFill>
                </a14:hiddenFill>
              </a:ext>
            </a:extLst>
          </p:spPr>
        </p:pic>
        <p:sp>
          <p:nvSpPr>
            <p:cNvPr id="58" name="Rectángulo 57"/>
            <p:cNvSpPr/>
            <p:nvPr/>
          </p:nvSpPr>
          <p:spPr>
            <a:xfrm>
              <a:off x="1761426" y="6236467"/>
              <a:ext cx="2109873" cy="538609"/>
            </a:xfrm>
            <a:prstGeom prst="rect">
              <a:avLst/>
            </a:prstGeom>
          </p:spPr>
          <p:txBody>
            <a:bodyPr wrap="none">
              <a:spAutoFit/>
            </a:bodyPr>
            <a:lstStyle/>
            <a:p>
              <a:pPr algn="ctr"/>
              <a:r>
                <a:rPr lang="es-PE" dirty="0" smtClean="0">
                  <a:solidFill>
                    <a:srgbClr val="D6001C"/>
                  </a:solidFill>
                  <a:latin typeface="Arial Black" panose="020B0A04020102020204" pitchFamily="34" charset="0"/>
                  <a:ea typeface="Tahoma" panose="020B0604030504040204" pitchFamily="34" charset="0"/>
                  <a:cs typeface="Arial" panose="020B0604020202020204" pitchFamily="34" charset="0"/>
                </a:rPr>
                <a:t>Abrigo</a:t>
              </a: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Frazadas, botas, colchas</a:t>
              </a:r>
              <a:endParaRPr lang="es-PE" sz="1100" dirty="0">
                <a:solidFill>
                  <a:srgbClr val="253746"/>
                </a:solidFill>
                <a:latin typeface="Arial Black" panose="020B0A04020102020204" pitchFamily="34" charset="0"/>
                <a:cs typeface="Arial" panose="020B0604020202020204" pitchFamily="34" charset="0"/>
              </a:endParaRPr>
            </a:p>
          </p:txBody>
        </p:sp>
      </p:grpSp>
      <p:grpSp>
        <p:nvGrpSpPr>
          <p:cNvPr id="47" name="Grupo 46"/>
          <p:cNvGrpSpPr/>
          <p:nvPr/>
        </p:nvGrpSpPr>
        <p:grpSpPr>
          <a:xfrm>
            <a:off x="988358" y="3973303"/>
            <a:ext cx="3558004" cy="1311958"/>
            <a:chOff x="1219200" y="4648200"/>
            <a:chExt cx="3460756" cy="1227511"/>
          </a:xfrm>
        </p:grpSpPr>
        <p:pic>
          <p:nvPicPr>
            <p:cNvPr id="1052" name="Picture 28" descr="Resultado de imagen para baldes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904" y="4648200"/>
              <a:ext cx="1908052" cy="992187"/>
            </a:xfrm>
            <a:prstGeom prst="rect">
              <a:avLst/>
            </a:prstGeom>
            <a:noFill/>
            <a:extLst>
              <a:ext uri="{909E8E84-426E-40DD-AFC4-6F175D3DCCD1}">
                <a14:hiddenFill xmlns:a14="http://schemas.microsoft.com/office/drawing/2010/main">
                  <a:solidFill>
                    <a:srgbClr val="FFFFFF"/>
                  </a:solidFill>
                </a14:hiddenFill>
              </a:ext>
            </a:extLst>
          </p:spPr>
        </p:pic>
        <p:sp>
          <p:nvSpPr>
            <p:cNvPr id="60" name="Rectángulo 59"/>
            <p:cNvSpPr/>
            <p:nvPr/>
          </p:nvSpPr>
          <p:spPr>
            <a:xfrm>
              <a:off x="1219200" y="5167825"/>
              <a:ext cx="2492991" cy="707886"/>
            </a:xfrm>
            <a:prstGeom prst="rect">
              <a:avLst/>
            </a:prstGeom>
          </p:spPr>
          <p:txBody>
            <a:bodyPr wrap="none">
              <a:spAutoFit/>
            </a:bodyPr>
            <a:lstStyle/>
            <a:p>
              <a:pPr algn="ctr"/>
              <a:r>
                <a:rPr lang="es-PE" dirty="0" smtClean="0">
                  <a:solidFill>
                    <a:srgbClr val="D6001C"/>
                  </a:solidFill>
                  <a:latin typeface="Arial Black" panose="020B0A04020102020204" pitchFamily="34" charset="0"/>
                  <a:ea typeface="Tahoma" panose="020B0604030504040204" pitchFamily="34" charset="0"/>
                  <a:cs typeface="Arial" panose="020B0604020202020204" pitchFamily="34" charset="0"/>
                </a:rPr>
                <a:t>Enseres</a:t>
              </a: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Baldes, bidones, menaje</a:t>
              </a: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artículos de cuidado personal</a:t>
              </a:r>
              <a:endParaRPr lang="es-PE" sz="1100" dirty="0">
                <a:solidFill>
                  <a:srgbClr val="253746"/>
                </a:solidFill>
                <a:latin typeface="Arial Black" panose="020B0A04020102020204" pitchFamily="34" charset="0"/>
                <a:cs typeface="Arial" panose="020B0604020202020204" pitchFamily="34" charset="0"/>
              </a:endParaRPr>
            </a:p>
          </p:txBody>
        </p:sp>
      </p:grpSp>
      <p:grpSp>
        <p:nvGrpSpPr>
          <p:cNvPr id="48" name="Grupo 47"/>
          <p:cNvGrpSpPr/>
          <p:nvPr/>
        </p:nvGrpSpPr>
        <p:grpSpPr>
          <a:xfrm>
            <a:off x="1614953" y="1742315"/>
            <a:ext cx="3763559" cy="1368578"/>
            <a:chOff x="1214284" y="2456382"/>
            <a:chExt cx="3763559" cy="1368578"/>
          </a:xfrm>
        </p:grpSpPr>
        <p:grpSp>
          <p:nvGrpSpPr>
            <p:cNvPr id="17" name="Grupo 16"/>
            <p:cNvGrpSpPr/>
            <p:nvPr/>
          </p:nvGrpSpPr>
          <p:grpSpPr>
            <a:xfrm>
              <a:off x="3220681" y="2456382"/>
              <a:ext cx="1757162" cy="1368578"/>
              <a:chOff x="8842240" y="2878674"/>
              <a:chExt cx="2768196" cy="2586341"/>
            </a:xfrm>
          </p:grpSpPr>
          <p:pic>
            <p:nvPicPr>
              <p:cNvPr id="1054" name="Picture 30" descr="Resultado de imagen para carretillas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2240" y="2878674"/>
                <a:ext cx="2586339" cy="258634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Resultado de imagen para palas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6676" y="3958431"/>
                <a:ext cx="2043760" cy="137953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esultado de imagen para picos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39637" y="4019034"/>
                <a:ext cx="1984375" cy="1159620"/>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Rectángulo 65"/>
            <p:cNvSpPr/>
            <p:nvPr/>
          </p:nvSpPr>
          <p:spPr>
            <a:xfrm>
              <a:off x="1214284" y="2882620"/>
              <a:ext cx="2056973" cy="707886"/>
            </a:xfrm>
            <a:prstGeom prst="rect">
              <a:avLst/>
            </a:prstGeom>
          </p:spPr>
          <p:txBody>
            <a:bodyPr wrap="none">
              <a:spAutoFit/>
            </a:bodyPr>
            <a:lstStyle/>
            <a:p>
              <a:pPr algn="ctr"/>
              <a:r>
                <a:rPr lang="es-PE" dirty="0" err="1" smtClean="0">
                  <a:solidFill>
                    <a:srgbClr val="D6001C"/>
                  </a:solidFill>
                  <a:latin typeface="Arial Black" panose="020B0A04020102020204" pitchFamily="34" charset="0"/>
                  <a:ea typeface="Tahoma" panose="020B0604030504040204" pitchFamily="34" charset="0"/>
                  <a:cs typeface="Arial" panose="020B0604020202020204" pitchFamily="34" charset="0"/>
                </a:rPr>
                <a:t>Herrramientas</a:t>
              </a:r>
              <a:endParaRPr lang="es-PE" dirty="0" smtClean="0">
                <a:solidFill>
                  <a:srgbClr val="D6001C"/>
                </a:solidFill>
                <a:latin typeface="Arial Black" panose="020B0A04020102020204" pitchFamily="34" charset="0"/>
                <a:ea typeface="Tahoma" panose="020B0604030504040204" pitchFamily="34" charset="0"/>
                <a:cs typeface="Arial" panose="020B0604020202020204" pitchFamily="34" charset="0"/>
              </a:endParaRP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Carretillas, picos, palas,</a:t>
              </a: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barretas, sacos</a:t>
              </a:r>
              <a:endParaRPr lang="es-PE" sz="1100" dirty="0">
                <a:solidFill>
                  <a:srgbClr val="253746"/>
                </a:solidFill>
                <a:latin typeface="Arial Black" panose="020B0A04020102020204" pitchFamily="34" charset="0"/>
                <a:cs typeface="Arial" panose="020B0604020202020204" pitchFamily="34" charset="0"/>
              </a:endParaRPr>
            </a:p>
          </p:txBody>
        </p:sp>
      </p:grpSp>
      <p:grpSp>
        <p:nvGrpSpPr>
          <p:cNvPr id="49" name="Grupo 48"/>
          <p:cNvGrpSpPr/>
          <p:nvPr/>
        </p:nvGrpSpPr>
        <p:grpSpPr>
          <a:xfrm>
            <a:off x="5933389" y="1609950"/>
            <a:ext cx="5367201" cy="1319861"/>
            <a:chOff x="3663366" y="1236216"/>
            <a:chExt cx="5367201" cy="1319861"/>
          </a:xfrm>
        </p:grpSpPr>
        <p:grpSp>
          <p:nvGrpSpPr>
            <p:cNvPr id="36" name="Grupo 35"/>
            <p:cNvGrpSpPr/>
            <p:nvPr/>
          </p:nvGrpSpPr>
          <p:grpSpPr>
            <a:xfrm>
              <a:off x="3663366" y="1236216"/>
              <a:ext cx="2783417" cy="1153288"/>
              <a:chOff x="9358293" y="3172745"/>
              <a:chExt cx="2950124" cy="1412080"/>
            </a:xfrm>
          </p:grpSpPr>
          <p:pic>
            <p:nvPicPr>
              <p:cNvPr id="1066" name="Picture 42" descr="Resultado de imagen para calamina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58293" y="3418908"/>
                <a:ext cx="2950124" cy="11659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esultado de imagen para triplay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800" y="3172745"/>
                <a:ext cx="1906777" cy="120333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ultado de imagen para carpas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8637" y="3214193"/>
                <a:ext cx="1109434" cy="712563"/>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Rectángulo 70"/>
            <p:cNvSpPr/>
            <p:nvPr/>
          </p:nvSpPr>
          <p:spPr>
            <a:xfrm>
              <a:off x="6784439" y="1848191"/>
              <a:ext cx="2246128" cy="707886"/>
            </a:xfrm>
            <a:prstGeom prst="rect">
              <a:avLst/>
            </a:prstGeom>
          </p:spPr>
          <p:txBody>
            <a:bodyPr wrap="none">
              <a:spAutoFit/>
            </a:bodyPr>
            <a:lstStyle/>
            <a:p>
              <a:pPr algn="ctr"/>
              <a:r>
                <a:rPr lang="es-PE" dirty="0" smtClean="0">
                  <a:solidFill>
                    <a:srgbClr val="D6001C"/>
                  </a:solidFill>
                  <a:latin typeface="Arial Black" panose="020B0A04020102020204" pitchFamily="34" charset="0"/>
                  <a:ea typeface="Tahoma" panose="020B0604030504040204" pitchFamily="34" charset="0"/>
                  <a:cs typeface="Arial" panose="020B0604020202020204" pitchFamily="34" charset="0"/>
                </a:rPr>
                <a:t>Techo</a:t>
              </a: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Carpas, calaminas, triplay,</a:t>
              </a:r>
            </a:p>
            <a:p>
              <a:pPr algn="ctr"/>
              <a:r>
                <a:rPr lang="es-PE" sz="11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bobinas</a:t>
              </a:r>
              <a:endParaRPr lang="es-PE" sz="1100" dirty="0">
                <a:solidFill>
                  <a:srgbClr val="253746"/>
                </a:solidFill>
                <a:latin typeface="Arial Black" panose="020B0A04020102020204" pitchFamily="34" charset="0"/>
                <a:cs typeface="Arial" panose="020B0604020202020204" pitchFamily="34" charset="0"/>
              </a:endParaRPr>
            </a:p>
          </p:txBody>
        </p:sp>
      </p:grpSp>
      <p:sp>
        <p:nvSpPr>
          <p:cNvPr id="76" name="CuadroTexto 7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grpSp>
        <p:nvGrpSpPr>
          <p:cNvPr id="51" name="Grupo 50"/>
          <p:cNvGrpSpPr/>
          <p:nvPr/>
        </p:nvGrpSpPr>
        <p:grpSpPr>
          <a:xfrm>
            <a:off x="7462014" y="4125684"/>
            <a:ext cx="3273056" cy="2092979"/>
            <a:chOff x="7470845" y="1602013"/>
            <a:chExt cx="3273056" cy="2092979"/>
          </a:xfrm>
        </p:grpSpPr>
        <p:grpSp>
          <p:nvGrpSpPr>
            <p:cNvPr id="50" name="Grupo 49"/>
            <p:cNvGrpSpPr/>
            <p:nvPr/>
          </p:nvGrpSpPr>
          <p:grpSpPr>
            <a:xfrm>
              <a:off x="7470845" y="1602013"/>
              <a:ext cx="2130355" cy="2092979"/>
              <a:chOff x="7656869" y="821802"/>
              <a:chExt cx="2628900" cy="2628900"/>
            </a:xfrm>
          </p:grpSpPr>
          <p:pic>
            <p:nvPicPr>
              <p:cNvPr id="1070" name="Picture 46" descr="Resultado de imagen para ecran 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56869" y="821802"/>
                <a:ext cx="26289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Resultado de imagen para proyectores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3405" y="2415653"/>
                <a:ext cx="1830981" cy="937148"/>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Rectángulo 79"/>
            <p:cNvSpPr/>
            <p:nvPr/>
          </p:nvSpPr>
          <p:spPr>
            <a:xfrm>
              <a:off x="9033688" y="3270621"/>
              <a:ext cx="1710213"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Proyectores</a:t>
              </a:r>
              <a:endParaRPr lang="es-PE" dirty="0">
                <a:solidFill>
                  <a:srgbClr val="253746"/>
                </a:solidFill>
                <a:latin typeface="Arial Black" panose="020B0A04020102020204" pitchFamily="34" charset="0"/>
                <a:cs typeface="Arial" panose="020B0604020202020204" pitchFamily="34" charset="0"/>
              </a:endParaRPr>
            </a:p>
          </p:txBody>
        </p:sp>
      </p:grpSp>
    </p:spTree>
    <p:extLst>
      <p:ext uri="{BB962C8B-B14F-4D97-AF65-F5344CB8AC3E}">
        <p14:creationId xmlns:p14="http://schemas.microsoft.com/office/powerpoint/2010/main" val="19348882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846110" y="2976117"/>
            <a:ext cx="10525190" cy="1495794"/>
          </a:xfrm>
        </p:spPr>
        <p:txBody>
          <a:bodyPr>
            <a:normAutofit/>
          </a:bodyPr>
          <a:lstStyle/>
          <a:p>
            <a:pPr algn="ctr"/>
            <a:r>
              <a:rPr lang="es-PE" sz="5000" dirty="0">
                <a:solidFill>
                  <a:srgbClr val="333F50"/>
                </a:solidFill>
                <a:latin typeface="Arial"/>
                <a:cs typeface="Arial"/>
              </a:rPr>
              <a:t>Construyendo un País con calidad, desafío al 2021</a:t>
            </a:r>
            <a:endParaRPr lang="es-ES" sz="5000" dirty="0">
              <a:solidFill>
                <a:srgbClr val="333F50"/>
              </a:solidFill>
              <a:latin typeface="Arial"/>
              <a:cs typeface="Arial"/>
            </a:endParaRPr>
          </a:p>
        </p:txBody>
      </p:sp>
      <p:sp>
        <p:nvSpPr>
          <p:cNvPr id="26" name="Rectangle 3"/>
          <p:cNvSpPr txBox="1">
            <a:spLocks noChangeArrowheads="1"/>
          </p:cNvSpPr>
          <p:nvPr/>
        </p:nvSpPr>
        <p:spPr>
          <a:xfrm>
            <a:off x="2286000" y="5391732"/>
            <a:ext cx="7391727" cy="1015663"/>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defRPr/>
            </a:pPr>
            <a:r>
              <a:rPr lang="es-ES" kern="0" dirty="0" smtClean="0">
                <a:solidFill>
                  <a:srgbClr val="253746"/>
                </a:solidFill>
                <a:latin typeface="Arial Black" pitchFamily="34" charset="0"/>
              </a:rPr>
              <a:t>Mirtha Rázuri Alpiste</a:t>
            </a:r>
          </a:p>
          <a:p>
            <a:pPr algn="ctr">
              <a:defRPr/>
            </a:pPr>
            <a:r>
              <a:rPr lang="es-PE" sz="1600" kern="0" dirty="0" smtClean="0">
                <a:solidFill>
                  <a:srgbClr val="253746"/>
                </a:solidFill>
                <a:latin typeface="Arial"/>
                <a:cs typeface="Arial"/>
              </a:rPr>
              <a:t>Jefa (e) de PERÚ COMPRAS</a:t>
            </a:r>
          </a:p>
          <a:p>
            <a:pPr algn="ctr">
              <a:defRPr/>
            </a:pPr>
            <a:endParaRPr lang="es-PE" sz="1600" kern="0" dirty="0">
              <a:solidFill>
                <a:srgbClr val="253746"/>
              </a:solidFill>
              <a:latin typeface="Arial"/>
              <a:cs typeface="Arial"/>
            </a:endParaRPr>
          </a:p>
          <a:p>
            <a:pPr algn="ctr">
              <a:defRPr/>
            </a:pPr>
            <a:r>
              <a:rPr lang="es-PE" sz="1600" kern="0" dirty="0" smtClean="0">
                <a:solidFill>
                  <a:srgbClr val="253746"/>
                </a:solidFill>
                <a:latin typeface="Arial"/>
                <a:cs typeface="Arial"/>
              </a:rPr>
              <a:t>JULIO 2017</a:t>
            </a:r>
            <a:endParaRPr lang="es-PE" sz="1600" kern="0" dirty="0">
              <a:solidFill>
                <a:srgbClr val="253746"/>
              </a:solidFill>
              <a:latin typeface="Arial"/>
              <a:cs typeface="Arial"/>
            </a:endParaRPr>
          </a:p>
        </p:txBody>
      </p:sp>
      <p:pic>
        <p:nvPicPr>
          <p:cNvPr id="5" name="Imagen 4"/>
          <p:cNvPicPr>
            <a:picLocks noChangeAspect="1"/>
          </p:cNvPicPr>
          <p:nvPr/>
        </p:nvPicPr>
        <p:blipFill>
          <a:blip r:embed="rId3"/>
          <a:stretch>
            <a:fillRect/>
          </a:stretch>
        </p:blipFill>
        <p:spPr>
          <a:xfrm>
            <a:off x="608029" y="456361"/>
            <a:ext cx="3355942" cy="159407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 t="1" r="42445" b="-656"/>
          <a:stretch/>
        </p:blipFill>
        <p:spPr>
          <a:xfrm>
            <a:off x="7467600" y="609600"/>
            <a:ext cx="4089628" cy="845874"/>
          </a:xfrm>
          <a:prstGeom prst="rect">
            <a:avLst/>
          </a:prstGeom>
        </p:spPr>
      </p:pic>
    </p:spTree>
    <p:extLst>
      <p:ext uri="{BB962C8B-B14F-4D97-AF65-F5344CB8AC3E}">
        <p14:creationId xmlns:p14="http://schemas.microsoft.com/office/powerpoint/2010/main" val="425295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21" name="Imagen 20"/>
          <p:cNvPicPr>
            <a:picLocks noChangeAspect="1"/>
          </p:cNvPicPr>
          <p:nvPr/>
        </p:nvPicPr>
        <p:blipFill>
          <a:blip r:embed="rId4"/>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4" name="object 2"/>
          <p:cNvSpPr txBox="1"/>
          <p:nvPr/>
        </p:nvSpPr>
        <p:spPr>
          <a:xfrm>
            <a:off x="304800" y="1143000"/>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Oportunidades existentes</a:t>
            </a:r>
          </a:p>
          <a:p>
            <a:pPr marL="12700"/>
            <a:r>
              <a:rPr lang="es-PE" sz="2400" b="1" dirty="0" smtClean="0">
                <a:solidFill>
                  <a:srgbClr val="253746"/>
                </a:solidFill>
                <a:latin typeface="Arial Black" panose="020B0A04020102020204" pitchFamily="34" charset="0"/>
                <a:cs typeface="Arial"/>
              </a:rPr>
              <a:t>próximo año</a:t>
            </a:r>
            <a:endParaRPr sz="2400" dirty="0">
              <a:solidFill>
                <a:srgbClr val="253746"/>
              </a:solidFill>
              <a:latin typeface="Arial Black" panose="020B0A04020102020204" pitchFamily="34" charset="0"/>
              <a:cs typeface="Arial"/>
            </a:endParaRPr>
          </a:p>
        </p:txBody>
      </p:sp>
      <p:sp>
        <p:nvSpPr>
          <p:cNvPr id="14" name="Elipse 13"/>
          <p:cNvSpPr/>
          <p:nvPr/>
        </p:nvSpPr>
        <p:spPr>
          <a:xfrm>
            <a:off x="3496733" y="1701800"/>
            <a:ext cx="5198534" cy="5003800"/>
          </a:xfrm>
          <a:prstGeom prst="ellipse">
            <a:avLst/>
          </a:prstGeom>
          <a:noFill/>
          <a:ln>
            <a:solidFill>
              <a:srgbClr val="253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a:solidFill>
                <a:srgbClr val="D6001C"/>
              </a:solidFill>
            </a:endParaRPr>
          </a:p>
        </p:txBody>
      </p:sp>
      <p:sp>
        <p:nvSpPr>
          <p:cNvPr id="76" name="CuadroTexto 75"/>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grpSp>
        <p:nvGrpSpPr>
          <p:cNvPr id="59" name="Grupo 58"/>
          <p:cNvGrpSpPr/>
          <p:nvPr/>
        </p:nvGrpSpPr>
        <p:grpSpPr>
          <a:xfrm>
            <a:off x="361512" y="5365598"/>
            <a:ext cx="5478931" cy="1416902"/>
            <a:chOff x="396936" y="5543981"/>
            <a:chExt cx="5409542" cy="1295238"/>
          </a:xfrm>
        </p:grpSpPr>
        <p:pic>
          <p:nvPicPr>
            <p:cNvPr id="1072" name="Picture 48" descr="Resultado de imagen para reparacion computadoras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7122" y="5543981"/>
              <a:ext cx="1859356" cy="1276758"/>
            </a:xfrm>
            <a:prstGeom prst="rect">
              <a:avLst/>
            </a:prstGeom>
            <a:noFill/>
            <a:extLst>
              <a:ext uri="{909E8E84-426E-40DD-AFC4-6F175D3DCCD1}">
                <a14:hiddenFill xmlns:a14="http://schemas.microsoft.com/office/drawing/2010/main">
                  <a:solidFill>
                    <a:srgbClr val="FFFFFF"/>
                  </a:solidFill>
                </a14:hiddenFill>
              </a:ext>
            </a:extLst>
          </p:spPr>
        </p:pic>
        <p:sp>
          <p:nvSpPr>
            <p:cNvPr id="104" name="Rectángulo 103"/>
            <p:cNvSpPr/>
            <p:nvPr/>
          </p:nvSpPr>
          <p:spPr>
            <a:xfrm>
              <a:off x="396936" y="6469887"/>
              <a:ext cx="3715249"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Computadoras de escritorio</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1" name="Grupo 60"/>
          <p:cNvGrpSpPr/>
          <p:nvPr/>
        </p:nvGrpSpPr>
        <p:grpSpPr>
          <a:xfrm>
            <a:off x="744146" y="4531825"/>
            <a:ext cx="3601497" cy="1363430"/>
            <a:chOff x="818103" y="4724400"/>
            <a:chExt cx="3601497" cy="1363430"/>
          </a:xfrm>
        </p:grpSpPr>
        <p:grpSp>
          <p:nvGrpSpPr>
            <p:cNvPr id="53" name="Grupo 52"/>
            <p:cNvGrpSpPr/>
            <p:nvPr/>
          </p:nvGrpSpPr>
          <p:grpSpPr>
            <a:xfrm>
              <a:off x="2900521" y="4724400"/>
              <a:ext cx="1519079" cy="1038647"/>
              <a:chOff x="3092419" y="4904953"/>
              <a:chExt cx="1327181" cy="964962"/>
            </a:xfrm>
          </p:grpSpPr>
          <p:pic>
            <p:nvPicPr>
              <p:cNvPr id="1074" name="Picture 50" descr="Resultado de imagen para laptops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419" y="4948261"/>
                <a:ext cx="1327181" cy="92165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Resultado de imagen para tablets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6930" y="4904953"/>
                <a:ext cx="601133" cy="532724"/>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Rectángulo 104"/>
            <p:cNvSpPr/>
            <p:nvPr/>
          </p:nvSpPr>
          <p:spPr>
            <a:xfrm>
              <a:off x="818103" y="5718498"/>
              <a:ext cx="3336042"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Computadoras portátiles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2" name="Grupo 61"/>
          <p:cNvGrpSpPr/>
          <p:nvPr/>
        </p:nvGrpSpPr>
        <p:grpSpPr>
          <a:xfrm>
            <a:off x="1431929" y="3300993"/>
            <a:ext cx="3139274" cy="1308268"/>
            <a:chOff x="1432726" y="3641219"/>
            <a:chExt cx="3139274" cy="1308268"/>
          </a:xfrm>
        </p:grpSpPr>
        <p:grpSp>
          <p:nvGrpSpPr>
            <p:cNvPr id="52" name="Grupo 51"/>
            <p:cNvGrpSpPr/>
            <p:nvPr/>
          </p:nvGrpSpPr>
          <p:grpSpPr>
            <a:xfrm>
              <a:off x="2514600" y="3641219"/>
              <a:ext cx="2057400" cy="1308268"/>
              <a:chOff x="3433279" y="3088932"/>
              <a:chExt cx="1970768" cy="1134682"/>
            </a:xfrm>
          </p:grpSpPr>
          <p:pic>
            <p:nvPicPr>
              <p:cNvPr id="1084" name="Picture 60" descr="Resultado de imagen para escaneres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9798" y="3293985"/>
                <a:ext cx="1384249" cy="692125"/>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Resultado de imagen para escaneres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6637" y="3227288"/>
                <a:ext cx="996326" cy="996326"/>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Resultado de imagen para escaneres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3279" y="3088932"/>
                <a:ext cx="1162252" cy="615015"/>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Rectángulo 105"/>
            <p:cNvSpPr/>
            <p:nvPr/>
          </p:nvSpPr>
          <p:spPr>
            <a:xfrm>
              <a:off x="1432726" y="4400368"/>
              <a:ext cx="1509259"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Escáneres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3" name="Grupo 62"/>
          <p:cNvGrpSpPr/>
          <p:nvPr/>
        </p:nvGrpSpPr>
        <p:grpSpPr>
          <a:xfrm>
            <a:off x="907607" y="2009941"/>
            <a:ext cx="3795734" cy="1144588"/>
            <a:chOff x="793105" y="2207509"/>
            <a:chExt cx="3795734" cy="1144588"/>
          </a:xfrm>
        </p:grpSpPr>
        <p:pic>
          <p:nvPicPr>
            <p:cNvPr id="1088" name="Picture 64" descr="Resultado de imagen para útiles de escritorio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4706" y="2207509"/>
              <a:ext cx="1524133" cy="1144588"/>
            </a:xfrm>
            <a:prstGeom prst="rect">
              <a:avLst/>
            </a:prstGeom>
            <a:noFill/>
            <a:extLst>
              <a:ext uri="{909E8E84-426E-40DD-AFC4-6F175D3DCCD1}">
                <a14:hiddenFill xmlns:a14="http://schemas.microsoft.com/office/drawing/2010/main">
                  <a:solidFill>
                    <a:srgbClr val="FFFFFF"/>
                  </a:solidFill>
                </a14:hiddenFill>
              </a:ext>
            </a:extLst>
          </p:spPr>
        </p:pic>
        <p:sp>
          <p:nvSpPr>
            <p:cNvPr id="107" name="Rectángulo 106"/>
            <p:cNvSpPr/>
            <p:nvPr/>
          </p:nvSpPr>
          <p:spPr>
            <a:xfrm>
              <a:off x="793105" y="2731728"/>
              <a:ext cx="2608407"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Útiles de escritorio</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4" name="Grupo 63"/>
          <p:cNvGrpSpPr/>
          <p:nvPr/>
        </p:nvGrpSpPr>
        <p:grpSpPr>
          <a:xfrm>
            <a:off x="4876800" y="1075568"/>
            <a:ext cx="3366909" cy="1350623"/>
            <a:chOff x="4876800" y="1075568"/>
            <a:chExt cx="3366909" cy="1350623"/>
          </a:xfrm>
        </p:grpSpPr>
        <p:grpSp>
          <p:nvGrpSpPr>
            <p:cNvPr id="54" name="Grupo 53"/>
            <p:cNvGrpSpPr/>
            <p:nvPr/>
          </p:nvGrpSpPr>
          <p:grpSpPr>
            <a:xfrm>
              <a:off x="4876800" y="1412678"/>
              <a:ext cx="1433286" cy="1013513"/>
              <a:chOff x="7177315" y="3124200"/>
              <a:chExt cx="1433286" cy="1013513"/>
            </a:xfrm>
          </p:grpSpPr>
          <p:pic>
            <p:nvPicPr>
              <p:cNvPr id="1092" name="Picture 68" descr="Resultado de imagen para carton 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68" t="38907" r="10433" b="4337"/>
              <a:stretch/>
            </p:blipFill>
            <p:spPr bwMode="auto">
              <a:xfrm>
                <a:off x="7177315" y="3124200"/>
                <a:ext cx="1433286" cy="868241"/>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Resultado de imagen para papel resma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9958" y="3542905"/>
                <a:ext cx="766424" cy="594808"/>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Rectángulo 107"/>
            <p:cNvSpPr/>
            <p:nvPr/>
          </p:nvSpPr>
          <p:spPr>
            <a:xfrm>
              <a:off x="5612731" y="1075568"/>
              <a:ext cx="2630978"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Papeles y cartones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5" name="Grupo 64"/>
          <p:cNvGrpSpPr/>
          <p:nvPr/>
        </p:nvGrpSpPr>
        <p:grpSpPr>
          <a:xfrm>
            <a:off x="6830690" y="1700276"/>
            <a:ext cx="4016729" cy="948267"/>
            <a:chOff x="6830690" y="1700276"/>
            <a:chExt cx="4016729" cy="948267"/>
          </a:xfrm>
        </p:grpSpPr>
        <p:pic>
          <p:nvPicPr>
            <p:cNvPr id="1094" name="Picture 70" descr="Resultado de imagen para articulos de tocador 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30690" y="1700276"/>
              <a:ext cx="1422400" cy="948267"/>
            </a:xfrm>
            <a:prstGeom prst="rect">
              <a:avLst/>
            </a:prstGeom>
            <a:noFill/>
            <a:extLst>
              <a:ext uri="{909E8E84-426E-40DD-AFC4-6F175D3DCCD1}">
                <a14:hiddenFill xmlns:a14="http://schemas.microsoft.com/office/drawing/2010/main">
                  <a:solidFill>
                    <a:srgbClr val="FFFFFF"/>
                  </a:solidFill>
                </a14:hiddenFill>
              </a:ext>
            </a:extLst>
          </p:spPr>
        </p:pic>
        <p:sp>
          <p:nvSpPr>
            <p:cNvPr id="109" name="Rectángulo 108"/>
            <p:cNvSpPr/>
            <p:nvPr/>
          </p:nvSpPr>
          <p:spPr>
            <a:xfrm>
              <a:off x="7973684" y="1884343"/>
              <a:ext cx="2873735"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Materiales e insumos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de aseo y tocador</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7" name="Grupo 66"/>
          <p:cNvGrpSpPr/>
          <p:nvPr/>
        </p:nvGrpSpPr>
        <p:grpSpPr>
          <a:xfrm>
            <a:off x="7377137" y="2711319"/>
            <a:ext cx="3440997" cy="1761660"/>
            <a:chOff x="7377137" y="2711319"/>
            <a:chExt cx="3440997" cy="1761660"/>
          </a:xfrm>
        </p:grpSpPr>
        <p:grpSp>
          <p:nvGrpSpPr>
            <p:cNvPr id="55" name="Grupo 54"/>
            <p:cNvGrpSpPr/>
            <p:nvPr/>
          </p:nvGrpSpPr>
          <p:grpSpPr>
            <a:xfrm>
              <a:off x="7377137" y="2711319"/>
              <a:ext cx="1914342" cy="1761660"/>
              <a:chOff x="7248213" y="2791544"/>
              <a:chExt cx="1952803" cy="1565309"/>
            </a:xfrm>
          </p:grpSpPr>
          <p:pic>
            <p:nvPicPr>
              <p:cNvPr id="1098" name="Picture 74" descr="Resultado de imagen para impresora grande 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8272" y="2791544"/>
                <a:ext cx="1142744" cy="125701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Resultado de imagen para impresoras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48213" y="3348134"/>
                <a:ext cx="1677837" cy="1008719"/>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Rectángulo 109"/>
            <p:cNvSpPr/>
            <p:nvPr/>
          </p:nvSpPr>
          <p:spPr>
            <a:xfrm>
              <a:off x="9202306" y="3598287"/>
              <a:ext cx="1615828"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Impresoras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8" name="Grupo 67"/>
          <p:cNvGrpSpPr/>
          <p:nvPr/>
        </p:nvGrpSpPr>
        <p:grpSpPr>
          <a:xfrm>
            <a:off x="7363876" y="4481944"/>
            <a:ext cx="3892887" cy="891851"/>
            <a:chOff x="7363876" y="4481944"/>
            <a:chExt cx="3892887" cy="891851"/>
          </a:xfrm>
        </p:grpSpPr>
        <p:pic>
          <p:nvPicPr>
            <p:cNvPr id="1100" name="Picture 76" descr="Resultado de imagen para toner 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63876" y="4481944"/>
              <a:ext cx="2060085" cy="790126"/>
            </a:xfrm>
            <a:prstGeom prst="rect">
              <a:avLst/>
            </a:prstGeom>
            <a:noFill/>
            <a:extLst>
              <a:ext uri="{909E8E84-426E-40DD-AFC4-6F175D3DCCD1}">
                <a14:hiddenFill xmlns:a14="http://schemas.microsoft.com/office/drawing/2010/main">
                  <a:solidFill>
                    <a:srgbClr val="FFFFFF"/>
                  </a:solidFill>
                </a14:hiddenFill>
              </a:ext>
            </a:extLst>
          </p:spPr>
        </p:pic>
        <p:sp>
          <p:nvSpPr>
            <p:cNvPr id="111" name="Rectángulo 110"/>
            <p:cNvSpPr/>
            <p:nvPr/>
          </p:nvSpPr>
          <p:spPr>
            <a:xfrm>
              <a:off x="9166447" y="4727464"/>
              <a:ext cx="2090316"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Consumibles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para impresión</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69" name="Grupo 68"/>
          <p:cNvGrpSpPr/>
          <p:nvPr/>
        </p:nvGrpSpPr>
        <p:grpSpPr>
          <a:xfrm>
            <a:off x="7057054" y="5422317"/>
            <a:ext cx="3614751" cy="1454407"/>
            <a:chOff x="7057054" y="5422317"/>
            <a:chExt cx="3614751" cy="1454407"/>
          </a:xfrm>
        </p:grpSpPr>
        <p:grpSp>
          <p:nvGrpSpPr>
            <p:cNvPr id="56" name="Grupo 55"/>
            <p:cNvGrpSpPr/>
            <p:nvPr/>
          </p:nvGrpSpPr>
          <p:grpSpPr>
            <a:xfrm>
              <a:off x="7057054" y="5422317"/>
              <a:ext cx="1638213" cy="1168940"/>
              <a:chOff x="6466296" y="5233253"/>
              <a:chExt cx="2002607" cy="1594807"/>
            </a:xfrm>
          </p:grpSpPr>
          <p:pic>
            <p:nvPicPr>
              <p:cNvPr id="1104" name="Picture 80" descr="Resultado de imagen para repuestos impresión 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66296" y="5233253"/>
                <a:ext cx="2002607" cy="1175699"/>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Resultado de imagen para repuestos impresió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33638" y="5658924"/>
                <a:ext cx="1260475" cy="1169136"/>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Rectángulo 119"/>
            <p:cNvSpPr/>
            <p:nvPr/>
          </p:nvSpPr>
          <p:spPr>
            <a:xfrm>
              <a:off x="7264333" y="6230393"/>
              <a:ext cx="3407472"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Repuestos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y accesorios para oficina</a:t>
              </a:r>
              <a:endParaRPr lang="es-PE" dirty="0">
                <a:solidFill>
                  <a:srgbClr val="253746"/>
                </a:solidFill>
                <a:latin typeface="Arial Black" panose="020B0A04020102020204" pitchFamily="34" charset="0"/>
                <a:cs typeface="Arial" panose="020B0604020202020204" pitchFamily="34" charset="0"/>
              </a:endParaRPr>
            </a:p>
          </p:txBody>
        </p:sp>
      </p:grpSp>
    </p:spTree>
    <p:extLst>
      <p:ext uri="{BB962C8B-B14F-4D97-AF65-F5344CB8AC3E}">
        <p14:creationId xmlns:p14="http://schemas.microsoft.com/office/powerpoint/2010/main" val="38181805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n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pic>
        <p:nvPicPr>
          <p:cNvPr id="21" name="Imagen 20"/>
          <p:cNvPicPr>
            <a:picLocks noChangeAspect="1"/>
          </p:cNvPicPr>
          <p:nvPr/>
        </p:nvPicPr>
        <p:blipFill>
          <a:blip r:embed="rId4"/>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4" name="object 2"/>
          <p:cNvSpPr txBox="1"/>
          <p:nvPr/>
        </p:nvSpPr>
        <p:spPr>
          <a:xfrm>
            <a:off x="304800" y="1143000"/>
            <a:ext cx="10517816" cy="815746"/>
          </a:xfrm>
          <a:prstGeom prst="rect">
            <a:avLst/>
          </a:prstGeom>
        </p:spPr>
        <p:txBody>
          <a:bodyPr vert="horz" wrap="square" lIns="0" tIns="0" rIns="0" bIns="0" rtlCol="0">
            <a:normAutofit/>
          </a:bodyPr>
          <a:lstStyle/>
          <a:p>
            <a:pPr marL="12700"/>
            <a:r>
              <a:rPr lang="es-PE" sz="2400" b="1" dirty="0" smtClean="0">
                <a:solidFill>
                  <a:srgbClr val="253746"/>
                </a:solidFill>
                <a:latin typeface="Arial Black" panose="020B0A04020102020204" pitchFamily="34" charset="0"/>
                <a:cs typeface="Arial"/>
              </a:rPr>
              <a:t>Nuevas oportunidades:</a:t>
            </a:r>
            <a:endParaRPr sz="2400" dirty="0">
              <a:solidFill>
                <a:srgbClr val="253746"/>
              </a:solidFill>
              <a:latin typeface="Arial Black" panose="020B0A04020102020204" pitchFamily="34" charset="0"/>
              <a:cs typeface="Arial"/>
            </a:endParaRPr>
          </a:p>
        </p:txBody>
      </p:sp>
      <p:sp>
        <p:nvSpPr>
          <p:cNvPr id="14" name="Elipse 13"/>
          <p:cNvSpPr/>
          <p:nvPr/>
        </p:nvSpPr>
        <p:spPr>
          <a:xfrm>
            <a:off x="3496733" y="1701800"/>
            <a:ext cx="5198534" cy="5003800"/>
          </a:xfrm>
          <a:prstGeom prst="ellipse">
            <a:avLst/>
          </a:prstGeom>
          <a:noFill/>
          <a:ln>
            <a:solidFill>
              <a:srgbClr val="253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a:solidFill>
                <a:srgbClr val="D6001C"/>
              </a:solidFill>
            </a:endParaRPr>
          </a:p>
        </p:txBody>
      </p:sp>
      <p:grpSp>
        <p:nvGrpSpPr>
          <p:cNvPr id="7" name="Grupo 6"/>
          <p:cNvGrpSpPr/>
          <p:nvPr/>
        </p:nvGrpSpPr>
        <p:grpSpPr>
          <a:xfrm>
            <a:off x="2833153" y="5508992"/>
            <a:ext cx="2065677" cy="1312914"/>
            <a:chOff x="2833153" y="5508992"/>
            <a:chExt cx="2065677" cy="1312914"/>
          </a:xfrm>
        </p:grpSpPr>
        <p:pic>
          <p:nvPicPr>
            <p:cNvPr id="1026" name="Picture 2" descr="Resultado de imagen para software de sistem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2030" y="5508992"/>
              <a:ext cx="1066800" cy="1240465"/>
            </a:xfrm>
            <a:prstGeom prst="rect">
              <a:avLst/>
            </a:prstGeom>
            <a:noFill/>
            <a:extLst>
              <a:ext uri="{909E8E84-426E-40DD-AFC4-6F175D3DCCD1}">
                <a14:hiddenFill xmlns:a14="http://schemas.microsoft.com/office/drawing/2010/main">
                  <a:solidFill>
                    <a:srgbClr val="FFFFFF"/>
                  </a:solidFill>
                </a14:hiddenFill>
              </a:ext>
            </a:extLst>
          </p:spPr>
        </p:pic>
        <p:sp>
          <p:nvSpPr>
            <p:cNvPr id="38" name="Rectángulo 37"/>
            <p:cNvSpPr/>
            <p:nvPr/>
          </p:nvSpPr>
          <p:spPr>
            <a:xfrm>
              <a:off x="2833153" y="6452574"/>
              <a:ext cx="1327158"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Software</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6" name="Grupo 15"/>
          <p:cNvGrpSpPr/>
          <p:nvPr/>
        </p:nvGrpSpPr>
        <p:grpSpPr>
          <a:xfrm>
            <a:off x="7107082" y="5606778"/>
            <a:ext cx="2254741" cy="1116199"/>
            <a:chOff x="7107082" y="5606778"/>
            <a:chExt cx="2254741" cy="1116199"/>
          </a:xfrm>
        </p:grpSpPr>
        <p:grpSp>
          <p:nvGrpSpPr>
            <p:cNvPr id="6" name="Grupo 5"/>
            <p:cNvGrpSpPr/>
            <p:nvPr/>
          </p:nvGrpSpPr>
          <p:grpSpPr>
            <a:xfrm>
              <a:off x="7107082" y="5606778"/>
              <a:ext cx="1519729" cy="942777"/>
              <a:chOff x="6413718" y="5127496"/>
              <a:chExt cx="1735411" cy="1090886"/>
            </a:xfrm>
          </p:grpSpPr>
          <p:pic>
            <p:nvPicPr>
              <p:cNvPr id="1046" name="Picture 22" descr="Resultado de imagen para botas trabaj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3718" y="5127496"/>
                <a:ext cx="758824" cy="9812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ultado de imagen para botas trabaj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0261" y="5179582"/>
                <a:ext cx="1238868" cy="9291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sultado de imagen para calzado trabaj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3856" y="5644157"/>
                <a:ext cx="901676" cy="574225"/>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ángulo 38"/>
            <p:cNvSpPr/>
            <p:nvPr/>
          </p:nvSpPr>
          <p:spPr>
            <a:xfrm>
              <a:off x="8176882" y="6353645"/>
              <a:ext cx="1184941"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Calzado</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8" name="Grupo 7"/>
          <p:cNvGrpSpPr/>
          <p:nvPr/>
        </p:nvGrpSpPr>
        <p:grpSpPr>
          <a:xfrm>
            <a:off x="1932625" y="4459654"/>
            <a:ext cx="2306864" cy="1360411"/>
            <a:chOff x="1932625" y="4459654"/>
            <a:chExt cx="2306864" cy="1360411"/>
          </a:xfrm>
        </p:grpSpPr>
        <p:pic>
          <p:nvPicPr>
            <p:cNvPr id="1028" name="Picture 4" descr="Resultado de imagen para libros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5601" y="4459654"/>
              <a:ext cx="1173888" cy="1049338"/>
            </a:xfrm>
            <a:prstGeom prst="rect">
              <a:avLst/>
            </a:prstGeom>
            <a:noFill/>
            <a:extLst>
              <a:ext uri="{909E8E84-426E-40DD-AFC4-6F175D3DCCD1}">
                <a14:hiddenFill xmlns:a14="http://schemas.microsoft.com/office/drawing/2010/main">
                  <a:solidFill>
                    <a:srgbClr val="FFFFFF"/>
                  </a:solidFill>
                </a14:hiddenFill>
              </a:ext>
            </a:extLst>
          </p:spPr>
        </p:pic>
        <p:sp>
          <p:nvSpPr>
            <p:cNvPr id="40" name="Rectángulo 39"/>
            <p:cNvSpPr/>
            <p:nvPr/>
          </p:nvSpPr>
          <p:spPr>
            <a:xfrm>
              <a:off x="1932625" y="5266067"/>
              <a:ext cx="1726435" cy="553998"/>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Libros</a:t>
              </a:r>
            </a:p>
            <a:p>
              <a:pPr algn="ctr"/>
              <a:r>
                <a:rPr lang="es-PE" sz="1200"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Físicos y virtuales</a:t>
              </a:r>
              <a:endParaRPr lang="es-PE" sz="1200" dirty="0">
                <a:solidFill>
                  <a:srgbClr val="253746"/>
                </a:solidFill>
                <a:latin typeface="Arial Black" panose="020B0A04020102020204" pitchFamily="34" charset="0"/>
                <a:cs typeface="Arial" panose="020B0604020202020204" pitchFamily="34" charset="0"/>
              </a:endParaRPr>
            </a:p>
          </p:txBody>
        </p:sp>
      </p:grpSp>
      <p:grpSp>
        <p:nvGrpSpPr>
          <p:cNvPr id="9" name="Grupo 8"/>
          <p:cNvGrpSpPr/>
          <p:nvPr/>
        </p:nvGrpSpPr>
        <p:grpSpPr>
          <a:xfrm>
            <a:off x="1885993" y="3183108"/>
            <a:ext cx="2171204" cy="1006175"/>
            <a:chOff x="1885993" y="3183108"/>
            <a:chExt cx="2171204" cy="1006175"/>
          </a:xfrm>
        </p:grpSpPr>
        <p:pic>
          <p:nvPicPr>
            <p:cNvPr id="1030" name="Picture 6" descr="Resultado de imagen para llantas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6268" y="3183108"/>
              <a:ext cx="1120929" cy="997146"/>
            </a:xfrm>
            <a:prstGeom prst="rect">
              <a:avLst/>
            </a:prstGeom>
            <a:noFill/>
            <a:extLst>
              <a:ext uri="{909E8E84-426E-40DD-AFC4-6F175D3DCCD1}">
                <a14:hiddenFill xmlns:a14="http://schemas.microsoft.com/office/drawing/2010/main">
                  <a:solidFill>
                    <a:srgbClr val="FFFFFF"/>
                  </a:solidFill>
                </a14:hiddenFill>
              </a:ext>
            </a:extLst>
          </p:spPr>
        </p:pic>
        <p:sp>
          <p:nvSpPr>
            <p:cNvPr id="41" name="Rectángulo 40"/>
            <p:cNvSpPr/>
            <p:nvPr/>
          </p:nvSpPr>
          <p:spPr>
            <a:xfrm>
              <a:off x="1885993" y="3819951"/>
              <a:ext cx="1120821"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Llantas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0" name="Grupo 9"/>
          <p:cNvGrpSpPr/>
          <p:nvPr/>
        </p:nvGrpSpPr>
        <p:grpSpPr>
          <a:xfrm>
            <a:off x="2380006" y="1880121"/>
            <a:ext cx="2516963" cy="1026319"/>
            <a:chOff x="2380006" y="1880121"/>
            <a:chExt cx="2516963" cy="1026319"/>
          </a:xfrm>
        </p:grpSpPr>
        <p:pic>
          <p:nvPicPr>
            <p:cNvPr id="1032" name="Picture 8" descr="Resultado de imagen para tuberías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8544" y="1880121"/>
              <a:ext cx="1368425" cy="1026319"/>
            </a:xfrm>
            <a:prstGeom prst="rect">
              <a:avLst/>
            </a:prstGeom>
            <a:noFill/>
            <a:extLst>
              <a:ext uri="{909E8E84-426E-40DD-AFC4-6F175D3DCCD1}">
                <a14:hiddenFill xmlns:a14="http://schemas.microsoft.com/office/drawing/2010/main">
                  <a:solidFill>
                    <a:srgbClr val="FFFFFF"/>
                  </a:solidFill>
                </a14:hiddenFill>
              </a:ext>
            </a:extLst>
          </p:spPr>
        </p:pic>
        <p:sp>
          <p:nvSpPr>
            <p:cNvPr id="42" name="Rectángulo 41"/>
            <p:cNvSpPr/>
            <p:nvPr/>
          </p:nvSpPr>
          <p:spPr>
            <a:xfrm>
              <a:off x="2380006" y="2526268"/>
              <a:ext cx="1277594"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Tuberías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1" name="Grupo 10"/>
          <p:cNvGrpSpPr/>
          <p:nvPr/>
        </p:nvGrpSpPr>
        <p:grpSpPr>
          <a:xfrm>
            <a:off x="5625635" y="1136624"/>
            <a:ext cx="2433809" cy="1071239"/>
            <a:chOff x="5625635" y="1136624"/>
            <a:chExt cx="2433809" cy="1071239"/>
          </a:xfrm>
        </p:grpSpPr>
        <p:pic>
          <p:nvPicPr>
            <p:cNvPr id="1034" name="Picture 10" descr="Resultado de imagen para pinturas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25635" y="1136624"/>
              <a:ext cx="1428319" cy="1071239"/>
            </a:xfrm>
            <a:prstGeom prst="rect">
              <a:avLst/>
            </a:prstGeom>
            <a:noFill/>
            <a:extLst>
              <a:ext uri="{909E8E84-426E-40DD-AFC4-6F175D3DCCD1}">
                <a14:hiddenFill xmlns:a14="http://schemas.microsoft.com/office/drawing/2010/main">
                  <a:solidFill>
                    <a:srgbClr val="FFFFFF"/>
                  </a:solidFill>
                </a14:hiddenFill>
              </a:ext>
            </a:extLst>
          </p:spPr>
        </p:pic>
        <p:sp>
          <p:nvSpPr>
            <p:cNvPr id="43" name="Rectángulo 42"/>
            <p:cNvSpPr/>
            <p:nvPr/>
          </p:nvSpPr>
          <p:spPr>
            <a:xfrm>
              <a:off x="6819233" y="1434896"/>
              <a:ext cx="1240211"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Pinturas</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2" name="Grupo 11"/>
          <p:cNvGrpSpPr/>
          <p:nvPr/>
        </p:nvGrpSpPr>
        <p:grpSpPr>
          <a:xfrm>
            <a:off x="7125795" y="1927486"/>
            <a:ext cx="3068034" cy="1196714"/>
            <a:chOff x="7125795" y="1927486"/>
            <a:chExt cx="3068034" cy="1196714"/>
          </a:xfrm>
        </p:grpSpPr>
        <p:pic>
          <p:nvPicPr>
            <p:cNvPr id="1036" name="Picture 12" descr="Resultado de imagen para insumos de limpieza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5795" y="1927486"/>
              <a:ext cx="1851125" cy="978315"/>
            </a:xfrm>
            <a:prstGeom prst="rect">
              <a:avLst/>
            </a:prstGeom>
            <a:noFill/>
            <a:extLst>
              <a:ext uri="{909E8E84-426E-40DD-AFC4-6F175D3DCCD1}">
                <a14:hiddenFill xmlns:a14="http://schemas.microsoft.com/office/drawing/2010/main">
                  <a:solidFill>
                    <a:srgbClr val="FFFFFF"/>
                  </a:solidFill>
                </a14:hiddenFill>
              </a:ext>
            </a:extLst>
          </p:spPr>
        </p:pic>
        <p:sp>
          <p:nvSpPr>
            <p:cNvPr id="44" name="Rectángulo 43"/>
            <p:cNvSpPr/>
            <p:nvPr/>
          </p:nvSpPr>
          <p:spPr>
            <a:xfrm>
              <a:off x="8572872" y="2477869"/>
              <a:ext cx="1620957"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Artículos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de limpieza</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3" name="Grupo 12"/>
          <p:cNvGrpSpPr/>
          <p:nvPr/>
        </p:nvGrpSpPr>
        <p:grpSpPr>
          <a:xfrm>
            <a:off x="7610775" y="2630575"/>
            <a:ext cx="3292269" cy="1938950"/>
            <a:chOff x="7610775" y="2630575"/>
            <a:chExt cx="3292269" cy="1938950"/>
          </a:xfrm>
        </p:grpSpPr>
        <p:grpSp>
          <p:nvGrpSpPr>
            <p:cNvPr id="2" name="Grupo 1"/>
            <p:cNvGrpSpPr/>
            <p:nvPr/>
          </p:nvGrpSpPr>
          <p:grpSpPr>
            <a:xfrm>
              <a:off x="7610775" y="2630575"/>
              <a:ext cx="2168984" cy="1938950"/>
              <a:chOff x="7249130" y="2723302"/>
              <a:chExt cx="2870054" cy="2153497"/>
            </a:xfrm>
          </p:grpSpPr>
          <p:pic>
            <p:nvPicPr>
              <p:cNvPr id="1040" name="Picture 16" descr="Resultado de imagen para juego de ollas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9130" y="2723302"/>
                <a:ext cx="2870054" cy="21534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articulos de cocina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80220" y="3686120"/>
                <a:ext cx="751023" cy="858312"/>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Rectángulo 44"/>
            <p:cNvSpPr/>
            <p:nvPr/>
          </p:nvSpPr>
          <p:spPr>
            <a:xfrm>
              <a:off x="9448800" y="3657600"/>
              <a:ext cx="1454244"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Utensilios</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de cocina</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5" name="Grupo 14"/>
          <p:cNvGrpSpPr/>
          <p:nvPr/>
        </p:nvGrpSpPr>
        <p:grpSpPr>
          <a:xfrm>
            <a:off x="7540974" y="4526937"/>
            <a:ext cx="3048245" cy="949164"/>
            <a:chOff x="7540974" y="4526937"/>
            <a:chExt cx="3048245" cy="949164"/>
          </a:xfrm>
        </p:grpSpPr>
        <p:grpSp>
          <p:nvGrpSpPr>
            <p:cNvPr id="26" name="Grupo 25"/>
            <p:cNvGrpSpPr/>
            <p:nvPr/>
          </p:nvGrpSpPr>
          <p:grpSpPr>
            <a:xfrm>
              <a:off x="7540974" y="4526937"/>
              <a:ext cx="2133600" cy="923796"/>
              <a:chOff x="7143603" y="4029204"/>
              <a:chExt cx="3051175" cy="910586"/>
            </a:xfrm>
          </p:grpSpPr>
          <p:pic>
            <p:nvPicPr>
              <p:cNvPr id="27" name="Picture 18" descr="Resultado de imagen para baterías auto 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3603" y="4029204"/>
                <a:ext cx="3051175" cy="910586"/>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rot="21147775">
                <a:off x="7398543" y="4311657"/>
                <a:ext cx="76200" cy="67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Rectángulo 28"/>
              <p:cNvSpPr/>
              <p:nvPr/>
            </p:nvSpPr>
            <p:spPr>
              <a:xfrm rot="20973670">
                <a:off x="7738210" y="4455831"/>
                <a:ext cx="190528" cy="67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Rectángulo 29"/>
              <p:cNvSpPr/>
              <p:nvPr/>
            </p:nvSpPr>
            <p:spPr>
              <a:xfrm rot="20885170">
                <a:off x="8191496" y="4566842"/>
                <a:ext cx="152400" cy="67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1" name="Rectángulo 30"/>
              <p:cNvSpPr/>
              <p:nvPr/>
            </p:nvSpPr>
            <p:spPr>
              <a:xfrm>
                <a:off x="8630980" y="4537164"/>
                <a:ext cx="284420" cy="111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2" name="Rectángulo 31"/>
              <p:cNvSpPr/>
              <p:nvPr/>
            </p:nvSpPr>
            <p:spPr>
              <a:xfrm rot="896079">
                <a:off x="9104272" y="4493719"/>
                <a:ext cx="185641" cy="62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Rectángulo 32"/>
              <p:cNvSpPr/>
              <p:nvPr/>
            </p:nvSpPr>
            <p:spPr>
              <a:xfrm rot="606332">
                <a:off x="9485962" y="4453285"/>
                <a:ext cx="213315" cy="62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Rectángulo 34"/>
              <p:cNvSpPr/>
              <p:nvPr/>
            </p:nvSpPr>
            <p:spPr>
              <a:xfrm rot="1022745">
                <a:off x="9834426" y="4327586"/>
                <a:ext cx="150678" cy="62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6" name="Rectángulo 45"/>
            <p:cNvSpPr/>
            <p:nvPr/>
          </p:nvSpPr>
          <p:spPr>
            <a:xfrm>
              <a:off x="9344135" y="5106769"/>
              <a:ext cx="1245084" cy="369332"/>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Baterías</a:t>
              </a:r>
              <a:endParaRPr lang="es-PE" dirty="0">
                <a:solidFill>
                  <a:srgbClr val="253746"/>
                </a:solidFill>
                <a:latin typeface="Arial Black" panose="020B0A04020102020204" pitchFamily="34" charset="0"/>
                <a:cs typeface="Arial" panose="020B0604020202020204" pitchFamily="34" charset="0"/>
              </a:endParaRPr>
            </a:p>
          </p:txBody>
        </p:sp>
      </p:grpSp>
      <p:sp>
        <p:nvSpPr>
          <p:cNvPr id="47" name="CuadroTexto 46"/>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7611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213"/>
            <a:ext cx="12192000" cy="5814787"/>
          </a:xfrm>
          <a:prstGeom prst="rect">
            <a:avLst/>
          </a:prstGeom>
        </p:spPr>
      </p:pic>
      <p:pic>
        <p:nvPicPr>
          <p:cNvPr id="21" name="Imagen 20"/>
          <p:cNvPicPr>
            <a:picLocks noChangeAspect="1"/>
          </p:cNvPicPr>
          <p:nvPr/>
        </p:nvPicPr>
        <p:blipFill>
          <a:blip r:embed="rId4"/>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47" name="CuadroTexto 46"/>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pic>
        <p:nvPicPr>
          <p:cNvPr id="4098" name="Picture 2" descr="Resultado de imagen para atenció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870254"/>
            <a:ext cx="1828801" cy="18288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suer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2358" y="4870254"/>
            <a:ext cx="1723338" cy="1682947"/>
          </a:xfrm>
          <a:prstGeom prst="rect">
            <a:avLst/>
          </a:prstGeom>
          <a:noFill/>
          <a:extLst>
            <a:ext uri="{909E8E84-426E-40DD-AFC4-6F175D3DCCD1}">
              <a14:hiddenFill xmlns:a14="http://schemas.microsoft.com/office/drawing/2010/main">
                <a:solidFill>
                  <a:srgbClr val="FFFFFF"/>
                </a:solidFill>
              </a14:hiddenFill>
            </a:ext>
          </a:extLst>
        </p:spPr>
      </p:pic>
      <p:sp>
        <p:nvSpPr>
          <p:cNvPr id="49" name="object 2"/>
          <p:cNvSpPr txBox="1"/>
          <p:nvPr/>
        </p:nvSpPr>
        <p:spPr>
          <a:xfrm>
            <a:off x="5562600" y="1539867"/>
            <a:ext cx="6429080" cy="3048000"/>
          </a:xfrm>
          <a:prstGeom prst="rect">
            <a:avLst/>
          </a:prstGeom>
        </p:spPr>
        <p:txBody>
          <a:bodyPr vert="horz" wrap="square" lIns="0" tIns="0" rIns="0" bIns="0" rtlCol="0">
            <a:normAutofit/>
          </a:bodyPr>
          <a:lstStyle/>
          <a:p>
            <a:pPr marL="12700" algn="ctr"/>
            <a:r>
              <a:rPr lang="es-PE" sz="2400" b="1" dirty="0" smtClean="0">
                <a:solidFill>
                  <a:schemeClr val="bg1"/>
                </a:solidFill>
                <a:latin typeface="Arial Black" panose="020B0A04020102020204" pitchFamily="34" charset="0"/>
                <a:cs typeface="Arial"/>
              </a:rPr>
              <a:t>Micro y pequeñas empresas:</a:t>
            </a:r>
          </a:p>
          <a:p>
            <a:pPr marL="12700" algn="ctr"/>
            <a:endParaRPr lang="es-PE" sz="2400" b="1" dirty="0">
              <a:solidFill>
                <a:schemeClr val="bg1"/>
              </a:solidFill>
              <a:latin typeface="Arial Black" panose="020B0A04020102020204" pitchFamily="34" charset="0"/>
              <a:cs typeface="Arial"/>
            </a:endParaRPr>
          </a:p>
          <a:p>
            <a:pPr marL="12700" algn="ctr"/>
            <a:r>
              <a:rPr lang="es-PE" sz="2400" b="1" dirty="0" smtClean="0">
                <a:solidFill>
                  <a:schemeClr val="bg1"/>
                </a:solidFill>
                <a:latin typeface="Arial Black" panose="020B0A04020102020204" pitchFamily="34" charset="0"/>
                <a:cs typeface="Arial"/>
              </a:rPr>
              <a:t>Atentos a nuestras convocatorias</a:t>
            </a:r>
          </a:p>
          <a:p>
            <a:pPr marL="12700" algn="ctr"/>
            <a:endParaRPr lang="es-PE" sz="2400" b="1" dirty="0">
              <a:solidFill>
                <a:schemeClr val="bg1"/>
              </a:solidFill>
              <a:latin typeface="Arial Black" panose="020B0A04020102020204" pitchFamily="34" charset="0"/>
              <a:cs typeface="Arial"/>
            </a:endParaRPr>
          </a:p>
          <a:p>
            <a:pPr marL="12700" algn="ctr"/>
            <a:r>
              <a:rPr lang="es-PE" sz="2400" b="1" dirty="0" smtClean="0">
                <a:solidFill>
                  <a:schemeClr val="bg1"/>
                </a:solidFill>
                <a:latin typeface="Arial Black" panose="020B0A04020102020204" pitchFamily="34" charset="0"/>
                <a:cs typeface="Arial"/>
              </a:rPr>
              <a:t>Participar es muy sencillo</a:t>
            </a:r>
          </a:p>
          <a:p>
            <a:pPr marL="12700" algn="ctr"/>
            <a:endParaRPr lang="es-PE" sz="2400" b="1" dirty="0">
              <a:solidFill>
                <a:schemeClr val="bg1"/>
              </a:solidFill>
              <a:latin typeface="Arial Black" panose="020B0A04020102020204" pitchFamily="34" charset="0"/>
              <a:cs typeface="Arial"/>
            </a:endParaRPr>
          </a:p>
          <a:p>
            <a:pPr marL="12700" algn="ctr"/>
            <a:r>
              <a:rPr lang="es-PE" sz="2400" b="1" dirty="0" smtClean="0">
                <a:solidFill>
                  <a:schemeClr val="bg1"/>
                </a:solidFill>
                <a:latin typeface="Arial Black" panose="020B0A04020102020204" pitchFamily="34" charset="0"/>
                <a:cs typeface="Arial"/>
              </a:rPr>
              <a:t>¡Buena Suerte!</a:t>
            </a:r>
            <a:endParaRPr sz="2400" dirty="0">
              <a:solidFill>
                <a:schemeClr val="bg1"/>
              </a:solidFill>
              <a:latin typeface="Arial Black" panose="020B0A04020102020204" pitchFamily="34" charset="0"/>
              <a:cs typeface="Arial"/>
            </a:endParaRPr>
          </a:p>
        </p:txBody>
      </p:sp>
    </p:spTree>
    <p:extLst>
      <p:ext uri="{BB962C8B-B14F-4D97-AF65-F5344CB8AC3E}">
        <p14:creationId xmlns:p14="http://schemas.microsoft.com/office/powerpoint/2010/main" val="60930263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sp>
        <p:nvSpPr>
          <p:cNvPr id="5" name="object 20"/>
          <p:cNvSpPr txBox="1"/>
          <p:nvPr/>
        </p:nvSpPr>
        <p:spPr>
          <a:xfrm>
            <a:off x="609600" y="5159800"/>
            <a:ext cx="3529316" cy="1141595"/>
          </a:xfrm>
          <a:prstGeom prst="rect">
            <a:avLst/>
          </a:prstGeom>
        </p:spPr>
        <p:txBody>
          <a:bodyPr vert="horz" wrap="square" lIns="0" tIns="0" rIns="0" bIns="0" rtlCol="0">
            <a:spAutoFit/>
          </a:bodyPr>
          <a:lstStyle/>
          <a:p>
            <a:pPr marL="12700" marR="5080">
              <a:lnSpc>
                <a:spcPct val="106100"/>
              </a:lnSpc>
            </a:pPr>
            <a:r>
              <a:rPr sz="1400" spc="-10" dirty="0">
                <a:solidFill>
                  <a:srgbClr val="FFFFFF"/>
                </a:solidFill>
                <a:latin typeface="HelveticaNeueLTStd-Roman"/>
                <a:cs typeface="HelveticaNeueLTStd-Roman"/>
              </a:rPr>
              <a:t>A</a:t>
            </a:r>
            <a:r>
              <a:rPr sz="1400" spc="-75" dirty="0">
                <a:solidFill>
                  <a:srgbClr val="FFFFFF"/>
                </a:solidFill>
                <a:latin typeface="HelveticaNeueLTStd-Roman"/>
                <a:cs typeface="HelveticaNeueLTStd-Roman"/>
              </a:rPr>
              <a:t>v</a:t>
            </a:r>
            <a:r>
              <a:rPr sz="1400" dirty="0">
                <a:solidFill>
                  <a:srgbClr val="FFFFFF"/>
                </a:solidFill>
                <a:latin typeface="HelveticaNeueLTStd-Roman"/>
                <a:cs typeface="HelveticaNeueLTStd-Roman"/>
              </a:rPr>
              <a:t>.</a:t>
            </a:r>
            <a:r>
              <a:rPr sz="1400" spc="2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Repúblic</a:t>
            </a:r>
            <a:r>
              <a:rPr sz="1400" dirty="0">
                <a:solidFill>
                  <a:srgbClr val="FFFFFF"/>
                </a:solidFill>
                <a:latin typeface="HelveticaNeueLTStd-Roman"/>
                <a:cs typeface="HelveticaNeueLTStd-Roman"/>
              </a:rPr>
              <a:t>a</a:t>
            </a:r>
            <a:r>
              <a:rPr sz="1400" spc="2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d</a:t>
            </a:r>
            <a:r>
              <a:rPr sz="1400" dirty="0">
                <a:solidFill>
                  <a:srgbClr val="FFFFFF"/>
                </a:solidFill>
                <a:latin typeface="HelveticaNeueLTStd-Roman"/>
                <a:cs typeface="HelveticaNeueLTStd-Roman"/>
              </a:rPr>
              <a:t>e</a:t>
            </a:r>
            <a:r>
              <a:rPr sz="1400" spc="2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Panam</a:t>
            </a:r>
            <a:r>
              <a:rPr sz="1400" dirty="0">
                <a:solidFill>
                  <a:srgbClr val="FFFFFF"/>
                </a:solidFill>
                <a:latin typeface="HelveticaNeueLTStd-Roman"/>
                <a:cs typeface="HelveticaNeueLTStd-Roman"/>
              </a:rPr>
              <a:t>á</a:t>
            </a:r>
            <a:r>
              <a:rPr sz="1400" spc="2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N</a:t>
            </a:r>
            <a:r>
              <a:rPr sz="1400" dirty="0">
                <a:solidFill>
                  <a:srgbClr val="FFFFFF"/>
                </a:solidFill>
                <a:latin typeface="HelveticaNeueLTStd-Roman"/>
                <a:cs typeface="HelveticaNeueLTStd-Roman"/>
              </a:rPr>
              <a:t>°</a:t>
            </a:r>
            <a:r>
              <a:rPr sz="1400" spc="-12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3629 </a:t>
            </a:r>
            <a:endParaRPr lang="es-PE" sz="1400" spc="10" dirty="0" smtClean="0">
              <a:solidFill>
                <a:srgbClr val="FFFFFF"/>
              </a:solidFill>
              <a:latin typeface="HelveticaNeueLTStd-Roman"/>
              <a:cs typeface="HelveticaNeueLTStd-Roman"/>
            </a:endParaRPr>
          </a:p>
          <a:p>
            <a:pPr marL="12700" marR="5080">
              <a:lnSpc>
                <a:spcPct val="106100"/>
              </a:lnSpc>
            </a:pPr>
            <a:r>
              <a:rPr sz="1400" spc="10" dirty="0" smtClean="0">
                <a:solidFill>
                  <a:srgbClr val="FFFFFF"/>
                </a:solidFill>
                <a:latin typeface="HelveticaNeueLTStd-Roman"/>
                <a:cs typeface="HelveticaNeueLTStd-Roman"/>
              </a:rPr>
              <a:t>Sa</a:t>
            </a:r>
            <a:r>
              <a:rPr sz="1400" dirty="0" smtClean="0">
                <a:solidFill>
                  <a:srgbClr val="FFFFFF"/>
                </a:solidFill>
                <a:latin typeface="HelveticaNeueLTStd-Roman"/>
                <a:cs typeface="HelveticaNeueLTStd-Roman"/>
              </a:rPr>
              <a:t>n</a:t>
            </a:r>
            <a:r>
              <a:rPr sz="1400" spc="20" dirty="0" smtClean="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Isid</a:t>
            </a:r>
            <a:r>
              <a:rPr sz="1400" spc="-10" dirty="0">
                <a:solidFill>
                  <a:srgbClr val="FFFFFF"/>
                </a:solidFill>
                <a:latin typeface="HelveticaNeueLTStd-Roman"/>
                <a:cs typeface="HelveticaNeueLTStd-Roman"/>
              </a:rPr>
              <a:t>r</a:t>
            </a:r>
            <a:r>
              <a:rPr sz="1400" spc="10" dirty="0">
                <a:solidFill>
                  <a:srgbClr val="FFFFFF"/>
                </a:solidFill>
                <a:latin typeface="HelveticaNeueLTStd-Roman"/>
                <a:cs typeface="HelveticaNeueLTStd-Roman"/>
              </a:rPr>
              <a:t>o</a:t>
            </a:r>
            <a:r>
              <a:rPr sz="1400" dirty="0">
                <a:solidFill>
                  <a:srgbClr val="FFFFFF"/>
                </a:solidFill>
                <a:latin typeface="HelveticaNeueLTStd-Roman"/>
                <a:cs typeface="HelveticaNeueLTStd-Roman"/>
              </a:rPr>
              <a:t>,</a:t>
            </a:r>
            <a:r>
              <a:rPr sz="1400" spc="2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Lim</a:t>
            </a:r>
            <a:r>
              <a:rPr sz="1400" dirty="0">
                <a:solidFill>
                  <a:srgbClr val="FFFFFF"/>
                </a:solidFill>
                <a:latin typeface="HelveticaNeueLTStd-Roman"/>
                <a:cs typeface="HelveticaNeueLTStd-Roman"/>
              </a:rPr>
              <a:t>a</a:t>
            </a:r>
            <a:r>
              <a:rPr sz="1400" spc="20" dirty="0">
                <a:solidFill>
                  <a:srgbClr val="FFFFFF"/>
                </a:solidFill>
                <a:latin typeface="HelveticaNeueLTStd-Roman"/>
                <a:cs typeface="HelveticaNeueLTStd-Roman"/>
              </a:rPr>
              <a:t> </a:t>
            </a:r>
            <a:r>
              <a:rPr lang="es-PE" sz="1400" dirty="0" smtClean="0">
                <a:solidFill>
                  <a:srgbClr val="FFFFFF"/>
                </a:solidFill>
                <a:latin typeface="HelveticaNeueLTStd-Roman"/>
                <a:cs typeface="HelveticaNeueLTStd-Roman"/>
              </a:rPr>
              <a:t>–</a:t>
            </a:r>
            <a:r>
              <a:rPr sz="1400" spc="20" dirty="0" smtClean="0">
                <a:solidFill>
                  <a:srgbClr val="FFFFFF"/>
                </a:solidFill>
                <a:latin typeface="HelveticaNeueLTStd-Roman"/>
                <a:cs typeface="HelveticaNeueLTStd-Roman"/>
              </a:rPr>
              <a:t> </a:t>
            </a:r>
            <a:r>
              <a:rPr lang="es-PE" sz="1400" spc="10" dirty="0" smtClean="0">
                <a:solidFill>
                  <a:srgbClr val="FFFFFF"/>
                </a:solidFill>
                <a:latin typeface="HelveticaNeueLTStd-Roman"/>
                <a:cs typeface="HelveticaNeueLTStd-Roman"/>
              </a:rPr>
              <a:t>Perú</a:t>
            </a:r>
            <a:endParaRPr sz="1400" dirty="0">
              <a:solidFill>
                <a:prstClr val="black"/>
              </a:solidFill>
              <a:latin typeface="HelveticaNeueLTStd-Roman"/>
              <a:cs typeface="HelveticaNeueLTStd-Roman"/>
            </a:endParaRPr>
          </a:p>
          <a:p>
            <a:pPr marL="12700">
              <a:spcBef>
                <a:spcPts val="80"/>
              </a:spcBef>
            </a:pPr>
            <a:r>
              <a:rPr sz="1400" dirty="0">
                <a:solidFill>
                  <a:srgbClr val="FFFFFF"/>
                </a:solidFill>
                <a:latin typeface="HelveticaNeueLTStd-Roman"/>
                <a:cs typeface="HelveticaNeueLTStd-Roman"/>
              </a:rPr>
              <a:t>T </a:t>
            </a:r>
            <a:r>
              <a:rPr sz="1400" spc="30" dirty="0">
                <a:solidFill>
                  <a:srgbClr val="FFFFFF"/>
                </a:solidFill>
                <a:latin typeface="HelveticaNeueLTStd-Roman"/>
                <a:cs typeface="HelveticaNeueLTStd-Roman"/>
              </a:rPr>
              <a:t> </a:t>
            </a:r>
            <a:r>
              <a:rPr sz="1400" spc="10" dirty="0">
                <a:solidFill>
                  <a:srgbClr val="FFFFFF"/>
                </a:solidFill>
                <a:latin typeface="HelveticaNeueLTStd-Roman"/>
                <a:cs typeface="HelveticaNeueLTStd-Roman"/>
              </a:rPr>
              <a:t>(511</a:t>
            </a:r>
            <a:r>
              <a:rPr sz="1400" dirty="0">
                <a:solidFill>
                  <a:srgbClr val="FFFFFF"/>
                </a:solidFill>
                <a:latin typeface="HelveticaNeueLTStd-Roman"/>
                <a:cs typeface="HelveticaNeueLTStd-Roman"/>
              </a:rPr>
              <a:t>)</a:t>
            </a:r>
            <a:r>
              <a:rPr sz="1400" spc="20" dirty="0">
                <a:solidFill>
                  <a:srgbClr val="FFFFFF"/>
                </a:solidFill>
                <a:latin typeface="HelveticaNeueLTStd-Roman"/>
                <a:cs typeface="HelveticaNeueLTStd-Roman"/>
              </a:rPr>
              <a:t> </a:t>
            </a:r>
            <a:r>
              <a:rPr sz="1400" spc="10" dirty="0" smtClean="0">
                <a:solidFill>
                  <a:srgbClr val="FFFFFF"/>
                </a:solidFill>
                <a:latin typeface="HelveticaNeueLTStd-Roman"/>
                <a:cs typeface="HelveticaNeueLTStd-Roman"/>
              </a:rPr>
              <a:t>6</a:t>
            </a:r>
            <a:r>
              <a:rPr sz="1400" dirty="0" smtClean="0">
                <a:solidFill>
                  <a:srgbClr val="FFFFFF"/>
                </a:solidFill>
                <a:latin typeface="HelveticaNeueLTStd-Roman"/>
                <a:cs typeface="HelveticaNeueLTStd-Roman"/>
              </a:rPr>
              <a:t>4</a:t>
            </a:r>
            <a:r>
              <a:rPr sz="1400" spc="10" dirty="0" smtClean="0">
                <a:solidFill>
                  <a:srgbClr val="FFFFFF"/>
                </a:solidFill>
                <a:latin typeface="HelveticaNeueLTStd-Roman"/>
                <a:cs typeface="HelveticaNeueLTStd-Roman"/>
              </a:rPr>
              <a:t>3</a:t>
            </a:r>
            <a:r>
              <a:rPr lang="es-PE" sz="1400" spc="10" dirty="0" smtClean="0">
                <a:solidFill>
                  <a:srgbClr val="FFFFFF"/>
                </a:solidFill>
                <a:latin typeface="HelveticaNeueLTStd-Roman"/>
                <a:cs typeface="HelveticaNeueLTStd-Roman"/>
              </a:rPr>
              <a:t> </a:t>
            </a:r>
            <a:r>
              <a:rPr sz="1400" spc="10" dirty="0" smtClean="0">
                <a:solidFill>
                  <a:srgbClr val="FFFFFF"/>
                </a:solidFill>
                <a:latin typeface="HelveticaNeueLTStd-Roman"/>
                <a:cs typeface="HelveticaNeueLTStd-Roman"/>
              </a:rPr>
              <a:t>0</a:t>
            </a:r>
            <a:r>
              <a:rPr sz="1400" dirty="0" smtClean="0">
                <a:solidFill>
                  <a:srgbClr val="FFFFFF"/>
                </a:solidFill>
                <a:latin typeface="HelveticaNeueLTStd-Roman"/>
                <a:cs typeface="HelveticaNeueLTStd-Roman"/>
              </a:rPr>
              <a:t>0</a:t>
            </a:r>
            <a:r>
              <a:rPr sz="1400" spc="10" dirty="0" smtClean="0">
                <a:solidFill>
                  <a:srgbClr val="FFFFFF"/>
                </a:solidFill>
                <a:latin typeface="HelveticaNeueLTStd-Roman"/>
                <a:cs typeface="HelveticaNeueLTStd-Roman"/>
              </a:rPr>
              <a:t>00</a:t>
            </a:r>
            <a:endParaRPr lang="es-PE" sz="1400" spc="10" dirty="0" smtClean="0">
              <a:solidFill>
                <a:srgbClr val="FFFFFF"/>
              </a:solidFill>
              <a:latin typeface="HelveticaNeueLTStd-Roman"/>
              <a:cs typeface="HelveticaNeueLTStd-Roman"/>
            </a:endParaRPr>
          </a:p>
          <a:p>
            <a:pPr marL="12700">
              <a:spcBef>
                <a:spcPts val="80"/>
              </a:spcBef>
            </a:pPr>
            <a:endParaRPr lang="es-PE" sz="1400" spc="10" dirty="0">
              <a:solidFill>
                <a:srgbClr val="FFFFFF"/>
              </a:solidFill>
              <a:latin typeface="HelveticaNeueLTStd-Roman"/>
              <a:cs typeface="HelveticaNeueLTStd-Roman"/>
            </a:endParaRPr>
          </a:p>
          <a:p>
            <a:pPr marL="12700">
              <a:spcBef>
                <a:spcPts val="80"/>
              </a:spcBef>
            </a:pPr>
            <a:r>
              <a:rPr lang="es-PE" sz="1400" spc="10" dirty="0" smtClean="0">
                <a:solidFill>
                  <a:srgbClr val="FFFFFF"/>
                </a:solidFill>
                <a:latin typeface="HelveticaNeueLTStd-Roman"/>
                <a:cs typeface="HelveticaNeueLTStd-Roman"/>
              </a:rPr>
              <a:t>www.perucompras.gob.pe</a:t>
            </a:r>
            <a:endParaRPr sz="1400" dirty="0">
              <a:solidFill>
                <a:prstClr val="black"/>
              </a:solidFill>
              <a:latin typeface="HelveticaNeueLTStd-Roman"/>
              <a:cs typeface="HelveticaNeueLTStd-Roman"/>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743200"/>
            <a:ext cx="2251073" cy="10668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5402183"/>
            <a:ext cx="2963152" cy="922658"/>
          </a:xfrm>
          <a:prstGeom prst="rect">
            <a:avLst/>
          </a:prstGeom>
        </p:spPr>
      </p:pic>
    </p:spTree>
    <p:extLst>
      <p:ext uri="{BB962C8B-B14F-4D97-AF65-F5344CB8AC3E}">
        <p14:creationId xmlns:p14="http://schemas.microsoft.com/office/powerpoint/2010/main" val="2039167997"/>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3"/>
          <a:stretch>
            <a:fillRect/>
          </a:stretch>
        </p:blipFill>
        <p:spPr>
          <a:xfrm>
            <a:off x="3170378" y="847020"/>
            <a:ext cx="7958078" cy="5626100"/>
          </a:xfrm>
          <a:prstGeom prst="rect">
            <a:avLst/>
          </a:prstGeom>
        </p:spPr>
      </p:pic>
      <p:sp>
        <p:nvSpPr>
          <p:cNvPr id="2" name="object 2"/>
          <p:cNvSpPr txBox="1"/>
          <p:nvPr/>
        </p:nvSpPr>
        <p:spPr>
          <a:xfrm>
            <a:off x="4038412" y="2038171"/>
            <a:ext cx="7009448" cy="461665"/>
          </a:xfrm>
          <a:prstGeom prst="rect">
            <a:avLst/>
          </a:prstGeom>
        </p:spPr>
        <p:txBody>
          <a:bodyPr vert="horz" wrap="square" lIns="0" tIns="0" rIns="0" bIns="0" rtlCol="0">
            <a:normAutofit/>
          </a:bodyPr>
          <a:lstStyle/>
          <a:p>
            <a:pPr marL="12700"/>
            <a:r>
              <a:rPr sz="3000" b="1" spc="-80" dirty="0" smtClean="0">
                <a:solidFill>
                  <a:srgbClr val="253746"/>
                </a:solidFill>
                <a:latin typeface="Arial Black"/>
                <a:cs typeface="Arial Black"/>
              </a:rPr>
              <a:t>A</a:t>
            </a:r>
            <a:r>
              <a:rPr sz="3000" b="1" dirty="0" smtClean="0">
                <a:solidFill>
                  <a:srgbClr val="253746"/>
                </a:solidFill>
                <a:latin typeface="Arial Black"/>
                <a:cs typeface="Arial Black"/>
              </a:rPr>
              <a:t>GE</a:t>
            </a:r>
            <a:r>
              <a:rPr sz="3000" b="1" spc="-5" dirty="0" smtClean="0">
                <a:solidFill>
                  <a:srgbClr val="253746"/>
                </a:solidFill>
                <a:latin typeface="Arial Black"/>
                <a:cs typeface="Arial Black"/>
              </a:rPr>
              <a:t>N</a:t>
            </a:r>
            <a:r>
              <a:rPr sz="3000" b="1" spc="-155" dirty="0" smtClean="0">
                <a:solidFill>
                  <a:srgbClr val="253746"/>
                </a:solidFill>
                <a:latin typeface="Arial Black"/>
                <a:cs typeface="Arial Black"/>
              </a:rPr>
              <a:t>D</a:t>
            </a:r>
            <a:r>
              <a:rPr sz="3000" b="1" spc="-25" dirty="0" smtClean="0">
                <a:solidFill>
                  <a:srgbClr val="253746"/>
                </a:solidFill>
                <a:latin typeface="Arial Black"/>
                <a:cs typeface="Arial Black"/>
              </a:rPr>
              <a:t>A</a:t>
            </a:r>
            <a:endParaRPr sz="1400" dirty="0">
              <a:latin typeface="Arial Black"/>
              <a:cs typeface="Arial Black"/>
            </a:endParaRPr>
          </a:p>
        </p:txBody>
      </p:sp>
      <p:sp>
        <p:nvSpPr>
          <p:cNvPr id="4" name="object 4"/>
          <p:cNvSpPr txBox="1"/>
          <p:nvPr/>
        </p:nvSpPr>
        <p:spPr>
          <a:xfrm>
            <a:off x="3667015" y="3124200"/>
            <a:ext cx="7166043" cy="1600200"/>
          </a:xfrm>
          <a:prstGeom prst="rect">
            <a:avLst/>
          </a:prstGeom>
        </p:spPr>
        <p:txBody>
          <a:bodyPr vert="horz" wrap="square" lIns="0" tIns="0" rIns="0" bIns="0" rtlCol="0">
            <a:normAutofit/>
          </a:bodyPr>
          <a:lstStyle/>
          <a:p>
            <a:pPr marL="358775" indent="354013" defTabSz="693738">
              <a:spcBef>
                <a:spcPct val="0"/>
              </a:spcBef>
              <a:buFont typeface="Arial" panose="020B0604020202020204" pitchFamily="34" charset="0"/>
              <a:buAutoNum type="arabicPeriod"/>
              <a:defRPr/>
            </a:pPr>
            <a:r>
              <a:rPr lang="es-PE" dirty="0" smtClean="0">
                <a:latin typeface="Arial" panose="020B0604020202020204" pitchFamily="34" charset="0"/>
                <a:cs typeface="Arial" panose="020B0604020202020204" pitchFamily="34" charset="0"/>
              </a:rPr>
              <a:t>La Central de Compras Públicas - PERÚ COMPRAS</a:t>
            </a:r>
            <a:endParaRPr lang="es-PE" dirty="0">
              <a:latin typeface="Arial" panose="020B0604020202020204" pitchFamily="34" charset="0"/>
              <a:cs typeface="Arial" panose="020B0604020202020204" pitchFamily="34" charset="0"/>
            </a:endParaRPr>
          </a:p>
          <a:p>
            <a:pPr marL="358775" indent="266700" defTabSz="693738">
              <a:spcBef>
                <a:spcPct val="0"/>
              </a:spcBef>
              <a:buFont typeface="Arial" panose="020B0604020202020204" pitchFamily="34" charset="0"/>
              <a:buAutoNum type="arabicPeriod"/>
              <a:defRPr/>
            </a:pPr>
            <a:endParaRPr lang="es-PE" dirty="0">
              <a:latin typeface="Arial" panose="020B0604020202020204" pitchFamily="34" charset="0"/>
              <a:cs typeface="Arial" panose="020B0604020202020204" pitchFamily="34" charset="0"/>
            </a:endParaRPr>
          </a:p>
          <a:p>
            <a:pPr marL="701675" indent="-342900" defTabSz="693738">
              <a:spcBef>
                <a:spcPct val="0"/>
              </a:spcBef>
              <a:buFont typeface="+mj-lt"/>
              <a:buAutoNum type="arabicPeriod"/>
              <a:defRPr/>
            </a:pPr>
            <a:r>
              <a:rPr lang="es-PE" dirty="0" smtClean="0">
                <a:latin typeface="Arial" panose="020B0604020202020204" pitchFamily="34" charset="0"/>
                <a:cs typeface="Arial" panose="020B0604020202020204" pitchFamily="34" charset="0"/>
              </a:rPr>
              <a:t>Estrategia y servicios de PERÚ COMPRAS</a:t>
            </a:r>
          </a:p>
          <a:p>
            <a:pPr marL="701675" indent="-342900" defTabSz="693738">
              <a:spcBef>
                <a:spcPct val="0"/>
              </a:spcBef>
              <a:buFont typeface="+mj-lt"/>
              <a:buAutoNum type="arabicPeriod"/>
              <a:defRPr/>
            </a:pPr>
            <a:endParaRPr lang="es-PE" dirty="0">
              <a:latin typeface="Arial" panose="020B0604020202020204" pitchFamily="34" charset="0"/>
              <a:cs typeface="Arial" panose="020B0604020202020204" pitchFamily="34" charset="0"/>
            </a:endParaRPr>
          </a:p>
          <a:p>
            <a:pPr marL="701675" indent="-342900" defTabSz="693738">
              <a:spcBef>
                <a:spcPct val="0"/>
              </a:spcBef>
              <a:buFont typeface="+mj-lt"/>
              <a:buAutoNum type="arabicPeriod"/>
              <a:defRPr/>
            </a:pPr>
            <a:r>
              <a:rPr lang="es-PE" dirty="0" smtClean="0">
                <a:latin typeface="Arial" panose="020B0604020202020204" pitchFamily="34" charset="0"/>
                <a:cs typeface="Arial" panose="020B0604020202020204" pitchFamily="34" charset="0"/>
              </a:rPr>
              <a:t>Cómo aporta PERÚ COMPRAS al desarrollo de las MYPES</a:t>
            </a:r>
          </a:p>
          <a:p>
            <a:pPr marL="701675" indent="-342900" defTabSz="693738">
              <a:spcBef>
                <a:spcPct val="0"/>
              </a:spcBef>
              <a:buFont typeface="+mj-lt"/>
              <a:buAutoNum type="arabicPeriod"/>
              <a:defRPr/>
            </a:pPr>
            <a:endParaRPr lang="es-PE"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4"/>
          <a:stretch>
            <a:fillRect/>
          </a:stretch>
        </p:blipFill>
        <p:spPr>
          <a:xfrm>
            <a:off x="242185" y="212364"/>
            <a:ext cx="1492347" cy="708865"/>
          </a:xfrm>
          <a:prstGeom prst="rect">
            <a:avLst/>
          </a:prstGeom>
        </p:spPr>
      </p:pic>
    </p:spTree>
    <p:extLst>
      <p:ext uri="{BB962C8B-B14F-4D97-AF65-F5344CB8AC3E}">
        <p14:creationId xmlns:p14="http://schemas.microsoft.com/office/powerpoint/2010/main" val="1593813302"/>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54" y="947673"/>
            <a:ext cx="11013482" cy="5245738"/>
          </a:xfrm>
          <a:prstGeom prst="rect">
            <a:avLst/>
          </a:prstGeom>
        </p:spPr>
      </p:pic>
      <p:sp>
        <p:nvSpPr>
          <p:cNvPr id="2" name="object 2"/>
          <p:cNvSpPr txBox="1">
            <a:spLocks noGrp="1"/>
          </p:cNvSpPr>
          <p:nvPr>
            <p:ph type="title" idx="4294967295"/>
          </p:nvPr>
        </p:nvSpPr>
        <p:spPr>
          <a:xfrm>
            <a:off x="1385740" y="2929626"/>
            <a:ext cx="10078379" cy="1477328"/>
          </a:xfrm>
          <a:prstGeom prst="rect">
            <a:avLst/>
          </a:prstGeom>
        </p:spPr>
        <p:txBody>
          <a:bodyPr vert="horz" wrap="square" lIns="0" tIns="0" rIns="0" bIns="0" rtlCol="0">
            <a:spAutoFit/>
          </a:bodyPr>
          <a:lstStyle/>
          <a:p>
            <a:pPr algn="l"/>
            <a:r>
              <a:rPr lang="es-PE" sz="3600"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1</a:t>
            </a:r>
            <a:r>
              <a:rPr lang="es-PE" dirty="0">
                <a:solidFill>
                  <a:srgbClr val="333F50"/>
                </a:solidFill>
                <a:latin typeface="Arial Black" panose="020B0A04020102020204" pitchFamily="34" charset="0"/>
                <a:ea typeface="Tahoma" panose="020B0604030504040204" pitchFamily="34" charset="0"/>
                <a:cs typeface="Arial" panose="020B0604020202020204" pitchFamily="34" charset="0"/>
              </a:rPr>
              <a:t/>
            </a:r>
            <a:br>
              <a:rPr lang="es-PE" dirty="0">
                <a:solidFill>
                  <a:srgbClr val="333F50"/>
                </a:solidFill>
                <a:latin typeface="Arial Black" panose="020B0A04020102020204" pitchFamily="34" charset="0"/>
                <a:ea typeface="Tahoma" panose="020B0604030504040204" pitchFamily="34" charset="0"/>
                <a:cs typeface="Arial" panose="020B0604020202020204" pitchFamily="34" charset="0"/>
              </a:rPr>
            </a:br>
            <a:r>
              <a:rPr lang="es-PE"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LA CENTRAL DE COMPRAS PÚBLICAS</a:t>
            </a:r>
            <a:br>
              <a:rPr lang="es-PE" dirty="0" smtClean="0">
                <a:solidFill>
                  <a:srgbClr val="333F50"/>
                </a:solidFill>
                <a:latin typeface="Arial Black" panose="020B0A04020102020204" pitchFamily="34" charset="0"/>
                <a:ea typeface="Tahoma" panose="020B0604030504040204" pitchFamily="34" charset="0"/>
                <a:cs typeface="Arial" panose="020B0604020202020204" pitchFamily="34" charset="0"/>
              </a:rPr>
            </a:br>
            <a:r>
              <a:rPr lang="es-PE"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PERÚ COMPRAS</a:t>
            </a:r>
            <a:endParaRPr lang="es-PE" dirty="0">
              <a:solidFill>
                <a:srgbClr val="333F50"/>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2621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106"/>
            <a:ext cx="12192000" cy="5819775"/>
          </a:xfrm>
          <a:prstGeom prst="rect">
            <a:avLst/>
          </a:prstGeom>
        </p:spPr>
      </p:pic>
      <p:sp>
        <p:nvSpPr>
          <p:cNvPr id="35" name="CuadroTexto 34"/>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12" name="Elipse 11"/>
          <p:cNvSpPr/>
          <p:nvPr/>
        </p:nvSpPr>
        <p:spPr>
          <a:xfrm>
            <a:off x="3496733" y="1701800"/>
            <a:ext cx="5198534" cy="5003800"/>
          </a:xfrm>
          <a:prstGeom prst="ellipse">
            <a:avLst/>
          </a:prstGeom>
          <a:noFill/>
          <a:ln>
            <a:solidFill>
              <a:srgbClr val="253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E">
              <a:solidFill>
                <a:srgbClr val="D6001C"/>
              </a:solidFill>
            </a:endParaRPr>
          </a:p>
        </p:txBody>
      </p:sp>
      <p:grpSp>
        <p:nvGrpSpPr>
          <p:cNvPr id="6" name="Grupo 5"/>
          <p:cNvGrpSpPr/>
          <p:nvPr/>
        </p:nvGrpSpPr>
        <p:grpSpPr>
          <a:xfrm>
            <a:off x="3246670" y="5440560"/>
            <a:ext cx="1934930" cy="1249362"/>
            <a:chOff x="3246670" y="5151438"/>
            <a:chExt cx="1934930" cy="1249362"/>
          </a:xfrm>
        </p:grpSpPr>
        <p:pic>
          <p:nvPicPr>
            <p:cNvPr id="1026" name="Picture 2" descr="Resultado de imagen para institució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2238" y="5151438"/>
              <a:ext cx="1249362" cy="1249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246670" y="5540433"/>
              <a:ext cx="723275" cy="646331"/>
            </a:xfrm>
            <a:prstGeom prst="rect">
              <a:avLst/>
            </a:prstGeom>
          </p:spPr>
          <p:txBody>
            <a:bodyPr wrap="none">
              <a:spAutoFit/>
            </a:bodyPr>
            <a:lstStyle/>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OPE</a:t>
              </a:r>
            </a:p>
            <a:p>
              <a:pPr algn="ctr"/>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MEF</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7" name="Grupo 6"/>
          <p:cNvGrpSpPr/>
          <p:nvPr/>
        </p:nvGrpSpPr>
        <p:grpSpPr>
          <a:xfrm>
            <a:off x="1208909" y="2498922"/>
            <a:ext cx="3115753" cy="2754736"/>
            <a:chOff x="1208909" y="2209800"/>
            <a:chExt cx="3115753" cy="2754736"/>
          </a:xfrm>
        </p:grpSpPr>
        <p:grpSp>
          <p:nvGrpSpPr>
            <p:cNvPr id="4" name="Grupo 3"/>
            <p:cNvGrpSpPr/>
            <p:nvPr/>
          </p:nvGrpSpPr>
          <p:grpSpPr>
            <a:xfrm>
              <a:off x="3181662" y="2729336"/>
              <a:ext cx="1143000" cy="2235200"/>
              <a:chOff x="457201" y="2796978"/>
              <a:chExt cx="1143000" cy="2235200"/>
            </a:xfrm>
          </p:grpSpPr>
          <p:pic>
            <p:nvPicPr>
              <p:cNvPr id="1028" name="Picture 4" descr="Resultado de imagen para decisión 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5273"/>
              <a:stretch/>
            </p:blipFill>
            <p:spPr bwMode="auto">
              <a:xfrm>
                <a:off x="457201" y="2796978"/>
                <a:ext cx="1143000" cy="2235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524000" y="3810000"/>
                <a:ext cx="76201"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5" name="Rectángulo 4"/>
            <p:cNvSpPr/>
            <p:nvPr/>
          </p:nvSpPr>
          <p:spPr>
            <a:xfrm>
              <a:off x="1208909" y="2729336"/>
              <a:ext cx="2057400" cy="2169825"/>
            </a:xfrm>
            <a:prstGeom prst="rect">
              <a:avLst/>
            </a:prstGeom>
          </p:spPr>
          <p:txBody>
            <a:bodyPr wrap="square">
              <a:spAutoFit/>
            </a:bodyPr>
            <a:lstStyle/>
            <a:p>
              <a:pPr algn="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Técnica</a:t>
              </a:r>
            </a:p>
            <a:p>
              <a:pPr algn="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Funcional</a:t>
              </a:r>
            </a:p>
            <a:p>
              <a:pPr algn="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Administrativa</a:t>
              </a:r>
            </a:p>
            <a:p>
              <a:pPr algn="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Económica</a:t>
              </a:r>
            </a:p>
            <a:p>
              <a:pPr algn="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Financiera</a:t>
              </a:r>
              <a:endParaRPr lang="es-PE" dirty="0">
                <a:solidFill>
                  <a:srgbClr val="253746"/>
                </a:solidFill>
                <a:latin typeface="Arial Black" panose="020B0A04020102020204" pitchFamily="34" charset="0"/>
                <a:ea typeface="Tahoma" panose="020B0604030504040204" pitchFamily="34" charset="0"/>
                <a:cs typeface="Tahoma" panose="020B0604030504040204" pitchFamily="34" charset="0"/>
              </a:endParaRPr>
            </a:p>
          </p:txBody>
        </p:sp>
        <p:sp>
          <p:nvSpPr>
            <p:cNvPr id="19" name="Rectángulo 18"/>
            <p:cNvSpPr/>
            <p:nvPr/>
          </p:nvSpPr>
          <p:spPr>
            <a:xfrm>
              <a:off x="2037750" y="2209800"/>
              <a:ext cx="2057400" cy="464743"/>
            </a:xfrm>
            <a:prstGeom prst="rect">
              <a:avLst/>
            </a:prstGeom>
          </p:spPr>
          <p:txBody>
            <a:bodyPr wrap="square">
              <a:spAutoFit/>
            </a:bodyPr>
            <a:lstStyle/>
            <a:p>
              <a:pPr algn="ctr">
                <a:lnSpc>
                  <a:spcPct val="150000"/>
                </a:lnSpc>
                <a:buClr>
                  <a:srgbClr val="D6001C"/>
                </a:buClr>
              </a:pPr>
              <a:r>
                <a:rPr lang="es-PE" dirty="0" smtClean="0">
                  <a:solidFill>
                    <a:srgbClr val="D6001C"/>
                  </a:solidFill>
                  <a:latin typeface="Arial Black" panose="020B0A04020102020204" pitchFamily="34" charset="0"/>
                  <a:ea typeface="Tahoma" panose="020B0604030504040204" pitchFamily="34" charset="0"/>
                  <a:cs typeface="Tahoma" panose="020B0604030504040204" pitchFamily="34" charset="0"/>
                </a:rPr>
                <a:t>Autonomía</a:t>
              </a:r>
              <a:endParaRPr lang="es-PE" dirty="0">
                <a:solidFill>
                  <a:srgbClr val="D6001C"/>
                </a:solidFill>
                <a:latin typeface="Arial Black" panose="020B0A04020102020204" pitchFamily="34" charset="0"/>
                <a:ea typeface="Tahoma" panose="020B0604030504040204" pitchFamily="34" charset="0"/>
                <a:cs typeface="Tahoma" panose="020B0604030504040204" pitchFamily="34" charset="0"/>
              </a:endParaRPr>
            </a:p>
          </p:txBody>
        </p:sp>
      </p:grpSp>
      <p:grpSp>
        <p:nvGrpSpPr>
          <p:cNvPr id="8" name="Grupo 7"/>
          <p:cNvGrpSpPr/>
          <p:nvPr/>
        </p:nvGrpSpPr>
        <p:grpSpPr>
          <a:xfrm>
            <a:off x="5375797" y="1210351"/>
            <a:ext cx="5292203" cy="1440406"/>
            <a:chOff x="5375797" y="921229"/>
            <a:chExt cx="5292203" cy="1440406"/>
          </a:xfrm>
        </p:grpSpPr>
        <p:pic>
          <p:nvPicPr>
            <p:cNvPr id="1030" name="Picture 6"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5797" y="921229"/>
              <a:ext cx="1440406" cy="14404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optimizar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1274" y="1097689"/>
              <a:ext cx="629977" cy="629977"/>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a:off x="7655063" y="1473369"/>
              <a:ext cx="3012937" cy="507831"/>
            </a:xfrm>
            <a:prstGeom prst="rect">
              <a:avLst/>
            </a:prstGeom>
          </p:spPr>
          <p:txBody>
            <a:bodyPr wrap="square">
              <a:spAutoFit/>
            </a:bodyPr>
            <a:lstStyle/>
            <a:p>
              <a:pPr>
                <a:lnSpc>
                  <a:spcPct val="150000"/>
                </a:lnSpc>
                <a:buClr>
                  <a:srgbClr val="D6001C"/>
                </a:buClr>
              </a:pPr>
              <a:r>
                <a:rPr lang="es-PE" dirty="0" smtClean="0">
                  <a:solidFill>
                    <a:srgbClr val="D6001C"/>
                  </a:solidFill>
                  <a:latin typeface="Arial Black" panose="020B0A04020102020204" pitchFamily="34" charset="0"/>
                  <a:ea typeface="Tahoma" panose="020B0604030504040204" pitchFamily="34" charset="0"/>
                  <a:cs typeface="Tahoma" panose="020B0604030504040204" pitchFamily="34" charset="0"/>
                </a:rPr>
                <a:t>Contratación Pública</a:t>
              </a:r>
              <a:endParaRPr lang="es-PE" dirty="0">
                <a:solidFill>
                  <a:srgbClr val="D6001C"/>
                </a:solidFill>
                <a:latin typeface="Arial Black" panose="020B0A04020102020204" pitchFamily="34" charset="0"/>
                <a:ea typeface="Tahoma" panose="020B0604030504040204" pitchFamily="34" charset="0"/>
                <a:cs typeface="Tahoma" panose="020B0604030504040204" pitchFamily="34" charset="0"/>
              </a:endParaRPr>
            </a:p>
          </p:txBody>
        </p:sp>
      </p:grpSp>
      <p:grpSp>
        <p:nvGrpSpPr>
          <p:cNvPr id="13" name="Grupo 12"/>
          <p:cNvGrpSpPr/>
          <p:nvPr/>
        </p:nvGrpSpPr>
        <p:grpSpPr>
          <a:xfrm>
            <a:off x="8133970" y="4435580"/>
            <a:ext cx="2890171" cy="877939"/>
            <a:chOff x="8133970" y="4146458"/>
            <a:chExt cx="2890171" cy="877939"/>
          </a:xfrm>
        </p:grpSpPr>
        <p:pic>
          <p:nvPicPr>
            <p:cNvPr id="1038" name="Picture 14" descr="Resultado de imagen para personal png"/>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133970" y="4146458"/>
              <a:ext cx="877939" cy="877939"/>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2"/>
            <p:cNvSpPr/>
            <p:nvPr/>
          </p:nvSpPr>
          <p:spPr>
            <a:xfrm>
              <a:off x="9095408" y="4241126"/>
              <a:ext cx="1928733" cy="646331"/>
            </a:xfrm>
            <a:prstGeom prst="rect">
              <a:avLst/>
            </a:prstGeom>
          </p:spPr>
          <p:txBody>
            <a:bodyPr wrap="none">
              <a:spAutoFit/>
            </a:bodyPr>
            <a:lstStyle/>
            <a:p>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Altamente</a:t>
              </a:r>
            </a:p>
            <a:p>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especializado</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4" name="Grupo 13"/>
          <p:cNvGrpSpPr/>
          <p:nvPr/>
        </p:nvGrpSpPr>
        <p:grpSpPr>
          <a:xfrm>
            <a:off x="7323667" y="5253658"/>
            <a:ext cx="1749840" cy="1371600"/>
            <a:chOff x="7323667" y="4964536"/>
            <a:chExt cx="1749840" cy="1371600"/>
          </a:xfrm>
        </p:grpSpPr>
        <p:pic>
          <p:nvPicPr>
            <p:cNvPr id="34" name="Picture 10" descr="Resultado de imagen para sistemas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3667" y="4964536"/>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35"/>
            <p:cNvSpPr/>
            <p:nvPr/>
          </p:nvSpPr>
          <p:spPr>
            <a:xfrm>
              <a:off x="8632361" y="5439116"/>
              <a:ext cx="441146" cy="369332"/>
            </a:xfrm>
            <a:prstGeom prst="rect">
              <a:avLst/>
            </a:prstGeom>
          </p:spPr>
          <p:txBody>
            <a:bodyPr wrap="none">
              <a:spAutoFit/>
            </a:bodyPr>
            <a:lstStyle/>
            <a:p>
              <a:r>
                <a:rPr lang="es-PE" dirty="0" smtClean="0">
                  <a:solidFill>
                    <a:srgbClr val="253746"/>
                  </a:solidFill>
                  <a:latin typeface="Arial Black" panose="020B0A04020102020204" pitchFamily="34" charset="0"/>
                  <a:ea typeface="Tahoma" panose="020B0604030504040204" pitchFamily="34" charset="0"/>
                  <a:cs typeface="Arial" panose="020B0604020202020204" pitchFamily="34" charset="0"/>
                </a:rPr>
                <a:t>TI</a:t>
              </a:r>
              <a:endParaRPr lang="es-PE" dirty="0">
                <a:solidFill>
                  <a:srgbClr val="253746"/>
                </a:solidFill>
                <a:latin typeface="Arial Black" panose="020B0A04020102020204" pitchFamily="34" charset="0"/>
                <a:cs typeface="Arial" panose="020B0604020202020204" pitchFamily="34" charset="0"/>
              </a:endParaRPr>
            </a:p>
          </p:txBody>
        </p:sp>
      </p:grpSp>
      <p:grpSp>
        <p:nvGrpSpPr>
          <p:cNvPr id="10" name="Grupo 9"/>
          <p:cNvGrpSpPr/>
          <p:nvPr/>
        </p:nvGrpSpPr>
        <p:grpSpPr>
          <a:xfrm>
            <a:off x="7835066" y="2386252"/>
            <a:ext cx="3317742" cy="1931416"/>
            <a:chOff x="7835066" y="2097130"/>
            <a:chExt cx="3317742" cy="1931416"/>
          </a:xfrm>
        </p:grpSpPr>
        <p:pic>
          <p:nvPicPr>
            <p:cNvPr id="1036" name="Picture 12" descr="Resultado de imagen para procedimientos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7200" y="2971800"/>
              <a:ext cx="1056746" cy="1056746"/>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28"/>
            <p:cNvSpPr/>
            <p:nvPr/>
          </p:nvSpPr>
          <p:spPr>
            <a:xfrm>
              <a:off x="9095408" y="2302386"/>
              <a:ext cx="2057400" cy="1338828"/>
            </a:xfrm>
            <a:prstGeom prst="rect">
              <a:avLst/>
            </a:prstGeom>
          </p:spPr>
          <p:txBody>
            <a:bodyPr wrap="square">
              <a:spAutoFit/>
            </a:bodyPr>
            <a:lstStyle/>
            <a:p>
              <a:pP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Modernos</a:t>
              </a:r>
            </a:p>
            <a:p>
              <a:pP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Dinámicos</a:t>
              </a:r>
            </a:p>
            <a:p>
              <a:pPr>
                <a:lnSpc>
                  <a:spcPct val="150000"/>
                </a:lnSpc>
                <a:buClr>
                  <a:srgbClr val="D6001C"/>
                </a:buClr>
              </a:pPr>
              <a:r>
                <a:rPr lang="es-PE" dirty="0" smtClean="0">
                  <a:solidFill>
                    <a:srgbClr val="253746"/>
                  </a:solidFill>
                  <a:latin typeface="Arial Black" panose="020B0A04020102020204" pitchFamily="34" charset="0"/>
                  <a:ea typeface="Tahoma" panose="020B0604030504040204" pitchFamily="34" charset="0"/>
                  <a:cs typeface="Tahoma" panose="020B0604030504040204" pitchFamily="34" charset="0"/>
                </a:rPr>
                <a:t>Eficientes</a:t>
              </a:r>
              <a:endParaRPr lang="es-PE" dirty="0">
                <a:solidFill>
                  <a:srgbClr val="253746"/>
                </a:solidFill>
                <a:latin typeface="Arial Black" panose="020B0A04020102020204" pitchFamily="34" charset="0"/>
                <a:ea typeface="Tahoma" panose="020B0604030504040204" pitchFamily="34" charset="0"/>
                <a:cs typeface="Tahoma" panose="020B0604030504040204" pitchFamily="34" charset="0"/>
              </a:endParaRPr>
            </a:p>
          </p:txBody>
        </p:sp>
        <p:pic>
          <p:nvPicPr>
            <p:cNvPr id="1040" name="Picture 16" descr="Resultado de imagen para sistema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5066" y="2097130"/>
              <a:ext cx="1308934" cy="960745"/>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Imagen 38"/>
          <p:cNvPicPr>
            <a:picLocks noChangeAspect="1"/>
          </p:cNvPicPr>
          <p:nvPr/>
        </p:nvPicPr>
        <p:blipFill>
          <a:blip r:embed="rId4"/>
          <a:stretch>
            <a:fillRect/>
          </a:stretch>
        </p:blipFill>
        <p:spPr>
          <a:xfrm>
            <a:off x="5312276" y="3857444"/>
            <a:ext cx="1706572" cy="810620"/>
          </a:xfrm>
          <a:prstGeom prst="rect">
            <a:avLst/>
          </a:prstGeom>
        </p:spPr>
      </p:pic>
    </p:spTree>
    <p:extLst>
      <p:ext uri="{BB962C8B-B14F-4D97-AF65-F5344CB8AC3E}">
        <p14:creationId xmlns:p14="http://schemas.microsoft.com/office/powerpoint/2010/main" val="160048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214"/>
            <a:ext cx="12192000" cy="5814785"/>
          </a:xfrm>
          <a:prstGeom prst="rect">
            <a:avLst/>
          </a:prstGeom>
        </p:spPr>
      </p:pic>
      <p:sp>
        <p:nvSpPr>
          <p:cNvPr id="35" name="CuadroTexto 34"/>
          <p:cNvSpPr txBox="1"/>
          <p:nvPr/>
        </p:nvSpPr>
        <p:spPr>
          <a:xfrm>
            <a:off x="0" y="188589"/>
            <a:ext cx="119154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La Central de Compras Públicas PERÚ COMPRAS</a:t>
            </a:r>
          </a:p>
          <a:p>
            <a:pPr algn="r"/>
            <a:r>
              <a:rPr lang="es-PE" sz="1100" b="1" dirty="0" smtClean="0">
                <a:solidFill>
                  <a:srgbClr val="00B388"/>
                </a:solidFill>
                <a:latin typeface="Arial" panose="020B0604020202020204" pitchFamily="34" charset="0"/>
                <a:cs typeface="Arial" panose="020B0604020202020204" pitchFamily="34" charset="0"/>
              </a:rPr>
              <a:t>Dirección de Análisis de Mercado</a:t>
            </a:r>
            <a:endParaRPr lang="es-PE" sz="1100" b="1" dirty="0">
              <a:solidFill>
                <a:srgbClr val="00B388"/>
              </a:solidFill>
              <a:latin typeface="Arial" panose="020B0604020202020204" pitchFamily="34" charset="0"/>
              <a:cs typeface="Arial" panose="020B0604020202020204" pitchFamily="34" charset="0"/>
            </a:endParaRPr>
          </a:p>
        </p:txBody>
      </p:sp>
      <p:pic>
        <p:nvPicPr>
          <p:cNvPr id="32" name="Imagen 31"/>
          <p:cNvPicPr>
            <a:picLocks noChangeAspect="1"/>
          </p:cNvPicPr>
          <p:nvPr/>
        </p:nvPicPr>
        <p:blipFill>
          <a:blip r:embed="rId4"/>
          <a:stretch>
            <a:fillRect/>
          </a:stretch>
        </p:blipFill>
        <p:spPr>
          <a:xfrm>
            <a:off x="242185" y="212364"/>
            <a:ext cx="1492347" cy="708865"/>
          </a:xfrm>
          <a:prstGeom prst="rect">
            <a:avLst/>
          </a:prstGeom>
        </p:spPr>
      </p:pic>
      <p:cxnSp>
        <p:nvCxnSpPr>
          <p:cNvPr id="11" name="Conector recto 10"/>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5856266" y="2044665"/>
            <a:ext cx="5762920" cy="1754326"/>
          </a:xfrm>
          <a:prstGeom prst="rect">
            <a:avLst/>
          </a:prstGeom>
        </p:spPr>
        <p:txBody>
          <a:bodyPr wrap="square">
            <a:spAutoFit/>
          </a:bodyPr>
          <a:lstStyle/>
          <a:p>
            <a:pPr algn="just"/>
            <a:r>
              <a:rPr lang="es-PE" dirty="0">
                <a:latin typeface="Arial" panose="020B0604020202020204" pitchFamily="34" charset="0"/>
                <a:cs typeface="Arial" panose="020B0604020202020204" pitchFamily="34" charset="0"/>
              </a:rPr>
              <a:t>Ser una entidad reconocida como un referente en compras públicas a nivel nacional e internacional, debido al desarrollo, aplicación y promoción de mejores prácticas en las materias de su competencia, generando confianza en las entidades, proveedores y </a:t>
            </a:r>
            <a:r>
              <a:rPr lang="es-PE" dirty="0" smtClean="0">
                <a:latin typeface="Arial" panose="020B0604020202020204" pitchFamily="34" charset="0"/>
                <a:cs typeface="Arial" panose="020B0604020202020204" pitchFamily="34" charset="0"/>
              </a:rPr>
              <a:t>ciudadanía</a:t>
            </a:r>
          </a:p>
        </p:txBody>
      </p:sp>
      <p:sp>
        <p:nvSpPr>
          <p:cNvPr id="4" name="Rectángulo 3"/>
          <p:cNvSpPr/>
          <p:nvPr/>
        </p:nvSpPr>
        <p:spPr>
          <a:xfrm>
            <a:off x="5819480" y="4523445"/>
            <a:ext cx="5762920" cy="2308324"/>
          </a:xfrm>
          <a:prstGeom prst="rect">
            <a:avLst/>
          </a:prstGeom>
        </p:spPr>
        <p:txBody>
          <a:bodyPr wrap="square">
            <a:spAutoFit/>
          </a:bodyPr>
          <a:lstStyle/>
          <a:p>
            <a:pPr algn="just"/>
            <a:r>
              <a:rPr lang="es-PE" dirty="0">
                <a:latin typeface="Arial" panose="020B0604020202020204" pitchFamily="34" charset="0"/>
                <a:cs typeface="Arial" panose="020B0604020202020204" pitchFamily="34" charset="0"/>
              </a:rPr>
              <a:t>Somos la entidad especializada en gestionar y ejecutar compras públicas, así como facilitar la articulación entre las entidades y los proveedores, a través de mecanismos eficientes, transparentes, ágiles e innovadores y la acción de un equipo humano altamente calificado y comprometido; contribuyendo así al bienestar de los ciudadanos y a la competitividad del país</a:t>
            </a:r>
          </a:p>
        </p:txBody>
      </p:sp>
      <p:sp>
        <p:nvSpPr>
          <p:cNvPr id="5" name="Rectángulo 4"/>
          <p:cNvSpPr/>
          <p:nvPr/>
        </p:nvSpPr>
        <p:spPr>
          <a:xfrm>
            <a:off x="5856266" y="1369478"/>
            <a:ext cx="1243867" cy="523220"/>
          </a:xfrm>
          <a:prstGeom prst="rect">
            <a:avLst/>
          </a:prstGeom>
        </p:spPr>
        <p:txBody>
          <a:bodyPr wrap="none">
            <a:spAutoFit/>
          </a:bodyPr>
          <a:lstStyle/>
          <a:p>
            <a:r>
              <a:rPr lang="es-PE" sz="2800" b="1" spc="-15" dirty="0">
                <a:solidFill>
                  <a:srgbClr val="D6001C"/>
                </a:solidFill>
                <a:latin typeface="Arial"/>
                <a:cs typeface="Arial"/>
              </a:rPr>
              <a:t>Visión</a:t>
            </a:r>
            <a:endParaRPr lang="es-PE" sz="2800" dirty="0">
              <a:solidFill>
                <a:srgbClr val="D6001C"/>
              </a:solidFill>
            </a:endParaRPr>
          </a:p>
        </p:txBody>
      </p:sp>
      <p:sp>
        <p:nvSpPr>
          <p:cNvPr id="10" name="Rectángulo 9"/>
          <p:cNvSpPr/>
          <p:nvPr/>
        </p:nvSpPr>
        <p:spPr>
          <a:xfrm>
            <a:off x="5856266" y="3950606"/>
            <a:ext cx="1311256" cy="523220"/>
          </a:xfrm>
          <a:prstGeom prst="rect">
            <a:avLst/>
          </a:prstGeom>
        </p:spPr>
        <p:txBody>
          <a:bodyPr wrap="none">
            <a:spAutoFit/>
          </a:bodyPr>
          <a:lstStyle/>
          <a:p>
            <a:r>
              <a:rPr lang="es-PE" sz="2800" b="1" spc="-15" dirty="0" smtClean="0">
                <a:solidFill>
                  <a:srgbClr val="D6001C"/>
                </a:solidFill>
                <a:latin typeface="Arial"/>
                <a:cs typeface="Arial"/>
              </a:rPr>
              <a:t>Misión</a:t>
            </a:r>
            <a:endParaRPr lang="es-PE" sz="2800" dirty="0">
              <a:solidFill>
                <a:srgbClr val="D6001C"/>
              </a:solidFill>
            </a:endParaRPr>
          </a:p>
        </p:txBody>
      </p:sp>
    </p:spTree>
    <p:extLst>
      <p:ext uri="{BB962C8B-B14F-4D97-AF65-F5344CB8AC3E}">
        <p14:creationId xmlns:p14="http://schemas.microsoft.com/office/powerpoint/2010/main" val="53769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F50"/>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54" y="947673"/>
            <a:ext cx="11013482" cy="5245738"/>
          </a:xfrm>
          <a:prstGeom prst="rect">
            <a:avLst/>
          </a:prstGeom>
        </p:spPr>
      </p:pic>
      <p:sp>
        <p:nvSpPr>
          <p:cNvPr id="2" name="object 2"/>
          <p:cNvSpPr txBox="1">
            <a:spLocks noGrp="1"/>
          </p:cNvSpPr>
          <p:nvPr>
            <p:ph type="title" idx="4294967295"/>
          </p:nvPr>
        </p:nvSpPr>
        <p:spPr>
          <a:xfrm>
            <a:off x="1385740" y="2929626"/>
            <a:ext cx="10078379" cy="1015663"/>
          </a:xfrm>
          <a:prstGeom prst="rect">
            <a:avLst/>
          </a:prstGeom>
        </p:spPr>
        <p:txBody>
          <a:bodyPr vert="horz" wrap="square" lIns="0" tIns="0" rIns="0" bIns="0" rtlCol="0">
            <a:spAutoFit/>
          </a:bodyPr>
          <a:lstStyle/>
          <a:p>
            <a:pPr algn="l"/>
            <a:r>
              <a:rPr lang="es-PE" sz="3600"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2</a:t>
            </a:r>
            <a:r>
              <a:rPr lang="es-PE" dirty="0">
                <a:solidFill>
                  <a:srgbClr val="333F50"/>
                </a:solidFill>
                <a:latin typeface="Arial Black" panose="020B0A04020102020204" pitchFamily="34" charset="0"/>
                <a:ea typeface="Tahoma" panose="020B0604030504040204" pitchFamily="34" charset="0"/>
                <a:cs typeface="Arial" panose="020B0604020202020204" pitchFamily="34" charset="0"/>
              </a:rPr>
              <a:t/>
            </a:r>
            <a:br>
              <a:rPr lang="es-PE" dirty="0">
                <a:solidFill>
                  <a:srgbClr val="333F50"/>
                </a:solidFill>
                <a:latin typeface="Arial Black" panose="020B0A04020102020204" pitchFamily="34" charset="0"/>
                <a:ea typeface="Tahoma" panose="020B0604030504040204" pitchFamily="34" charset="0"/>
                <a:cs typeface="Arial" panose="020B0604020202020204" pitchFamily="34" charset="0"/>
              </a:rPr>
            </a:br>
            <a:r>
              <a:rPr lang="es-PE" dirty="0" smtClean="0">
                <a:solidFill>
                  <a:srgbClr val="333F50"/>
                </a:solidFill>
                <a:latin typeface="Arial Black" panose="020B0A04020102020204" pitchFamily="34" charset="0"/>
                <a:ea typeface="Tahoma" panose="020B0604030504040204" pitchFamily="34" charset="0"/>
                <a:cs typeface="Arial" panose="020B0604020202020204" pitchFamily="34" charset="0"/>
              </a:rPr>
              <a:t>ESTRATEGIA Y SERVICIOS DE PERÚ COMPRAS</a:t>
            </a:r>
            <a:endParaRPr lang="es-PE" dirty="0">
              <a:solidFill>
                <a:srgbClr val="333F50"/>
              </a:solidFill>
              <a:latin typeface="Arial Black" panose="020B0A040201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8830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34532" y="1066800"/>
            <a:ext cx="9009668" cy="685800"/>
          </a:xfrm>
          <a:prstGeom prst="rect">
            <a:avLst/>
          </a:prstGeom>
        </p:spPr>
        <p:txBody>
          <a:bodyPr vert="horz" wrap="square" lIns="0" tIns="0" rIns="0" bIns="0" rtlCol="0">
            <a:normAutofit/>
          </a:bodyPr>
          <a:lstStyle/>
          <a:p>
            <a:pPr marL="12700" algn="ctr"/>
            <a:r>
              <a:rPr lang="es-PE" sz="2400" b="1" dirty="0" smtClean="0">
                <a:solidFill>
                  <a:srgbClr val="253746"/>
                </a:solidFill>
                <a:latin typeface="Arial Black" panose="020B0A04020102020204" pitchFamily="34" charset="0"/>
                <a:cs typeface="Arial"/>
              </a:rPr>
              <a:t>Matriz de mapeo del abastecimiento público</a:t>
            </a:r>
          </a:p>
          <a:p>
            <a:pPr marL="12700" algn="ctr"/>
            <a:r>
              <a:rPr lang="es-PE" b="1" dirty="0" smtClean="0">
                <a:solidFill>
                  <a:srgbClr val="FF0000"/>
                </a:solidFill>
                <a:latin typeface="Arial Black" panose="020B0A04020102020204" pitchFamily="34" charset="0"/>
                <a:cs typeface="Arial"/>
              </a:rPr>
              <a:t>(1,745 Clases)</a:t>
            </a:r>
            <a:endParaRPr dirty="0">
              <a:solidFill>
                <a:srgbClr val="FF0000"/>
              </a:solidFill>
              <a:latin typeface="Arial Black" panose="020B0A04020102020204" pitchFamily="34" charset="0"/>
              <a:cs typeface="Arial"/>
            </a:endParaRPr>
          </a:p>
        </p:txBody>
      </p:sp>
      <p:pic>
        <p:nvPicPr>
          <p:cNvPr id="21" name="Imagen 20"/>
          <p:cNvPicPr>
            <a:picLocks noChangeAspect="1"/>
          </p:cNvPicPr>
          <p:nvPr/>
        </p:nvPicPr>
        <p:blipFill>
          <a:blip r:embed="rId3"/>
          <a:stretch>
            <a:fillRect/>
          </a:stretch>
        </p:blipFill>
        <p:spPr>
          <a:xfrm>
            <a:off x="242185" y="212364"/>
            <a:ext cx="1492347" cy="708865"/>
          </a:xfrm>
          <a:prstGeom prst="rect">
            <a:avLst/>
          </a:prstGeom>
        </p:spPr>
      </p:pic>
      <p:cxnSp>
        <p:nvCxnSpPr>
          <p:cNvPr id="22" name="Conector recto 2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676400"/>
            <a:ext cx="10058400" cy="5088153"/>
          </a:xfrm>
          <a:prstGeom prst="rect">
            <a:avLst/>
          </a:prstGeom>
        </p:spPr>
      </p:pic>
      <p:sp>
        <p:nvSpPr>
          <p:cNvPr id="10" name="Rectángulo 9"/>
          <p:cNvSpPr/>
          <p:nvPr/>
        </p:nvSpPr>
        <p:spPr>
          <a:xfrm>
            <a:off x="609600" y="6642556"/>
            <a:ext cx="6096000" cy="215444"/>
          </a:xfrm>
          <a:prstGeom prst="rect">
            <a:avLst/>
          </a:prstGeom>
        </p:spPr>
        <p:txBody>
          <a:bodyPr>
            <a:spAutoFit/>
          </a:bodyPr>
          <a:lstStyle/>
          <a:p>
            <a:pPr marL="457200" algn="just">
              <a:tabLst>
                <a:tab pos="1333500" algn="l"/>
              </a:tabLst>
            </a:pPr>
            <a:r>
              <a:rPr lang="es-ES" sz="800" i="1" dirty="0">
                <a:solidFill>
                  <a:prstClr val="black"/>
                </a:solidFill>
                <a:latin typeface="Arial" panose="020B0604020202020204" pitchFamily="34" charset="0"/>
                <a:ea typeface="Calibri" panose="020F0502020204030204" pitchFamily="34" charset="0"/>
                <a:cs typeface="Arial" panose="020B0604020202020204" pitchFamily="34" charset="0"/>
              </a:rPr>
              <a:t>Fuente: </a:t>
            </a:r>
            <a:r>
              <a:rPr lang="es-ES" sz="800" i="1" dirty="0" smtClean="0">
                <a:solidFill>
                  <a:prstClr val="black"/>
                </a:solidFill>
                <a:latin typeface="Arial" panose="020B0604020202020204" pitchFamily="34" charset="0"/>
                <a:ea typeface="Calibri" panose="020F0502020204030204" pitchFamily="34" charset="0"/>
                <a:cs typeface="Arial" panose="020B0604020202020204" pitchFamily="34" charset="0"/>
              </a:rPr>
              <a:t>SEACE</a:t>
            </a:r>
            <a:r>
              <a:rPr lang="es-PE" sz="800" i="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es-ES" sz="800" i="1" dirty="0" smtClean="0">
                <a:solidFill>
                  <a:prstClr val="black"/>
                </a:solidFill>
                <a:latin typeface="Arial" panose="020B0604020202020204" pitchFamily="34" charset="0"/>
                <a:ea typeface="Calibri" panose="020F0502020204030204" pitchFamily="34" charset="0"/>
                <a:cs typeface="Arial" panose="020B0604020202020204" pitchFamily="34" charset="0"/>
              </a:rPr>
              <a:t>Elaboración</a:t>
            </a:r>
            <a:r>
              <a:rPr lang="es-ES" sz="800" i="1" dirty="0">
                <a:solidFill>
                  <a:prstClr val="black"/>
                </a:solidFill>
                <a:latin typeface="Arial" panose="020B0604020202020204" pitchFamily="34" charset="0"/>
                <a:ea typeface="Calibri" panose="020F0502020204030204" pitchFamily="34" charset="0"/>
                <a:cs typeface="Arial" panose="020B0604020202020204" pitchFamily="34" charset="0"/>
              </a:rPr>
              <a:t>: Dirección de Análisis de Mercado – DAMER</a:t>
            </a:r>
            <a:endParaRPr lang="es-PE" sz="800"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CuadroTexto 7"/>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22694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1196528"/>
            <a:ext cx="12192000" cy="497881"/>
          </a:xfrm>
          <a:prstGeom prst="rect">
            <a:avLst/>
          </a:prstGeom>
        </p:spPr>
        <p:txBody>
          <a:bodyPr vert="horz" wrap="square" lIns="0" tIns="0" rIns="0" bIns="0" rtlCol="0">
            <a:normAutofit/>
          </a:bodyPr>
          <a:lstStyle/>
          <a:p>
            <a:pPr marL="12700" algn="ctr"/>
            <a:r>
              <a:rPr lang="es-PE" sz="2400" b="1" dirty="0" smtClean="0">
                <a:solidFill>
                  <a:srgbClr val="253746"/>
                </a:solidFill>
                <a:latin typeface="Arial Black" panose="020B0A04020102020204" pitchFamily="34" charset="0"/>
                <a:cs typeface="Arial"/>
              </a:rPr>
              <a:t>Estrategia de PERÚ COMPRAS</a:t>
            </a:r>
            <a:endParaRPr sz="2400" dirty="0">
              <a:solidFill>
                <a:srgbClr val="253746"/>
              </a:solidFill>
              <a:latin typeface="Arial Black" panose="020B0A04020102020204" pitchFamily="34" charset="0"/>
              <a:cs typeface="Arial"/>
            </a:endParaRPr>
          </a:p>
        </p:txBody>
      </p:sp>
      <p:sp>
        <p:nvSpPr>
          <p:cNvPr id="56" name="Rectángulo 55"/>
          <p:cNvSpPr/>
          <p:nvPr/>
        </p:nvSpPr>
        <p:spPr>
          <a:xfrm>
            <a:off x="2923207" y="2367584"/>
            <a:ext cx="6477000" cy="396240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prstClr val="white"/>
              </a:solidFill>
            </a:endParaRPr>
          </a:p>
        </p:txBody>
      </p:sp>
      <p:sp>
        <p:nvSpPr>
          <p:cNvPr id="57" name="Rectángulo 56"/>
          <p:cNvSpPr/>
          <p:nvPr/>
        </p:nvSpPr>
        <p:spPr>
          <a:xfrm>
            <a:off x="3684134" y="2664957"/>
            <a:ext cx="2590800" cy="1295400"/>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err="1">
                <a:solidFill>
                  <a:prstClr val="white"/>
                </a:solidFill>
                <a:latin typeface="Arial" panose="020B0604020202020204" pitchFamily="34" charset="0"/>
                <a:cs typeface="Arial" panose="020B0604020202020204" pitchFamily="34" charset="0"/>
              </a:rPr>
              <a:t>Commodities</a:t>
            </a:r>
            <a:endParaRPr lang="es-PE" dirty="0">
              <a:solidFill>
                <a:prstClr val="white"/>
              </a:solidFill>
              <a:latin typeface="Arial" panose="020B0604020202020204" pitchFamily="34" charset="0"/>
              <a:cs typeface="Arial" panose="020B0604020202020204" pitchFamily="34" charset="0"/>
            </a:endParaRPr>
          </a:p>
          <a:p>
            <a:pPr algn="ctr"/>
            <a:endParaRPr lang="es-PE" dirty="0">
              <a:solidFill>
                <a:prstClr val="white"/>
              </a:solidFill>
              <a:latin typeface="Arial" panose="020B0604020202020204" pitchFamily="34" charset="0"/>
              <a:cs typeface="Arial" panose="020B0604020202020204" pitchFamily="34" charset="0"/>
            </a:endParaRPr>
          </a:p>
          <a:p>
            <a:pPr algn="ctr"/>
            <a:r>
              <a:rPr lang="es-PE" sz="1600" dirty="0">
                <a:solidFill>
                  <a:prstClr val="white"/>
                </a:solidFill>
                <a:latin typeface="Arial" panose="020B0604020202020204" pitchFamily="34" charset="0"/>
                <a:cs typeface="Arial" panose="020B0604020202020204" pitchFamily="34" charset="0"/>
              </a:rPr>
              <a:t>Subasta Inversa</a:t>
            </a:r>
            <a:endParaRPr lang="es-PE" dirty="0">
              <a:solidFill>
                <a:prstClr val="white"/>
              </a:solidFill>
              <a:latin typeface="Arial" panose="020B0604020202020204" pitchFamily="34" charset="0"/>
              <a:cs typeface="Arial" panose="020B0604020202020204" pitchFamily="34" charset="0"/>
            </a:endParaRPr>
          </a:p>
        </p:txBody>
      </p:sp>
      <p:sp>
        <p:nvSpPr>
          <p:cNvPr id="58" name="Rectángulo 57"/>
          <p:cNvSpPr/>
          <p:nvPr/>
        </p:nvSpPr>
        <p:spPr>
          <a:xfrm>
            <a:off x="6473483" y="2664957"/>
            <a:ext cx="2590800" cy="129540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prstClr val="white"/>
                </a:solidFill>
                <a:latin typeface="Arial" panose="020B0604020202020204" pitchFamily="34" charset="0"/>
                <a:cs typeface="Arial" panose="020B0604020202020204" pitchFamily="34" charset="0"/>
              </a:rPr>
              <a:t>Estratégicos</a:t>
            </a:r>
          </a:p>
          <a:p>
            <a:pPr algn="ctr"/>
            <a:endParaRPr lang="es-PE" dirty="0">
              <a:solidFill>
                <a:prstClr val="white"/>
              </a:solidFill>
              <a:latin typeface="Arial" panose="020B0604020202020204" pitchFamily="34" charset="0"/>
              <a:cs typeface="Arial" panose="020B0604020202020204" pitchFamily="34" charset="0"/>
            </a:endParaRPr>
          </a:p>
          <a:p>
            <a:pPr algn="ctr"/>
            <a:r>
              <a:rPr lang="es-PE" sz="1600" dirty="0" smtClean="0">
                <a:solidFill>
                  <a:prstClr val="white"/>
                </a:solidFill>
                <a:latin typeface="Arial" panose="020B0604020202020204" pitchFamily="34" charset="0"/>
                <a:cs typeface="Arial" panose="020B0604020202020204" pitchFamily="34" charset="0"/>
              </a:rPr>
              <a:t>Homologación/Subasta Inversa/ Entidad</a:t>
            </a:r>
            <a:endParaRPr lang="es-PE" sz="1600" dirty="0">
              <a:solidFill>
                <a:prstClr val="white"/>
              </a:solidFill>
              <a:latin typeface="Arial" panose="020B0604020202020204" pitchFamily="34" charset="0"/>
              <a:cs typeface="Arial" panose="020B0604020202020204" pitchFamily="34" charset="0"/>
            </a:endParaRPr>
          </a:p>
        </p:txBody>
      </p:sp>
      <p:sp>
        <p:nvSpPr>
          <p:cNvPr id="59" name="Rectángulo 58"/>
          <p:cNvSpPr/>
          <p:nvPr/>
        </p:nvSpPr>
        <p:spPr>
          <a:xfrm>
            <a:off x="3684134" y="4201089"/>
            <a:ext cx="2590800" cy="129540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rgbClr val="253746"/>
                </a:solidFill>
                <a:latin typeface="Arial" panose="020B0604020202020204" pitchFamily="34" charset="0"/>
                <a:cs typeface="Arial" panose="020B0604020202020204" pitchFamily="34" charset="0"/>
              </a:rPr>
              <a:t>Rutinarios</a:t>
            </a:r>
          </a:p>
          <a:p>
            <a:pPr algn="ctr"/>
            <a:endParaRPr lang="es-PE" dirty="0">
              <a:solidFill>
                <a:srgbClr val="253746"/>
              </a:solidFill>
              <a:latin typeface="Arial" panose="020B0604020202020204" pitchFamily="34" charset="0"/>
              <a:cs typeface="Arial" panose="020B0604020202020204" pitchFamily="34" charset="0"/>
            </a:endParaRPr>
          </a:p>
          <a:p>
            <a:pPr algn="ctr"/>
            <a:r>
              <a:rPr lang="es-PE" sz="1600" dirty="0">
                <a:solidFill>
                  <a:srgbClr val="253746"/>
                </a:solidFill>
                <a:latin typeface="Arial" panose="020B0604020202020204" pitchFamily="34" charset="0"/>
                <a:cs typeface="Arial" panose="020B0604020202020204" pitchFamily="34" charset="0"/>
              </a:rPr>
              <a:t>Catálogo Electrónico</a:t>
            </a:r>
          </a:p>
        </p:txBody>
      </p:sp>
      <p:sp>
        <p:nvSpPr>
          <p:cNvPr id="60" name="Rectángulo 59"/>
          <p:cNvSpPr/>
          <p:nvPr/>
        </p:nvSpPr>
        <p:spPr>
          <a:xfrm>
            <a:off x="6473483" y="4201089"/>
            <a:ext cx="2590800" cy="129540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prstClr val="white"/>
                </a:solidFill>
                <a:latin typeface="Arial" panose="020B0604020202020204" pitchFamily="34" charset="0"/>
                <a:cs typeface="Arial" panose="020B0604020202020204" pitchFamily="34" charset="0"/>
              </a:rPr>
              <a:t>Cuellos de </a:t>
            </a:r>
            <a:r>
              <a:rPr lang="es-PE" dirty="0" smtClean="0">
                <a:solidFill>
                  <a:prstClr val="white"/>
                </a:solidFill>
                <a:latin typeface="Arial" panose="020B0604020202020204" pitchFamily="34" charset="0"/>
                <a:cs typeface="Arial" panose="020B0604020202020204" pitchFamily="34" charset="0"/>
              </a:rPr>
              <a:t>botella</a:t>
            </a:r>
            <a:endParaRPr lang="es-PE" dirty="0">
              <a:solidFill>
                <a:prstClr val="white"/>
              </a:solidFill>
              <a:latin typeface="Arial" panose="020B0604020202020204" pitchFamily="34" charset="0"/>
              <a:cs typeface="Arial" panose="020B0604020202020204" pitchFamily="34" charset="0"/>
            </a:endParaRPr>
          </a:p>
          <a:p>
            <a:pPr algn="ctr"/>
            <a:endParaRPr lang="es-PE" dirty="0">
              <a:solidFill>
                <a:prstClr val="white"/>
              </a:solidFill>
              <a:latin typeface="Arial" panose="020B0604020202020204" pitchFamily="34" charset="0"/>
              <a:cs typeface="Arial" panose="020B0604020202020204" pitchFamily="34" charset="0"/>
            </a:endParaRPr>
          </a:p>
          <a:p>
            <a:pPr algn="ctr"/>
            <a:r>
              <a:rPr lang="es-PE" sz="1600" dirty="0" smtClean="0">
                <a:solidFill>
                  <a:prstClr val="white"/>
                </a:solidFill>
                <a:latin typeface="Arial" panose="020B0604020202020204" pitchFamily="34" charset="0"/>
                <a:cs typeface="Arial" panose="020B0604020202020204" pitchFamily="34" charset="0"/>
              </a:rPr>
              <a:t>Homologación/Catálogo </a:t>
            </a:r>
            <a:r>
              <a:rPr lang="es-PE" sz="1600" dirty="0">
                <a:solidFill>
                  <a:prstClr val="white"/>
                </a:solidFill>
                <a:latin typeface="Arial" panose="020B0604020202020204" pitchFamily="34" charset="0"/>
                <a:cs typeface="Arial" panose="020B0604020202020204" pitchFamily="34" charset="0"/>
              </a:rPr>
              <a:t>Electrónico/Entidad</a:t>
            </a:r>
          </a:p>
        </p:txBody>
      </p:sp>
      <p:sp>
        <p:nvSpPr>
          <p:cNvPr id="61" name="Rectángulo 60"/>
          <p:cNvSpPr/>
          <p:nvPr/>
        </p:nvSpPr>
        <p:spPr>
          <a:xfrm>
            <a:off x="3044483" y="2664957"/>
            <a:ext cx="381000" cy="2831532"/>
          </a:xfrm>
          <a:prstGeom prst="rect">
            <a:avLst/>
          </a:prstGeom>
          <a:solidFill>
            <a:srgbClr val="25374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PE" sz="1600" dirty="0" smtClean="0">
                <a:solidFill>
                  <a:prstClr val="white"/>
                </a:solidFill>
                <a:latin typeface="Arial" panose="020B0604020202020204" pitchFamily="34" charset="0"/>
                <a:cs typeface="Arial" panose="020B0604020202020204" pitchFamily="34" charset="0"/>
              </a:rPr>
              <a:t>Nivel de gasto</a:t>
            </a:r>
            <a:endParaRPr lang="es-PE" sz="1600" dirty="0">
              <a:solidFill>
                <a:prstClr val="white"/>
              </a:solidFill>
              <a:latin typeface="Arial" panose="020B0604020202020204" pitchFamily="34" charset="0"/>
              <a:cs typeface="Arial" panose="020B0604020202020204" pitchFamily="34" charset="0"/>
            </a:endParaRPr>
          </a:p>
        </p:txBody>
      </p:sp>
      <p:sp>
        <p:nvSpPr>
          <p:cNvPr id="62" name="Rectángulo 61"/>
          <p:cNvSpPr/>
          <p:nvPr/>
        </p:nvSpPr>
        <p:spPr>
          <a:xfrm>
            <a:off x="3684135" y="5737221"/>
            <a:ext cx="5380149" cy="419972"/>
          </a:xfrm>
          <a:prstGeom prst="rect">
            <a:avLst/>
          </a:prstGeom>
          <a:solidFill>
            <a:srgbClr val="25374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a:solidFill>
                  <a:prstClr val="white"/>
                </a:solidFill>
                <a:latin typeface="Arial" panose="020B0604020202020204" pitchFamily="34" charset="0"/>
                <a:cs typeface="Arial" panose="020B0604020202020204" pitchFamily="34" charset="0"/>
              </a:rPr>
              <a:t>Riesgo en </a:t>
            </a:r>
            <a:r>
              <a:rPr lang="es-PE" sz="1600" dirty="0" smtClean="0">
                <a:solidFill>
                  <a:prstClr val="white"/>
                </a:solidFill>
                <a:latin typeface="Arial" panose="020B0604020202020204" pitchFamily="34" charset="0"/>
                <a:cs typeface="Arial" panose="020B0604020202020204" pitchFamily="34" charset="0"/>
              </a:rPr>
              <a:t>suministro / Impacto en objetivos</a:t>
            </a:r>
            <a:endParaRPr lang="es-PE" sz="1600" dirty="0">
              <a:solidFill>
                <a:prstClr val="white"/>
              </a:solidFill>
              <a:latin typeface="Arial" panose="020B0604020202020204" pitchFamily="34" charset="0"/>
              <a:cs typeface="Arial" panose="020B0604020202020204" pitchFamily="34" charset="0"/>
            </a:endParaRPr>
          </a:p>
        </p:txBody>
      </p:sp>
      <p:sp>
        <p:nvSpPr>
          <p:cNvPr id="63" name="CuadroTexto 62"/>
          <p:cNvSpPr txBox="1"/>
          <p:nvPr/>
        </p:nvSpPr>
        <p:spPr>
          <a:xfrm>
            <a:off x="3014346" y="2664958"/>
            <a:ext cx="441275" cy="276999"/>
          </a:xfrm>
          <a:prstGeom prst="rect">
            <a:avLst/>
          </a:prstGeom>
          <a:noFill/>
        </p:spPr>
        <p:txBody>
          <a:bodyPr wrap="none" rtlCol="0">
            <a:spAutoFit/>
          </a:bodyPr>
          <a:lstStyle/>
          <a:p>
            <a:pPr algn="ctr"/>
            <a:r>
              <a:rPr lang="es-PE" sz="1200" dirty="0">
                <a:solidFill>
                  <a:prstClr val="white"/>
                </a:solidFill>
              </a:rPr>
              <a:t>Alto</a:t>
            </a:r>
          </a:p>
        </p:txBody>
      </p:sp>
      <p:sp>
        <p:nvSpPr>
          <p:cNvPr id="64" name="CuadroTexto 63"/>
          <p:cNvSpPr txBox="1"/>
          <p:nvPr/>
        </p:nvSpPr>
        <p:spPr>
          <a:xfrm>
            <a:off x="2994079" y="5223784"/>
            <a:ext cx="460382" cy="276999"/>
          </a:xfrm>
          <a:prstGeom prst="rect">
            <a:avLst/>
          </a:prstGeom>
          <a:noFill/>
        </p:spPr>
        <p:txBody>
          <a:bodyPr wrap="none" rtlCol="0">
            <a:spAutoFit/>
          </a:bodyPr>
          <a:lstStyle/>
          <a:p>
            <a:pPr algn="ctr"/>
            <a:r>
              <a:rPr lang="es-PE" sz="1200" dirty="0">
                <a:solidFill>
                  <a:prstClr val="white"/>
                </a:solidFill>
              </a:rPr>
              <a:t>Bajo</a:t>
            </a:r>
          </a:p>
        </p:txBody>
      </p:sp>
      <p:sp>
        <p:nvSpPr>
          <p:cNvPr id="85" name="CuadroTexto 84"/>
          <p:cNvSpPr txBox="1"/>
          <p:nvPr/>
        </p:nvSpPr>
        <p:spPr>
          <a:xfrm>
            <a:off x="3686368" y="5813087"/>
            <a:ext cx="460382" cy="276999"/>
          </a:xfrm>
          <a:prstGeom prst="rect">
            <a:avLst/>
          </a:prstGeom>
          <a:noFill/>
        </p:spPr>
        <p:txBody>
          <a:bodyPr wrap="none" rtlCol="0">
            <a:spAutoFit/>
          </a:bodyPr>
          <a:lstStyle/>
          <a:p>
            <a:pPr algn="ctr"/>
            <a:r>
              <a:rPr lang="es-PE" sz="1200" dirty="0">
                <a:solidFill>
                  <a:prstClr val="white"/>
                </a:solidFill>
              </a:rPr>
              <a:t>Bajo</a:t>
            </a:r>
          </a:p>
        </p:txBody>
      </p:sp>
      <p:sp>
        <p:nvSpPr>
          <p:cNvPr id="86" name="CuadroTexto 85"/>
          <p:cNvSpPr txBox="1"/>
          <p:nvPr/>
        </p:nvSpPr>
        <p:spPr>
          <a:xfrm>
            <a:off x="8595153" y="5808708"/>
            <a:ext cx="441275" cy="276999"/>
          </a:xfrm>
          <a:prstGeom prst="rect">
            <a:avLst/>
          </a:prstGeom>
          <a:noFill/>
        </p:spPr>
        <p:txBody>
          <a:bodyPr wrap="none" rtlCol="0">
            <a:spAutoFit/>
          </a:bodyPr>
          <a:lstStyle/>
          <a:p>
            <a:pPr algn="ctr"/>
            <a:r>
              <a:rPr lang="es-PE" sz="1200" dirty="0">
                <a:solidFill>
                  <a:prstClr val="white"/>
                </a:solidFill>
              </a:rPr>
              <a:t>Alto</a:t>
            </a:r>
          </a:p>
        </p:txBody>
      </p:sp>
      <p:sp>
        <p:nvSpPr>
          <p:cNvPr id="87" name="Flecha arriba 86"/>
          <p:cNvSpPr/>
          <p:nvPr/>
        </p:nvSpPr>
        <p:spPr>
          <a:xfrm>
            <a:off x="4758983" y="2075216"/>
            <a:ext cx="381000" cy="696354"/>
          </a:xfrm>
          <a:prstGeom prst="upArrow">
            <a:avLst/>
          </a:prstGeom>
          <a:solidFill>
            <a:srgbClr val="D6001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88" name="Flecha derecha 87"/>
          <p:cNvSpPr/>
          <p:nvPr/>
        </p:nvSpPr>
        <p:spPr>
          <a:xfrm>
            <a:off x="8952666" y="3157177"/>
            <a:ext cx="762000" cy="381000"/>
          </a:xfrm>
          <a:prstGeom prst="rightArrow">
            <a:avLst/>
          </a:prstGeom>
          <a:solidFill>
            <a:srgbClr val="D6001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89" name="CuadroTexto 88"/>
          <p:cNvSpPr txBox="1"/>
          <p:nvPr/>
        </p:nvSpPr>
        <p:spPr>
          <a:xfrm>
            <a:off x="5308062" y="1765864"/>
            <a:ext cx="2153154" cy="338554"/>
          </a:xfrm>
          <a:prstGeom prst="rect">
            <a:avLst/>
          </a:prstGeom>
          <a:noFill/>
        </p:spPr>
        <p:txBody>
          <a:bodyPr wrap="none" rtlCol="0">
            <a:spAutoFit/>
          </a:bodyPr>
          <a:lstStyle/>
          <a:p>
            <a:pPr algn="ctr"/>
            <a:r>
              <a:rPr lang="es-PE" sz="1600" dirty="0">
                <a:solidFill>
                  <a:prstClr val="black"/>
                </a:solidFill>
                <a:latin typeface="Arial" panose="020B0604020202020204" pitchFamily="34" charset="0"/>
                <a:cs typeface="Arial" panose="020B0604020202020204" pitchFamily="34" charset="0"/>
              </a:rPr>
              <a:t>Catálogos </a:t>
            </a:r>
            <a:r>
              <a:rPr lang="es-PE" sz="1600" dirty="0" smtClean="0">
                <a:solidFill>
                  <a:prstClr val="black"/>
                </a:solidFill>
                <a:latin typeface="Arial" panose="020B0604020202020204" pitchFamily="34" charset="0"/>
                <a:cs typeface="Arial" panose="020B0604020202020204" pitchFamily="34" charset="0"/>
              </a:rPr>
              <a:t>especiales</a:t>
            </a:r>
            <a:endParaRPr lang="es-PE" sz="1600" dirty="0">
              <a:solidFill>
                <a:prstClr val="black"/>
              </a:solidFill>
              <a:latin typeface="Arial" panose="020B0604020202020204" pitchFamily="34" charset="0"/>
              <a:cs typeface="Arial" panose="020B0604020202020204" pitchFamily="34" charset="0"/>
            </a:endParaRPr>
          </a:p>
        </p:txBody>
      </p:sp>
      <p:sp>
        <p:nvSpPr>
          <p:cNvPr id="90" name="CuadroTexto 89"/>
          <p:cNvSpPr txBox="1"/>
          <p:nvPr/>
        </p:nvSpPr>
        <p:spPr>
          <a:xfrm>
            <a:off x="9736131" y="3788335"/>
            <a:ext cx="1312869" cy="584775"/>
          </a:xfrm>
          <a:prstGeom prst="rect">
            <a:avLst/>
          </a:prstGeom>
          <a:noFill/>
        </p:spPr>
        <p:txBody>
          <a:bodyPr wrap="square" rtlCol="0">
            <a:spAutoFit/>
          </a:bodyPr>
          <a:lstStyle/>
          <a:p>
            <a:r>
              <a:rPr lang="es-PE" sz="1600" dirty="0">
                <a:solidFill>
                  <a:prstClr val="black"/>
                </a:solidFill>
                <a:latin typeface="Arial" panose="020B0604020202020204" pitchFamily="34" charset="0"/>
                <a:cs typeface="Arial" panose="020B0604020202020204" pitchFamily="34" charset="0"/>
              </a:rPr>
              <a:t>Métodos</a:t>
            </a:r>
          </a:p>
          <a:p>
            <a:r>
              <a:rPr lang="es-PE" sz="1600" dirty="0" smtClean="0">
                <a:solidFill>
                  <a:prstClr val="black"/>
                </a:solidFill>
                <a:latin typeface="Arial" panose="020B0604020202020204" pitchFamily="34" charset="0"/>
                <a:cs typeface="Arial" panose="020B0604020202020204" pitchFamily="34" charset="0"/>
              </a:rPr>
              <a:t>innovadores</a:t>
            </a:r>
            <a:endParaRPr lang="es-PE" sz="1600" dirty="0">
              <a:solidFill>
                <a:prstClr val="black"/>
              </a:solidFill>
              <a:latin typeface="Arial" panose="020B0604020202020204" pitchFamily="34" charset="0"/>
              <a:cs typeface="Arial" panose="020B0604020202020204" pitchFamily="34" charset="0"/>
            </a:endParaRPr>
          </a:p>
        </p:txBody>
      </p:sp>
      <p:sp>
        <p:nvSpPr>
          <p:cNvPr id="92" name="Flecha derecha 91"/>
          <p:cNvSpPr/>
          <p:nvPr/>
        </p:nvSpPr>
        <p:spPr>
          <a:xfrm>
            <a:off x="8952666" y="4658288"/>
            <a:ext cx="762000" cy="381000"/>
          </a:xfrm>
          <a:prstGeom prst="rightArrow">
            <a:avLst/>
          </a:prstGeom>
          <a:solidFill>
            <a:srgbClr val="D6001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93" name="Flecha arriba 92"/>
          <p:cNvSpPr/>
          <p:nvPr/>
        </p:nvSpPr>
        <p:spPr>
          <a:xfrm>
            <a:off x="7578297" y="2075193"/>
            <a:ext cx="381000" cy="696354"/>
          </a:xfrm>
          <a:prstGeom prst="upArrow">
            <a:avLst/>
          </a:prstGeom>
          <a:solidFill>
            <a:srgbClr val="D6001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95" name="Flecha arriba 94"/>
          <p:cNvSpPr/>
          <p:nvPr/>
        </p:nvSpPr>
        <p:spPr>
          <a:xfrm rot="2862386">
            <a:off x="9208495" y="1982933"/>
            <a:ext cx="381000" cy="696354"/>
          </a:xfrm>
          <a:prstGeom prst="upArrow">
            <a:avLst/>
          </a:prstGeom>
          <a:solidFill>
            <a:srgbClr val="00A3E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96" name="CuadroTexto 95"/>
          <p:cNvSpPr txBox="1"/>
          <p:nvPr/>
        </p:nvSpPr>
        <p:spPr>
          <a:xfrm>
            <a:off x="9537117" y="1752600"/>
            <a:ext cx="1449436" cy="338554"/>
          </a:xfrm>
          <a:prstGeom prst="rect">
            <a:avLst/>
          </a:prstGeom>
          <a:noFill/>
        </p:spPr>
        <p:txBody>
          <a:bodyPr wrap="none" rtlCol="0">
            <a:spAutoFit/>
          </a:bodyPr>
          <a:lstStyle/>
          <a:p>
            <a:pPr algn="ctr"/>
            <a:r>
              <a:rPr lang="es-PE" sz="1600" b="1" dirty="0" smtClean="0">
                <a:solidFill>
                  <a:prstClr val="black"/>
                </a:solidFill>
                <a:latin typeface="Arial" panose="020B0604020202020204" pitchFamily="34" charset="0"/>
                <a:cs typeface="Arial" panose="020B0604020202020204" pitchFamily="34" charset="0"/>
              </a:rPr>
              <a:t>Corporativas</a:t>
            </a:r>
            <a:endParaRPr lang="es-PE" sz="1600" b="1" dirty="0">
              <a:solidFill>
                <a:prstClr val="black"/>
              </a:solidFill>
              <a:latin typeface="Arial" panose="020B0604020202020204" pitchFamily="34" charset="0"/>
              <a:cs typeface="Arial" panose="020B0604020202020204" pitchFamily="34" charset="0"/>
            </a:endParaRPr>
          </a:p>
        </p:txBody>
      </p:sp>
      <p:pic>
        <p:nvPicPr>
          <p:cNvPr id="97" name="Picture 2" descr="Resultado de imagen para Negociación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611" y="4528859"/>
            <a:ext cx="2193813" cy="2193813"/>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n 40"/>
          <p:cNvPicPr>
            <a:picLocks noChangeAspect="1"/>
          </p:cNvPicPr>
          <p:nvPr/>
        </p:nvPicPr>
        <p:blipFill>
          <a:blip r:embed="rId4"/>
          <a:stretch>
            <a:fillRect/>
          </a:stretch>
        </p:blipFill>
        <p:spPr>
          <a:xfrm>
            <a:off x="242185" y="212364"/>
            <a:ext cx="1492347" cy="708865"/>
          </a:xfrm>
          <a:prstGeom prst="rect">
            <a:avLst/>
          </a:prstGeom>
        </p:spPr>
      </p:pic>
      <p:cxnSp>
        <p:nvCxnSpPr>
          <p:cNvPr id="42" name="Conector recto 41"/>
          <p:cNvCxnSpPr/>
          <p:nvPr/>
        </p:nvCxnSpPr>
        <p:spPr>
          <a:xfrm>
            <a:off x="0" y="1035107"/>
            <a:ext cx="12192000" cy="8107"/>
          </a:xfrm>
          <a:prstGeom prst="line">
            <a:avLst/>
          </a:prstGeom>
          <a:ln>
            <a:solidFill>
              <a:srgbClr val="333F50"/>
            </a:solidFill>
          </a:ln>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8458200" y="188589"/>
            <a:ext cx="3457280" cy="477054"/>
          </a:xfrm>
          <a:prstGeom prst="rect">
            <a:avLst/>
          </a:prstGeom>
          <a:noFill/>
          <a:ln>
            <a:noFill/>
          </a:ln>
        </p:spPr>
        <p:txBody>
          <a:bodyPr wrap="square" rtlCol="0" anchor="t" anchorCtr="0">
            <a:spAutoFit/>
          </a:bodyPr>
          <a:lstStyle/>
          <a:p>
            <a:pPr algn="r"/>
            <a:r>
              <a:rPr lang="es-PE" sz="1400" dirty="0" smtClean="0">
                <a:solidFill>
                  <a:srgbClr val="FF0000"/>
                </a:solidFill>
                <a:latin typeface="Arial" panose="020B0604020202020204" pitchFamily="34" charset="0"/>
                <a:cs typeface="Arial" panose="020B0604020202020204" pitchFamily="34" charset="0"/>
              </a:rPr>
              <a:t>Construyendo un País con calidad</a:t>
            </a:r>
          </a:p>
          <a:p>
            <a:pPr algn="r"/>
            <a:r>
              <a:rPr lang="es-PE" sz="1100" b="1" dirty="0" smtClean="0">
                <a:solidFill>
                  <a:srgbClr val="253746"/>
                </a:solidFill>
                <a:latin typeface="Arial" panose="020B0604020202020204" pitchFamily="34" charset="0"/>
                <a:cs typeface="Arial" panose="020B0604020202020204" pitchFamily="34" charset="0"/>
              </a:rPr>
              <a:t>Desafío al 2021</a:t>
            </a:r>
            <a:endParaRPr lang="es-PE" sz="1100" b="1" dirty="0">
              <a:solidFill>
                <a:srgbClr val="25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40950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additive="base">
                                        <p:cTn id="25" dur="500" fill="hold"/>
                                        <p:tgtEl>
                                          <p:spTgt spid="95"/>
                                        </p:tgtEl>
                                        <p:attrNameLst>
                                          <p:attrName>ppt_x</p:attrName>
                                        </p:attrNameLst>
                                      </p:cBhvr>
                                      <p:tavLst>
                                        <p:tav tm="0">
                                          <p:val>
                                            <p:strVal val="0-#ppt_w/2"/>
                                          </p:val>
                                        </p:tav>
                                        <p:tav tm="100000">
                                          <p:val>
                                            <p:strVal val="#ppt_x"/>
                                          </p:val>
                                        </p:tav>
                                      </p:tavLst>
                                    </p:anim>
                                    <p:anim calcmode="lin" valueType="num">
                                      <p:cBhvr additive="base">
                                        <p:cTn id="26" dur="500" fill="hold"/>
                                        <p:tgtEl>
                                          <p:spTgt spid="95"/>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500" fill="hold"/>
                                        <p:tgtEl>
                                          <p:spTgt spid="96"/>
                                        </p:tgtEl>
                                        <p:attrNameLst>
                                          <p:attrName>ppt_x</p:attrName>
                                        </p:attrNameLst>
                                      </p:cBhvr>
                                      <p:tavLst>
                                        <p:tav tm="0">
                                          <p:val>
                                            <p:strVal val="0-#ppt_w/2"/>
                                          </p:val>
                                        </p:tav>
                                        <p:tav tm="100000">
                                          <p:val>
                                            <p:strVal val="#ppt_x"/>
                                          </p:val>
                                        </p:tav>
                                      </p:tavLst>
                                    </p:anim>
                                    <p:anim calcmode="lin" valueType="num">
                                      <p:cBhvr additive="base">
                                        <p:cTn id="3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additive="base">
                                        <p:cTn id="35" dur="500" fill="hold"/>
                                        <p:tgtEl>
                                          <p:spTgt spid="87"/>
                                        </p:tgtEl>
                                        <p:attrNameLst>
                                          <p:attrName>ppt_x</p:attrName>
                                        </p:attrNameLst>
                                      </p:cBhvr>
                                      <p:tavLst>
                                        <p:tav tm="0">
                                          <p:val>
                                            <p:strVal val="#ppt_x"/>
                                          </p:val>
                                        </p:tav>
                                        <p:tav tm="100000">
                                          <p:val>
                                            <p:strVal val="#ppt_x"/>
                                          </p:val>
                                        </p:tav>
                                      </p:tavLst>
                                    </p:anim>
                                    <p:anim calcmode="lin" valueType="num">
                                      <p:cBhvr additive="base">
                                        <p:cTn id="36" dur="500" fill="hold"/>
                                        <p:tgtEl>
                                          <p:spTgt spid="8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fill="hold"/>
                                        <p:tgtEl>
                                          <p:spTgt spid="89"/>
                                        </p:tgtEl>
                                        <p:attrNameLst>
                                          <p:attrName>ppt_x</p:attrName>
                                        </p:attrNameLst>
                                      </p:cBhvr>
                                      <p:tavLst>
                                        <p:tav tm="0">
                                          <p:val>
                                            <p:strVal val="#ppt_x"/>
                                          </p:val>
                                        </p:tav>
                                        <p:tav tm="100000">
                                          <p:val>
                                            <p:strVal val="#ppt_x"/>
                                          </p:val>
                                        </p:tav>
                                      </p:tavLst>
                                    </p:anim>
                                    <p:anim calcmode="lin" valueType="num">
                                      <p:cBhvr additive="base">
                                        <p:cTn id="40" dur="500" fill="hold"/>
                                        <p:tgtEl>
                                          <p:spTgt spid="8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additive="base">
                                        <p:cTn id="43" dur="500" fill="hold"/>
                                        <p:tgtEl>
                                          <p:spTgt spid="93"/>
                                        </p:tgtEl>
                                        <p:attrNameLst>
                                          <p:attrName>ppt_x</p:attrName>
                                        </p:attrNameLst>
                                      </p:cBhvr>
                                      <p:tavLst>
                                        <p:tav tm="0">
                                          <p:val>
                                            <p:strVal val="#ppt_x"/>
                                          </p:val>
                                        </p:tav>
                                        <p:tav tm="100000">
                                          <p:val>
                                            <p:strVal val="#ppt_x"/>
                                          </p:val>
                                        </p:tav>
                                      </p:tavLst>
                                    </p:anim>
                                    <p:anim calcmode="lin" valueType="num">
                                      <p:cBhvr additive="base">
                                        <p:cTn id="4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fill="hold"/>
                                        <p:tgtEl>
                                          <p:spTgt spid="88"/>
                                        </p:tgtEl>
                                        <p:attrNameLst>
                                          <p:attrName>ppt_x</p:attrName>
                                        </p:attrNameLst>
                                      </p:cBhvr>
                                      <p:tavLst>
                                        <p:tav tm="0">
                                          <p:val>
                                            <p:strVal val="0-#ppt_w/2"/>
                                          </p:val>
                                        </p:tav>
                                        <p:tav tm="100000">
                                          <p:val>
                                            <p:strVal val="#ppt_x"/>
                                          </p:val>
                                        </p:tav>
                                      </p:tavLst>
                                    </p:anim>
                                    <p:anim calcmode="lin" valueType="num">
                                      <p:cBhvr additive="base">
                                        <p:cTn id="50" dur="500" fill="hold"/>
                                        <p:tgtEl>
                                          <p:spTgt spid="8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anim calcmode="lin" valueType="num">
                                      <p:cBhvr additive="base">
                                        <p:cTn id="53" dur="500" fill="hold"/>
                                        <p:tgtEl>
                                          <p:spTgt spid="92"/>
                                        </p:tgtEl>
                                        <p:attrNameLst>
                                          <p:attrName>ppt_x</p:attrName>
                                        </p:attrNameLst>
                                      </p:cBhvr>
                                      <p:tavLst>
                                        <p:tav tm="0">
                                          <p:val>
                                            <p:strVal val="0-#ppt_w/2"/>
                                          </p:val>
                                        </p:tav>
                                        <p:tav tm="100000">
                                          <p:val>
                                            <p:strVal val="#ppt_x"/>
                                          </p:val>
                                        </p:tav>
                                      </p:tavLst>
                                    </p:anim>
                                    <p:anim calcmode="lin" valueType="num">
                                      <p:cBhvr additive="base">
                                        <p:cTn id="54" dur="500" fill="hold"/>
                                        <p:tgtEl>
                                          <p:spTgt spid="9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anim calcmode="lin" valueType="num">
                                      <p:cBhvr additive="base">
                                        <p:cTn id="57" dur="500" fill="hold"/>
                                        <p:tgtEl>
                                          <p:spTgt spid="90"/>
                                        </p:tgtEl>
                                        <p:attrNameLst>
                                          <p:attrName>ppt_x</p:attrName>
                                        </p:attrNameLst>
                                      </p:cBhvr>
                                      <p:tavLst>
                                        <p:tav tm="0">
                                          <p:val>
                                            <p:strVal val="0-#ppt_w/2"/>
                                          </p:val>
                                        </p:tav>
                                        <p:tav tm="100000">
                                          <p:val>
                                            <p:strVal val="#ppt_x"/>
                                          </p:val>
                                        </p:tav>
                                      </p:tavLst>
                                    </p:anim>
                                    <p:anim calcmode="lin" valueType="num">
                                      <p:cBhvr additive="base">
                                        <p:cTn id="58"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87" grpId="0" animBg="1"/>
      <p:bldP spid="88" grpId="0" animBg="1"/>
      <p:bldP spid="89" grpId="0"/>
      <p:bldP spid="90" grpId="0"/>
      <p:bldP spid="92" grpId="0" animBg="1"/>
      <p:bldP spid="93" grpId="0" animBg="1"/>
      <p:bldP spid="95" grpId="0" animBg="1"/>
      <p:bldP spid="9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4216</TotalTime>
  <Words>2900</Words>
  <Application>Microsoft Office PowerPoint</Application>
  <PresentationFormat>Panorámica</PresentationFormat>
  <Paragraphs>279</Paragraphs>
  <Slides>23</Slides>
  <Notes>23</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23</vt:i4>
      </vt:variant>
    </vt:vector>
  </HeadingPairs>
  <TitlesOfParts>
    <vt:vector size="34" baseType="lpstr">
      <vt:lpstr>Arial</vt:lpstr>
      <vt:lpstr>Arial Black</vt:lpstr>
      <vt:lpstr>Calibri</vt:lpstr>
      <vt:lpstr>Calibri Light</vt:lpstr>
      <vt:lpstr>Eras Medium ITC</vt:lpstr>
      <vt:lpstr>HelveticaNeueLTStd-Roman</vt:lpstr>
      <vt:lpstr>Tahoma</vt:lpstr>
      <vt:lpstr>Office Theme</vt:lpstr>
      <vt:lpstr>1_Office Theme</vt:lpstr>
      <vt:lpstr>Tema de Office</vt:lpstr>
      <vt:lpstr>1_Tema de Office</vt:lpstr>
      <vt:lpstr>Presentación de PowerPoint</vt:lpstr>
      <vt:lpstr>Construyendo un País con calidad, desafío al 2021</vt:lpstr>
      <vt:lpstr>Presentación de PowerPoint</vt:lpstr>
      <vt:lpstr>1 LA CENTRAL DE COMPRAS PÚBLICAS PERÚ COMPRAS</vt:lpstr>
      <vt:lpstr>Presentación de PowerPoint</vt:lpstr>
      <vt:lpstr>Presentación de PowerPoint</vt:lpstr>
      <vt:lpstr>2 ESTRATEGIA Y SERVICIOS DE PERÚ COMPRAS</vt:lpstr>
      <vt:lpstr>Presentación de PowerPoint</vt:lpstr>
      <vt:lpstr>Presentación de PowerPoint</vt:lpstr>
      <vt:lpstr>Presentación de PowerPoint</vt:lpstr>
      <vt:lpstr>Presentación de PowerPoint</vt:lpstr>
      <vt:lpstr>3 ¿CÓMO APORTA PERÚ COMPRAS AL DESARROLLO DE LAS MYPES?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Masumura Tanaka</dc:creator>
  <cp:lastModifiedBy>Pia Patricia Portillo Bousset</cp:lastModifiedBy>
  <cp:revision>282</cp:revision>
  <cp:lastPrinted>2016-08-08T22:51:09Z</cp:lastPrinted>
  <dcterms:created xsi:type="dcterms:W3CDTF">2016-07-08T17:43:44Z</dcterms:created>
  <dcterms:modified xsi:type="dcterms:W3CDTF">2017-07-20T21:18:11Z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2016-07-08T00:00:00Z</vt:filetime>
  </property>
  <property fmtid="{D5CDD505-2E9C-101B-9397-08002B2CF9AE}" pid="3" name="LastSaved">
    <vt:filetime>2016-07-08T00:00:00Z</vt:filetime>
  </property>
</Properties>
</file>