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38" r:id="rId3"/>
    <p:sldId id="277" r:id="rId4"/>
    <p:sldId id="260" r:id="rId5"/>
    <p:sldId id="285" r:id="rId6"/>
    <p:sldId id="339" r:id="rId7"/>
    <p:sldId id="340" r:id="rId8"/>
    <p:sldId id="342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284" r:id="rId18"/>
    <p:sldId id="336" r:id="rId19"/>
  </p:sldIdLst>
  <p:sldSz cx="10691813" cy="7559675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4BAE-EC14-714E-81C8-22083E8080EA}" type="datetimeFigureOut">
              <a:rPr lang="es-PE" smtClean="0"/>
              <a:t>20/02/2019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1FDA-146D-8E48-88F6-A455DE555FA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1274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4BAE-EC14-714E-81C8-22083E8080EA}" type="datetimeFigureOut">
              <a:rPr lang="es-PE" smtClean="0"/>
              <a:t>20/02/2019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1FDA-146D-8E48-88F6-A455DE555FA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300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4BAE-EC14-714E-81C8-22083E8080EA}" type="datetimeFigureOut">
              <a:rPr lang="es-PE" smtClean="0"/>
              <a:t>20/02/2019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1FDA-146D-8E48-88F6-A455DE555FA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10001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697940" y="373116"/>
            <a:ext cx="3468598" cy="33411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323" b="1" i="0" baseline="0">
                <a:solidFill>
                  <a:srgbClr val="CE0037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s-ES"/>
              <a:t>Nombre </a:t>
            </a:r>
            <a:r>
              <a:rPr lang="es-ES" err="1"/>
              <a:t>presentación_Calibri</a:t>
            </a:r>
            <a:r>
              <a:rPr lang="es-ES"/>
              <a:t> regular 12 pt.</a:t>
            </a:r>
          </a:p>
        </p:txBody>
      </p:sp>
    </p:spTree>
    <p:extLst>
      <p:ext uri="{BB962C8B-B14F-4D97-AF65-F5344CB8AC3E}">
        <p14:creationId xmlns:p14="http://schemas.microsoft.com/office/powerpoint/2010/main" val="1474010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4BAE-EC14-714E-81C8-22083E8080EA}" type="datetimeFigureOut">
              <a:rPr lang="es-PE" smtClean="0"/>
              <a:t>20/02/2019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1FDA-146D-8E48-88F6-A455DE555FA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316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4BAE-EC14-714E-81C8-22083E8080EA}" type="datetimeFigureOut">
              <a:rPr lang="es-PE" smtClean="0"/>
              <a:t>20/02/2019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1FDA-146D-8E48-88F6-A455DE555FA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094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4BAE-EC14-714E-81C8-22083E8080EA}" type="datetimeFigureOut">
              <a:rPr lang="es-PE" smtClean="0"/>
              <a:t>20/02/2019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1FDA-146D-8E48-88F6-A455DE555FA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085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4BAE-EC14-714E-81C8-22083E8080EA}" type="datetimeFigureOut">
              <a:rPr lang="es-PE" smtClean="0"/>
              <a:t>20/02/2019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1FDA-146D-8E48-88F6-A455DE555FA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9237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4BAE-EC14-714E-81C8-22083E8080EA}" type="datetimeFigureOut">
              <a:rPr lang="es-PE" smtClean="0"/>
              <a:t>20/02/2019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1FDA-146D-8E48-88F6-A455DE555FA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262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4BAE-EC14-714E-81C8-22083E8080EA}" type="datetimeFigureOut">
              <a:rPr lang="es-PE" smtClean="0"/>
              <a:t>20/02/2019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1FDA-146D-8E48-88F6-A455DE555FA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070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4BAE-EC14-714E-81C8-22083E8080EA}" type="datetimeFigureOut">
              <a:rPr lang="es-PE" smtClean="0"/>
              <a:t>20/02/2019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1FDA-146D-8E48-88F6-A455DE555FA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256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4BAE-EC14-714E-81C8-22083E8080EA}" type="datetimeFigureOut">
              <a:rPr lang="es-PE" smtClean="0"/>
              <a:t>20/02/2019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1FDA-146D-8E48-88F6-A455DE555FA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018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B4BAE-EC14-714E-81C8-22083E8080EA}" type="datetimeFigureOut">
              <a:rPr lang="es-PE" smtClean="0"/>
              <a:t>20/02/2019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21FDA-146D-8E48-88F6-A455DE555FA4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8316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29ADD4-21B9-7A4E-9A39-BB152828E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F15C3E9-8A7A-804F-828E-B1639645E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2713"/>
            <a:ext cx="8198636" cy="6970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EC2931-B68F-1C4D-9B24-EC431A2DAE23}"/>
              </a:ext>
            </a:extLst>
          </p:cNvPr>
          <p:cNvSpPr txBox="1"/>
          <p:nvPr/>
        </p:nvSpPr>
        <p:spPr>
          <a:xfrm>
            <a:off x="916057" y="2922105"/>
            <a:ext cx="63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ESQUEMA DE ACREDITACIÓN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E8C3213-7F6C-F947-BE91-F458B1D69470}"/>
              </a:ext>
            </a:extLst>
          </p:cNvPr>
          <p:cNvSpPr txBox="1"/>
          <p:nvPr/>
        </p:nvSpPr>
        <p:spPr>
          <a:xfrm>
            <a:off x="916057" y="3531359"/>
            <a:ext cx="6366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LABORATORIOS DE ENSAYO EN EL CAMPO DE EFICIENCIA ENERGÉTICA</a:t>
            </a:r>
            <a:endParaRPr lang="es-PE" sz="3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3D624E1-BA40-8B45-9FA9-FBD9AA53834C}"/>
              </a:ext>
            </a:extLst>
          </p:cNvPr>
          <p:cNvSpPr txBox="1"/>
          <p:nvPr/>
        </p:nvSpPr>
        <p:spPr>
          <a:xfrm>
            <a:off x="916057" y="5314424"/>
            <a:ext cx="6366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9971">
              <a:spcBef>
                <a:spcPct val="0"/>
              </a:spcBef>
              <a:defRPr/>
            </a:pPr>
            <a:r>
              <a:rPr lang="es-ES" sz="2200" err="1">
                <a:solidFill>
                  <a:schemeClr val="tx1">
                    <a:lumMod val="65000"/>
                    <a:lumOff val="35000"/>
                  </a:schemeClr>
                </a:solidFill>
                <a:sym typeface="Calibri" charset="0"/>
              </a:rPr>
              <a:t>Monica</a:t>
            </a:r>
            <a:r>
              <a:rPr lang="es-ES" sz="2200">
                <a:solidFill>
                  <a:schemeClr val="tx1">
                    <a:lumMod val="65000"/>
                    <a:lumOff val="35000"/>
                  </a:schemeClr>
                </a:solidFill>
                <a:sym typeface="Calibri" charset="0"/>
              </a:rPr>
              <a:t> </a:t>
            </a:r>
            <a:r>
              <a:rPr lang="es-ES" sz="2200" err="1">
                <a:solidFill>
                  <a:schemeClr val="tx1">
                    <a:lumMod val="65000"/>
                    <a:lumOff val="35000"/>
                  </a:schemeClr>
                </a:solidFill>
                <a:sym typeface="Calibri" charset="0"/>
              </a:rPr>
              <a:t>Nuñez</a:t>
            </a:r>
            <a:r>
              <a:rPr lang="es-ES" sz="2200">
                <a:solidFill>
                  <a:schemeClr val="tx1">
                    <a:lumMod val="65000"/>
                    <a:lumOff val="35000"/>
                  </a:schemeClr>
                </a:solidFill>
                <a:sym typeface="Calibri" charset="0"/>
              </a:rPr>
              <a:t> Cabañas</a:t>
            </a:r>
          </a:p>
          <a:p>
            <a:pPr defTabSz="439971">
              <a:spcBef>
                <a:spcPct val="0"/>
              </a:spcBef>
              <a:defRPr/>
            </a:pPr>
            <a:r>
              <a:rPr lang="es-ES" sz="2200" b="1">
                <a:solidFill>
                  <a:schemeClr val="tx1">
                    <a:lumMod val="65000"/>
                    <a:lumOff val="35000"/>
                  </a:schemeClr>
                </a:solidFill>
                <a:sym typeface="Calibri" charset="0"/>
              </a:rPr>
              <a:t>Director(e) de la Dirección de Acreditación  </a:t>
            </a:r>
          </a:p>
        </p:txBody>
      </p:sp>
    </p:spTree>
    <p:extLst>
      <p:ext uri="{BB962C8B-B14F-4D97-AF65-F5344CB8AC3E}">
        <p14:creationId xmlns:p14="http://schemas.microsoft.com/office/powerpoint/2010/main" val="1055264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9B36F5-0260-D947-A8A9-F10BE4BF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51"/>
            <a:ext cx="10691813" cy="75385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59DB94-8220-BC40-BC7A-B071594F8422}"/>
              </a:ext>
            </a:extLst>
          </p:cNvPr>
          <p:cNvSpPr txBox="1"/>
          <p:nvPr/>
        </p:nvSpPr>
        <p:spPr>
          <a:xfrm>
            <a:off x="828571" y="208721"/>
            <a:ext cx="9034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altLang="es-PE" sz="2800" b="1">
                <a:solidFill>
                  <a:srgbClr val="C00000"/>
                </a:solidFill>
                <a:latin typeface="Calibri" panose="020F0502020204030204" pitchFamily="34" charset="0"/>
              </a:rPr>
              <a:t>ANEXO DEL REGLAMENTO TÉCNICO SOBRE EL ETIQUETADO DE EFICIENCIA ENERGÉTICA PARA EQUIPOS ENERGÉTICOS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4CECDF2-E595-6248-8E89-1EBA7EE71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966646"/>
              </p:ext>
            </p:extLst>
          </p:nvPr>
        </p:nvGraphicFramePr>
        <p:xfrm>
          <a:off x="907573" y="1492910"/>
          <a:ext cx="8955666" cy="5225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0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0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081"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Equipo Energético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Requisito Técnico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Norma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478"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200" b="1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Aparatos de refrigeración de uso doméstico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clase de eficiencia energética del aparato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IEC 62552 ó su NTP equivalente al momento del ensayo.</a:t>
                      </a:r>
                      <a:endParaRPr lang="es-PE" sz="16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47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Consumo de la energía anual, en </a:t>
                      </a:r>
                      <a:r>
                        <a:rPr lang="es-PE" sz="1100" b="0" i="0" u="none" strike="noStrike" kern="1200" baseline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kWh</a:t>
                      </a: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/año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IEC 62552 ó su NTP equivalente al momento del ensayo.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478">
                <a:tc vMerge="1">
                  <a:txBody>
                    <a:bodyPr/>
                    <a:lstStyle/>
                    <a:p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Consumo de energía anual dividido por la suma de los compartimientos del aparato de refrigeración, en </a:t>
                      </a:r>
                      <a:r>
                        <a:rPr lang="es-PE" sz="1100" b="0" i="0" u="none" strike="noStrike" kern="1200" baseline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kWh</a:t>
                      </a: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/año/litro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IEC 62552 ó su NTP equivalente al momento del ensayo. </a:t>
                      </a:r>
                      <a:endParaRPr lang="es-PE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47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Clase de clima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IEC 62552 ó su NTP equivalente al momento del ensayo.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47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Clasificación por estrellas del compartimiento de alimentos congelados con mayor volumen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IEC 62552 ó su NTP equivalente al momento del ensayo. </a:t>
                      </a:r>
                      <a:endParaRPr lang="es-PE" sz="16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2996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Suma de los volúmenes útiles de todos los compartimentos a los que no corresponde una clasificación por estrellas (temperatura de funcionamiento superior a – 6 °C), redondeado al número entero más próximo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IEC 62552 ó su NTP equivalente al momento del ensayo.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IEC 62552 ó su NTP equivalente al momento del ensayo. 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2996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Suma de los volúmenes útiles de todos los compartimentos de alimentos congelados a los que corresponde una clasificación de estrellas (temperatura de funcionamiento inferior o igual a – 6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IEC 62552 ó su NTP equivalente al momento del ensayo. </a:t>
                      </a:r>
                      <a:endParaRPr lang="es-PE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478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Emisiones de sonido acústico aéreo expresado en dB(A) re 1 </a:t>
                      </a:r>
                      <a:r>
                        <a:rPr lang="es-PE" sz="1100" b="0" i="0" u="none" strike="noStrike" kern="1200" baseline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</a:t>
                      </a:r>
                      <a:endParaRPr lang="es-PE" sz="11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IEC 60704-2-14 ó su NTP equivalente al momento del ensayo. </a:t>
                      </a:r>
                      <a:endParaRPr lang="es-PE" sz="16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560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9B36F5-0260-D947-A8A9-F10BE4BF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51"/>
            <a:ext cx="10691813" cy="75385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59DB94-8220-BC40-BC7A-B071594F8422}"/>
              </a:ext>
            </a:extLst>
          </p:cNvPr>
          <p:cNvSpPr txBox="1"/>
          <p:nvPr/>
        </p:nvSpPr>
        <p:spPr>
          <a:xfrm>
            <a:off x="828571" y="208721"/>
            <a:ext cx="9034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altLang="es-PE" sz="2800" b="1">
                <a:solidFill>
                  <a:srgbClr val="C00000"/>
                </a:solidFill>
                <a:latin typeface="Calibri" panose="020F0502020204030204" pitchFamily="34" charset="0"/>
              </a:rPr>
              <a:t>ANEXO DEL REGLAMENTO TÉCNICO SOBRE EL ETIQUETADO DE EFICIENCIA ENERGÉTICA PARA EQUIPOS ENERGÉTICOS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8332CD9-309D-3841-AB71-10E80BA5B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564423"/>
              </p:ext>
            </p:extLst>
          </p:nvPr>
        </p:nvGraphicFramePr>
        <p:xfrm>
          <a:off x="669035" y="1902728"/>
          <a:ext cx="8991800" cy="3712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8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0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2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/>
                        <a:t>Equipo Energético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Requisito Técnico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Norma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1288">
                <a:tc>
                  <a:txBody>
                    <a:bodyPr/>
                    <a:lstStyle/>
                    <a:p>
                      <a:pPr algn="just"/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Calderas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Procedimiento para la determinación de la eficiencia térmica de las calderas.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350.300.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8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Motores eléctricos trifásicos asíncronos o de inducción con rotor de jaula de ardilla </a:t>
                      </a:r>
                    </a:p>
                    <a:p>
                      <a:pPr algn="just"/>
                      <a:endParaRPr lang="es-PE" sz="18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Medida de la eficiencia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IEEE </a:t>
                      </a:r>
                      <a:r>
                        <a:rPr lang="es-PE" sz="1800" b="0" i="0" u="none" strike="noStrike" kern="1200" baseline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Std</a:t>
                      </a:r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112-2004 </a:t>
                      </a:r>
                      <a:r>
                        <a:rPr lang="es-PE" sz="1800" b="0" i="0" u="none" strike="noStrike" kern="1200" baseline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ó</a:t>
                      </a:r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 NTP equivalente al momento del ensayo.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211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9B36F5-0260-D947-A8A9-F10BE4BF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51"/>
            <a:ext cx="10691813" cy="75385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59DB94-8220-BC40-BC7A-B071594F8422}"/>
              </a:ext>
            </a:extLst>
          </p:cNvPr>
          <p:cNvSpPr txBox="1"/>
          <p:nvPr/>
        </p:nvSpPr>
        <p:spPr>
          <a:xfrm>
            <a:off x="828571" y="208721"/>
            <a:ext cx="9034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altLang="es-PE" sz="2800" b="1">
                <a:solidFill>
                  <a:srgbClr val="C00000"/>
                </a:solidFill>
                <a:latin typeface="Calibri" panose="020F0502020204030204" pitchFamily="34" charset="0"/>
              </a:rPr>
              <a:t>ANEXO DEL REGLAMENTO TÉCNICO SOBRE EL ETIQUETADO DE EFICIENCIA ENERGÉTICA PARA EQUIPOS ENERGÉTICOS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DFAF111-D2C4-3D40-A442-881FFAFBD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097846"/>
              </p:ext>
            </p:extLst>
          </p:nvPr>
        </p:nvGraphicFramePr>
        <p:xfrm>
          <a:off x="828571" y="1410022"/>
          <a:ext cx="9034669" cy="5288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3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9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6764"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Equipo Energético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Requisito Técnico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Norma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603">
                <a:tc rowSpan="8">
                  <a:txBody>
                    <a:bodyPr/>
                    <a:lstStyle/>
                    <a:p>
                      <a:pPr algn="just"/>
                      <a:r>
                        <a:rPr lang="es-PE" sz="1200"/>
                        <a:t>Lavadoras de ropa de uso doméstico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clase de eficiencia energética del aparato</a:t>
                      </a:r>
                      <a:endParaRPr lang="es-PE" sz="105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 antecedente en norma IEC 60456, modificada o UNE EN 60456.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369">
                <a:tc vMerge="1">
                  <a:txBody>
                    <a:bodyPr/>
                    <a:lstStyle/>
                    <a:p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Consumo de la energía en kWh por ciclo normal de lavado de algodón a 60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</a:t>
                      </a:r>
                    </a:p>
                    <a:p>
                      <a:pPr marL="0" algn="l" defTabSz="914400" rtl="0" eaLnBrk="1" latinLnBrk="0" hangingPunct="1"/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antecedente en norma IEC 60456, modificada o UNE EN 60456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369">
                <a:tc vMerge="1">
                  <a:txBody>
                    <a:bodyPr/>
                    <a:lstStyle/>
                    <a:p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Consumo de la energía en kWh por ciclo normal de lavado de algodón a 40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</a:t>
                      </a:r>
                    </a:p>
                    <a:p>
                      <a:pPr marL="0" algn="l" defTabSz="914400" rtl="0" eaLnBrk="1" latinLnBrk="0" hangingPunct="1"/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antecedente en norma IEC 60456; modificada o UNE EN 60456.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369">
                <a:tc vMerge="1">
                  <a:txBody>
                    <a:bodyPr/>
                    <a:lstStyle/>
                    <a:p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clase de eficacia de centrifugado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</a:t>
                      </a:r>
                    </a:p>
                    <a:p>
                      <a:pPr marL="0" algn="l" defTabSz="914400" rtl="0" eaLnBrk="1" latinLnBrk="0" hangingPunct="1"/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antecedente en norma IEC 60456, modificada o UNE EN 60456.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369">
                <a:tc vMerge="1">
                  <a:txBody>
                    <a:bodyPr/>
                    <a:lstStyle/>
                    <a:p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clase de eficacia de Centrifugado alcanzada en un ciclo normal de lavado de algodón a 60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 antecedente en norma IEC 60456modificada o UNE EN 60456.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369">
                <a:tc vMerge="1">
                  <a:txBody>
                    <a:bodyPr/>
                    <a:lstStyle/>
                    <a:p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Capacidad del aparato en kg para un ciclo normal de lavado de algodón a 60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</a:t>
                      </a:r>
                    </a:p>
                    <a:p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antecedente en norma IEC 60456, modificada o UNE EN 60456.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369">
                <a:tc vMerge="1">
                  <a:txBody>
                    <a:bodyPr/>
                    <a:lstStyle/>
                    <a:p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Consumo de agua en litros para un ciclo normal de lavado de algodón a 60°C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</a:t>
                      </a:r>
                    </a:p>
                    <a:p>
                      <a:pPr marL="0" algn="l" defTabSz="914400" rtl="0" eaLnBrk="1" latinLnBrk="0" hangingPunct="1"/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antecedente en norma IEC 60456, modificada o UNE EN 60456.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8369">
                <a:tc vMerge="1">
                  <a:txBody>
                    <a:bodyPr/>
                    <a:lstStyle/>
                    <a:p>
                      <a:pPr algn="just"/>
                      <a:endParaRPr lang="es-PE"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Emisiones de sonido acústico aéreo durante el lavado y el centrifugado.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</a:t>
                      </a:r>
                    </a:p>
                    <a:p>
                      <a:r>
                        <a:rPr lang="es-PE" sz="105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antecedente en norma IEC 60704-2-4 (Modificada) o EN 60704-2-4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8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9B36F5-0260-D947-A8A9-F10BE4BF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51"/>
            <a:ext cx="10691813" cy="75385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59DB94-8220-BC40-BC7A-B071594F8422}"/>
              </a:ext>
            </a:extLst>
          </p:cNvPr>
          <p:cNvSpPr txBox="1"/>
          <p:nvPr/>
        </p:nvSpPr>
        <p:spPr>
          <a:xfrm>
            <a:off x="828571" y="208721"/>
            <a:ext cx="9034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altLang="es-PE" sz="2800" b="1">
                <a:solidFill>
                  <a:srgbClr val="C00000"/>
                </a:solidFill>
                <a:latin typeface="Calibri" panose="020F0502020204030204" pitchFamily="34" charset="0"/>
              </a:rPr>
              <a:t>ANEXO DEL REGLAMENTO TÉCNICO SOBRE EL ETIQUETADO DE EFICIENCIA ENERGÉTICA PARA EQUIPOS ENERGÉTICOS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0640E52-0301-9746-87B4-3213AB8F04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165509"/>
              </p:ext>
            </p:extLst>
          </p:nvPr>
        </p:nvGraphicFramePr>
        <p:xfrm>
          <a:off x="907574" y="1445654"/>
          <a:ext cx="8955666" cy="5342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9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3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8238">
                <a:tc>
                  <a:txBody>
                    <a:bodyPr/>
                    <a:lstStyle/>
                    <a:p>
                      <a:pPr algn="ctr"/>
                      <a:r>
                        <a:rPr lang="es-PE" b="1"/>
                        <a:t>Equipo Energético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Requisito Técnico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Norma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601">
                <a:tc rowSpan="6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Secadoras de tambor de uso doméstico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clase de eficiencia energética del aparato.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 antecedente en norma IEC 61121; modificada o UNE EN 61121:2013.</a:t>
                      </a:r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60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4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Consumo de energía en kWh por ciclo secado de una carga normal de algodón. 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 antecedente en norma IEC 61121;, modificada o UNE EN 61121:2013. </a:t>
                      </a:r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160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8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Duración del ciclo de secado de una carga normal de algodón. </a:t>
                      </a:r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 antecedente en norma IEC 61121; modificada o UNE EN 61121:2013.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160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4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clase de eficiencia energética de la condensación 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 antecedente en norma IEC 61121; modificada o UNE EN 61121:2013 </a:t>
                      </a:r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686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8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Capacidad nominal del aparato en kg de algodón. </a:t>
                      </a:r>
                      <a:endParaRPr lang="es-PE" sz="18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 antecedente en norma IEC 61121; modificada o UNE EN 61121:2013.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126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4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Emisiones de sonido acústico aéreo durante el lavado y el centrifugado.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al momento del ensayo con antecedente en norma IEC 60704-2-6; modificada o UNE EN 60704-2-6:2012.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78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9B36F5-0260-D947-A8A9-F10BE4BF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51"/>
            <a:ext cx="10691813" cy="75385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59DB94-8220-BC40-BC7A-B071594F8422}"/>
              </a:ext>
            </a:extLst>
          </p:cNvPr>
          <p:cNvSpPr txBox="1"/>
          <p:nvPr/>
        </p:nvSpPr>
        <p:spPr>
          <a:xfrm>
            <a:off x="828571" y="208721"/>
            <a:ext cx="9034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altLang="es-PE" sz="2800" b="1">
                <a:solidFill>
                  <a:srgbClr val="C00000"/>
                </a:solidFill>
                <a:latin typeface="Calibri" panose="020F0502020204030204" pitchFamily="34" charset="0"/>
              </a:rPr>
              <a:t>ANEXO DEL REGLAMENTO TÉCNICO SOBRE EL ETIQUETADO DE EFICIENCIA ENERGÉTICA PARA EQUIPOS ENERGÉTICOS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DDD6CAD-6980-2A40-8CAD-14790A60D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908305"/>
              </p:ext>
            </p:extLst>
          </p:nvPr>
        </p:nvGraphicFramePr>
        <p:xfrm>
          <a:off x="907574" y="1520688"/>
          <a:ext cx="8872531" cy="5178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6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3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041"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Equipo Energético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Requisito Técnico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Norma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2490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1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Equipos de aire acondicionado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Factor de eficiencia energética (EER), coeficiente de rendimiento (COP).</a:t>
                      </a:r>
                      <a:endParaRPr lang="es-PE" sz="18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con antecedente en norma UNE EN 14511.</a:t>
                      </a:r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16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4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Factor de eficiencia energética (EER)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con antecedente en norma UNE EN 15218.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12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8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Métodos de ensayo para el SEER y el SCOP </a:t>
                      </a:r>
                      <a:endParaRPr lang="es-PE" sz="18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con antecedente en norma UNE EN 14825. </a:t>
                      </a:r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912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4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Nivel de potencia acústica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equivalente con antecedente en norma UNE EN 12102. </a:t>
                      </a:r>
                      <a:r>
                        <a:rPr lang="es-PE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16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1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Calentadores de agua eléctricos de acumulación de uso doméstico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clase de eficiencia energética del aparato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370.502:2009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816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4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Eficiencia Energética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(Clase de potencia) </a:t>
                      </a: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NTP 370.502:2009 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4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270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9B36F5-0260-D947-A8A9-F10BE4BF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51"/>
            <a:ext cx="10691813" cy="75385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59DB94-8220-BC40-BC7A-B071594F8422}"/>
              </a:ext>
            </a:extLst>
          </p:cNvPr>
          <p:cNvSpPr txBox="1"/>
          <p:nvPr/>
        </p:nvSpPr>
        <p:spPr>
          <a:xfrm>
            <a:off x="828571" y="248477"/>
            <a:ext cx="9034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altLang="es-PE" sz="2800" b="1">
                <a:solidFill>
                  <a:srgbClr val="C00000"/>
                </a:solidFill>
                <a:latin typeface="Calibri" panose="020F0502020204030204" pitchFamily="34" charset="0"/>
              </a:rPr>
              <a:t>RESPECTO A LOS ENSAYOS DE APTITUD</a:t>
            </a:r>
          </a:p>
          <a:p>
            <a:r>
              <a:rPr lang="es-PE" altLang="es-PE" sz="2800" b="1">
                <a:solidFill>
                  <a:srgbClr val="C00000"/>
                </a:solidFill>
                <a:latin typeface="Calibri" panose="020F0502020204030204" pitchFamily="34" charset="0"/>
              </a:rPr>
              <a:t>EN EFICIENCIA ENERGÉTICA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141B02-F03D-3C49-B1BE-1D585CC47CE9}"/>
              </a:ext>
            </a:extLst>
          </p:cNvPr>
          <p:cNvSpPr/>
          <p:nvPr/>
        </p:nvSpPr>
        <p:spPr>
          <a:xfrm>
            <a:off x="828571" y="1726163"/>
            <a:ext cx="885214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Según la Directriz de Criterios para la participación en Ensayos de Aptitud / Comparaciones Inter-laboratorios, DA-acr-13D:</a:t>
            </a:r>
          </a:p>
          <a:p>
            <a:pPr algn="just">
              <a:spcAft>
                <a:spcPts val="0"/>
              </a:spcAft>
            </a:pPr>
            <a:endParaRPr lang="es-ES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just" fontAlgn="base" hangingPunct="0">
              <a:buFont typeface="Wingdings" pitchFamily="2" charset="2"/>
              <a:buChar char="Ø"/>
            </a:pPr>
            <a:r>
              <a:rPr lang="es-PE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Los laboratorios deben demostrar su competencia técnica en la </a:t>
            </a:r>
            <a:r>
              <a:rPr lang="es-PE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ejecución de los ensayos, mediante la participación satisfactoria</a:t>
            </a:r>
            <a:r>
              <a:rPr lang="es-PE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en programas de ensayos de aptitud. </a:t>
            </a:r>
          </a:p>
          <a:p>
            <a:pPr algn="just" fontAlgn="base" hangingPunct="0"/>
            <a:r>
              <a:rPr lang="es-PE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    </a:t>
            </a:r>
          </a:p>
          <a:p>
            <a:pPr marL="285750" indent="-285750" algn="just" fontAlgn="base" hangingPunct="0">
              <a:buFont typeface="Wingdings" pitchFamily="2" charset="2"/>
              <a:buChar char="Ø"/>
            </a:pPr>
            <a:r>
              <a:rPr lang="es-PE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En caso de no existir un proveedor para determinado ensayo a nivel nacional o internacional, </a:t>
            </a:r>
            <a:r>
              <a:rPr lang="es-PE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dentro del alcance de la acreditación de un laboratorio:</a:t>
            </a:r>
          </a:p>
          <a:p>
            <a:pPr algn="just" fontAlgn="base" hangingPunct="0"/>
            <a:endParaRPr lang="es-PE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742950" lvl="1" indent="-285750" algn="just" fontAlgn="base" hangingPunct="0">
              <a:buFont typeface="Arial" panose="020B0604020202020204" pitchFamily="34" charset="0"/>
              <a:buChar char="•"/>
            </a:pPr>
            <a:r>
              <a:rPr lang="es-PE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Se permitirá que los laboratorios promuevan programas o rondas de pruebas de aptitud, o</a:t>
            </a:r>
          </a:p>
          <a:p>
            <a:pPr marL="742950" lvl="1" indent="-285750" algn="just" fontAlgn="base" hangingPunct="0">
              <a:buFont typeface="Arial" panose="020B0604020202020204" pitchFamily="34" charset="0"/>
              <a:buChar char="•"/>
            </a:pPr>
            <a:endParaRPr lang="es-PE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742950" lvl="1" indent="-285750" algn="just" fontAlgn="base" hangingPunct="0">
              <a:buFont typeface="Arial" panose="020B0604020202020204" pitchFamily="34" charset="0"/>
              <a:buChar char="•"/>
            </a:pPr>
            <a:r>
              <a:rPr lang="es-PE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El laboratorio podrá demostrar su competencia técnica a través del programa de aseguramiento de la validez de sus resultados, realizados internamente en cumplimiento de la sección 7.7 de la norma NTP-ISO/IEC 17025.</a:t>
            </a:r>
          </a:p>
          <a:p>
            <a:pPr algn="just" fontAlgn="base" hangingPunct="0"/>
            <a:endParaRPr lang="es-PE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796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9B36F5-0260-D947-A8A9-F10BE4BF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51"/>
            <a:ext cx="10691813" cy="75385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59DB94-8220-BC40-BC7A-B071594F8422}"/>
              </a:ext>
            </a:extLst>
          </p:cNvPr>
          <p:cNvSpPr txBox="1"/>
          <p:nvPr/>
        </p:nvSpPr>
        <p:spPr>
          <a:xfrm>
            <a:off x="828571" y="208721"/>
            <a:ext cx="903466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PE" altLang="es-PE" sz="2800" b="1">
                <a:solidFill>
                  <a:srgbClr val="C00000"/>
                </a:solidFill>
                <a:latin typeface="Calibri" panose="020F0502020204030204" pitchFamily="34" charset="0"/>
              </a:rPr>
              <a:t>RESPECTO A LOS ENSAYOS DE APTITUD</a:t>
            </a:r>
            <a:endParaRPr lang="en-US"/>
          </a:p>
          <a:p>
            <a:pPr algn="ctr"/>
            <a:r>
              <a:rPr lang="es-PE" altLang="es-PE" sz="2800" b="1">
                <a:solidFill>
                  <a:srgbClr val="C00000"/>
                </a:solidFill>
                <a:latin typeface="Calibri" panose="020F0502020204030204" pitchFamily="34" charset="0"/>
              </a:rPr>
              <a:t>EN EFICIENCIA ENERGÉTICA </a:t>
            </a:r>
            <a:endParaRPr lang="es-PE" altLang="es-PE" sz="28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9F54DA1-E0DC-5E41-8968-CD32DCCFC043}"/>
              </a:ext>
            </a:extLst>
          </p:cNvPr>
          <p:cNvSpPr/>
          <p:nvPr/>
        </p:nvSpPr>
        <p:spPr>
          <a:xfrm>
            <a:off x="828570" y="1568712"/>
            <a:ext cx="9034669" cy="4933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s-PE" sz="28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PROVEEDOR DE ENSAYOS DE APTITUD:</a:t>
            </a:r>
            <a:endParaRPr lang="es-PE" sz="2400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s-PE"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Normalización y Certificación Electrónica, A.C. – NYCE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PE"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    </a:t>
            </a:r>
            <a:r>
              <a:rPr lang="es-PE" sz="2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Organismo acreditado por la EMA – México en el siguiente alcance:</a:t>
            </a:r>
          </a:p>
          <a:p>
            <a:pPr marL="800100" lvl="1" indent="-342900" algn="just">
              <a:lnSpc>
                <a:spcPct val="107000"/>
              </a:lnSpc>
              <a:buFont typeface="Arial Narrow" panose="020B0606020202030204" pitchFamily="34" charset="0"/>
              <a:buChar char="-"/>
            </a:pPr>
            <a:r>
              <a:rPr lang="es-PE"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Productos electrónicos / Aparatos electrónicos de uso doméstico</a:t>
            </a:r>
          </a:p>
          <a:p>
            <a:pPr marL="800100" lvl="1" indent="-342900" algn="just">
              <a:lnSpc>
                <a:spcPct val="107000"/>
              </a:lnSpc>
              <a:buFont typeface="Arial Narrow" panose="020B0606020202030204" pitchFamily="34" charset="0"/>
              <a:buChar char="-"/>
            </a:pPr>
            <a:r>
              <a:rPr lang="es-PE"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Electrodomésticos y herramientas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Arial Narrow" panose="020B0606020202030204" pitchFamily="34" charset="0"/>
              <a:buChar char="-"/>
            </a:pPr>
            <a:r>
              <a:rPr lang="es-PE"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Luminarias, balastros e iluminación</a:t>
            </a:r>
          </a:p>
          <a:p>
            <a:pPr lvl="1" algn="just"/>
            <a:r>
              <a:rPr lang="es-PE" sz="2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Para el año 2019 tienen programado Ensayos de aptitud en:</a:t>
            </a:r>
          </a:p>
          <a:p>
            <a:pPr marL="800100" lvl="1" indent="-342900" algn="just">
              <a:buFont typeface="Arial Narrow" panose="020B0606020202030204" pitchFamily="34" charset="0"/>
              <a:buChar char="-"/>
            </a:pPr>
            <a:r>
              <a:rPr lang="es-PE"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Electrodomésticos y herramientas</a:t>
            </a:r>
          </a:p>
          <a:p>
            <a:pPr marL="800100" lvl="1" indent="-342900" algn="just">
              <a:buFont typeface="Arial Narrow" panose="020B0606020202030204" pitchFamily="34" charset="0"/>
              <a:buChar char="-"/>
            </a:pPr>
            <a:r>
              <a:rPr lang="es-PE"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Refrigeradoras y Congeladoras</a:t>
            </a:r>
          </a:p>
          <a:p>
            <a:pPr marL="800100" lvl="1" indent="-342900" algn="just">
              <a:buFont typeface="Arial Narrow" panose="020B0606020202030204" pitchFamily="34" charset="0"/>
              <a:buChar char="-"/>
            </a:pPr>
            <a:r>
              <a:rPr lang="es-PE"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Eficiencia Energética de Refrigeración Comercial</a:t>
            </a:r>
          </a:p>
          <a:p>
            <a:pPr lvl="1" algn="just"/>
            <a:endParaRPr lang="es-PE" sz="24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lvl="1" indent="-89535" algn="just">
              <a:lnSpc>
                <a:spcPct val="107000"/>
              </a:lnSpc>
              <a:spcAft>
                <a:spcPts val="800"/>
              </a:spcAft>
            </a:pPr>
            <a:r>
              <a:rPr lang="es-PE"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NYCE - México tiene una sucursal en Colombia.</a:t>
            </a:r>
          </a:p>
        </p:txBody>
      </p:sp>
    </p:spTree>
    <p:extLst>
      <p:ext uri="{BB962C8B-B14F-4D97-AF65-F5344CB8AC3E}">
        <p14:creationId xmlns:p14="http://schemas.microsoft.com/office/powerpoint/2010/main" val="449722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4092F-0455-B844-B1B0-74023DB0C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6"/>
            <a:ext cx="10691813" cy="75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30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22" y="1508378"/>
            <a:ext cx="8433968" cy="45429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" y="0"/>
            <a:ext cx="1069208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92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94BACDE-4E77-7142-ADCC-CE7615CFF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6"/>
            <a:ext cx="10691813" cy="75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0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8"/>
          <p:cNvSpPr/>
          <p:nvPr/>
        </p:nvSpPr>
        <p:spPr bwMode="auto">
          <a:xfrm>
            <a:off x="1874403" y="3696793"/>
            <a:ext cx="1298670" cy="455613"/>
          </a:xfrm>
          <a:prstGeom prst="round2SameRect">
            <a:avLst/>
          </a:prstGeom>
          <a:solidFill>
            <a:srgbClr val="7030A0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1323" b="1">
                <a:solidFill>
                  <a:schemeClr val="bg1"/>
                </a:solidFill>
              </a:rPr>
              <a:t>ACREDITACIÓN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960504" y="4781134"/>
            <a:ext cx="1033718" cy="43815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1213" b="1">
                <a:solidFill>
                  <a:srgbClr val="333333"/>
                </a:solidFill>
              </a:rPr>
              <a:t>Laboratorios</a:t>
            </a:r>
          </a:p>
        </p:txBody>
      </p:sp>
      <p:sp>
        <p:nvSpPr>
          <p:cNvPr id="5" name="Rectángulo 4"/>
          <p:cNvSpPr/>
          <p:nvPr/>
        </p:nvSpPr>
        <p:spPr bwMode="auto">
          <a:xfrm>
            <a:off x="2087285" y="4776372"/>
            <a:ext cx="872913" cy="422275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1213" b="1">
                <a:solidFill>
                  <a:srgbClr val="333333"/>
                </a:solidFill>
              </a:rPr>
              <a:t>Inspección</a:t>
            </a:r>
          </a:p>
        </p:txBody>
      </p:sp>
      <p:sp>
        <p:nvSpPr>
          <p:cNvPr id="6" name="Rectángulo 5"/>
          <p:cNvSpPr/>
          <p:nvPr/>
        </p:nvSpPr>
        <p:spPr bwMode="auto">
          <a:xfrm>
            <a:off x="3060406" y="4776834"/>
            <a:ext cx="1047996" cy="415925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1213" b="1">
                <a:solidFill>
                  <a:srgbClr val="333333"/>
                </a:solidFill>
              </a:rPr>
              <a:t>Certificación</a:t>
            </a:r>
          </a:p>
        </p:txBody>
      </p:sp>
      <p:sp>
        <p:nvSpPr>
          <p:cNvPr id="7" name="Rectángulo 13"/>
          <p:cNvSpPr/>
          <p:nvPr/>
        </p:nvSpPr>
        <p:spPr bwMode="auto">
          <a:xfrm>
            <a:off x="7009586" y="3657608"/>
            <a:ext cx="1208707" cy="406400"/>
          </a:xfrm>
          <a:prstGeom prst="round2SameRect">
            <a:avLst/>
          </a:prstGeom>
          <a:solidFill>
            <a:srgbClr val="604B3E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1323" b="1">
                <a:solidFill>
                  <a:schemeClr val="bg1"/>
                </a:solidFill>
              </a:rPr>
              <a:t>METROLOGÍA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2081196" y="1964452"/>
            <a:ext cx="7052703" cy="6349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2205" b="1">
                <a:solidFill>
                  <a:srgbClr val="FFFFFF"/>
                </a:solidFill>
              </a:rPr>
              <a:t>Consejo Nacional  de Calidad - CONACAL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081939" y="2756569"/>
            <a:ext cx="7052272" cy="635222"/>
          </a:xfrm>
          <a:prstGeom prst="roundRect">
            <a:avLst/>
          </a:prstGeom>
          <a:solidFill>
            <a:srgbClr val="CD0535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2205" b="1">
                <a:solidFill>
                  <a:prstClr val="white"/>
                </a:solidFill>
              </a:rPr>
              <a:t>Instituto Nacional para la Calidad - INACAL</a:t>
            </a:r>
          </a:p>
        </p:txBody>
      </p:sp>
      <p:sp>
        <p:nvSpPr>
          <p:cNvPr id="10" name="Rectángulo 10"/>
          <p:cNvSpPr/>
          <p:nvPr/>
        </p:nvSpPr>
        <p:spPr bwMode="auto">
          <a:xfrm>
            <a:off x="4204056" y="4784318"/>
            <a:ext cx="1057095" cy="41275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1213" b="1">
                <a:solidFill>
                  <a:srgbClr val="333333"/>
                </a:solidFill>
              </a:rPr>
              <a:t>Normas Técnicas</a:t>
            </a:r>
          </a:p>
        </p:txBody>
      </p:sp>
      <p:sp>
        <p:nvSpPr>
          <p:cNvPr id="11" name="Rectángulo 11"/>
          <p:cNvSpPr/>
          <p:nvPr/>
        </p:nvSpPr>
        <p:spPr bwMode="auto">
          <a:xfrm>
            <a:off x="5345287" y="4776372"/>
            <a:ext cx="1113842" cy="42703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1213" b="1">
                <a:solidFill>
                  <a:srgbClr val="333333"/>
                </a:solidFill>
              </a:rPr>
              <a:t>Comités Técnicos</a:t>
            </a:r>
          </a:p>
        </p:txBody>
      </p:sp>
      <p:sp>
        <p:nvSpPr>
          <p:cNvPr id="12" name="Rectángulo 10"/>
          <p:cNvSpPr/>
          <p:nvPr/>
        </p:nvSpPr>
        <p:spPr bwMode="auto">
          <a:xfrm>
            <a:off x="6532402" y="4757329"/>
            <a:ext cx="1113841" cy="4683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1213" b="1">
                <a:solidFill>
                  <a:srgbClr val="333333"/>
                </a:solidFill>
              </a:rPr>
              <a:t>Trazabilidad</a:t>
            </a:r>
          </a:p>
        </p:txBody>
      </p:sp>
      <p:sp>
        <p:nvSpPr>
          <p:cNvPr id="13" name="Rectángulo 11"/>
          <p:cNvSpPr/>
          <p:nvPr/>
        </p:nvSpPr>
        <p:spPr bwMode="auto">
          <a:xfrm>
            <a:off x="7686905" y="4764934"/>
            <a:ext cx="1083035" cy="4683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1213" b="1">
                <a:solidFill>
                  <a:srgbClr val="333333"/>
                </a:solidFill>
              </a:rPr>
              <a:t>Patrones Nacionales</a:t>
            </a:r>
          </a:p>
        </p:txBody>
      </p:sp>
      <p:cxnSp>
        <p:nvCxnSpPr>
          <p:cNvPr id="14" name="23 Conector recto"/>
          <p:cNvCxnSpPr/>
          <p:nvPr/>
        </p:nvCxnSpPr>
        <p:spPr>
          <a:xfrm>
            <a:off x="1600480" y="4509672"/>
            <a:ext cx="237417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29 Conector recto"/>
          <p:cNvCxnSpPr/>
          <p:nvPr/>
        </p:nvCxnSpPr>
        <p:spPr>
          <a:xfrm>
            <a:off x="4732606" y="4428710"/>
            <a:ext cx="1261380" cy="476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32 Conector recto"/>
          <p:cNvCxnSpPr/>
          <p:nvPr/>
        </p:nvCxnSpPr>
        <p:spPr>
          <a:xfrm>
            <a:off x="7040695" y="4422655"/>
            <a:ext cx="1177594" cy="287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40 Conector recto"/>
          <p:cNvCxnSpPr/>
          <p:nvPr/>
        </p:nvCxnSpPr>
        <p:spPr>
          <a:xfrm>
            <a:off x="1600476" y="4514436"/>
            <a:ext cx="0" cy="26987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44 Conector recto"/>
          <p:cNvCxnSpPr/>
          <p:nvPr/>
        </p:nvCxnSpPr>
        <p:spPr>
          <a:xfrm>
            <a:off x="2523738" y="4498451"/>
            <a:ext cx="0" cy="26987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45 Conector recto"/>
          <p:cNvCxnSpPr/>
          <p:nvPr/>
        </p:nvCxnSpPr>
        <p:spPr>
          <a:xfrm>
            <a:off x="4723603" y="4421169"/>
            <a:ext cx="3242" cy="35798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46 Conector recto"/>
          <p:cNvCxnSpPr/>
          <p:nvPr/>
        </p:nvCxnSpPr>
        <p:spPr>
          <a:xfrm>
            <a:off x="5993984" y="4425541"/>
            <a:ext cx="6485" cy="34925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48 Conector recto"/>
          <p:cNvCxnSpPr/>
          <p:nvPr/>
        </p:nvCxnSpPr>
        <p:spPr>
          <a:xfrm>
            <a:off x="8218289" y="4409662"/>
            <a:ext cx="0" cy="35877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51 Conector recto"/>
          <p:cNvCxnSpPr/>
          <p:nvPr/>
        </p:nvCxnSpPr>
        <p:spPr>
          <a:xfrm>
            <a:off x="2523738" y="4168359"/>
            <a:ext cx="0" cy="3556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54 Conector recto"/>
          <p:cNvCxnSpPr/>
          <p:nvPr/>
        </p:nvCxnSpPr>
        <p:spPr>
          <a:xfrm>
            <a:off x="3974652" y="4506497"/>
            <a:ext cx="0" cy="26987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61 Conector recto"/>
          <p:cNvCxnSpPr>
            <a:cxnSpLocks/>
          </p:cNvCxnSpPr>
          <p:nvPr/>
        </p:nvCxnSpPr>
        <p:spPr>
          <a:xfrm>
            <a:off x="863300" y="1329917"/>
            <a:ext cx="0" cy="5161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65 Conector recto de flecha"/>
          <p:cNvCxnSpPr>
            <a:cxnSpLocks/>
          </p:cNvCxnSpPr>
          <p:nvPr/>
        </p:nvCxnSpPr>
        <p:spPr>
          <a:xfrm>
            <a:off x="863301" y="6489285"/>
            <a:ext cx="1157849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redondeado 38"/>
          <p:cNvSpPr/>
          <p:nvPr/>
        </p:nvSpPr>
        <p:spPr>
          <a:xfrm>
            <a:off x="2123349" y="1077040"/>
            <a:ext cx="7052703" cy="63499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2756" b="1">
                <a:solidFill>
                  <a:prstClr val="white"/>
                </a:solidFill>
              </a:rPr>
              <a:t>POLÍTICA NACIONAL PARA LA CALIDAD</a:t>
            </a:r>
          </a:p>
        </p:txBody>
      </p:sp>
      <p:cxnSp>
        <p:nvCxnSpPr>
          <p:cNvPr id="27" name="87 Conector recto"/>
          <p:cNvCxnSpPr/>
          <p:nvPr/>
        </p:nvCxnSpPr>
        <p:spPr>
          <a:xfrm flipV="1">
            <a:off x="1233611" y="1562815"/>
            <a:ext cx="844703" cy="7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89 Conector recto"/>
          <p:cNvCxnSpPr/>
          <p:nvPr/>
        </p:nvCxnSpPr>
        <p:spPr>
          <a:xfrm>
            <a:off x="1233608" y="1570752"/>
            <a:ext cx="0" cy="7096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91 Conector recto"/>
          <p:cNvCxnSpPr/>
          <p:nvPr/>
        </p:nvCxnSpPr>
        <p:spPr>
          <a:xfrm flipV="1">
            <a:off x="1233611" y="2274017"/>
            <a:ext cx="844703" cy="635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93 Conector recto"/>
          <p:cNvCxnSpPr/>
          <p:nvPr/>
        </p:nvCxnSpPr>
        <p:spPr>
          <a:xfrm>
            <a:off x="7635392" y="4079465"/>
            <a:ext cx="0" cy="3302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97 Conector recto"/>
          <p:cNvCxnSpPr/>
          <p:nvPr/>
        </p:nvCxnSpPr>
        <p:spPr>
          <a:xfrm>
            <a:off x="7040695" y="4415683"/>
            <a:ext cx="0" cy="34925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99 Conector recto"/>
          <p:cNvCxnSpPr>
            <a:cxnSpLocks/>
          </p:cNvCxnSpPr>
          <p:nvPr/>
        </p:nvCxnSpPr>
        <p:spPr>
          <a:xfrm>
            <a:off x="9176053" y="1416764"/>
            <a:ext cx="583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101 Conector recto"/>
          <p:cNvCxnSpPr/>
          <p:nvPr/>
        </p:nvCxnSpPr>
        <p:spPr>
          <a:xfrm>
            <a:off x="9759723" y="1416764"/>
            <a:ext cx="0" cy="1658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103 Conector recto"/>
          <p:cNvCxnSpPr>
            <a:cxnSpLocks/>
          </p:cNvCxnSpPr>
          <p:nvPr/>
        </p:nvCxnSpPr>
        <p:spPr>
          <a:xfrm flipV="1">
            <a:off x="9098228" y="3061422"/>
            <a:ext cx="661495" cy="6350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47 Conector recto"/>
          <p:cNvCxnSpPr/>
          <p:nvPr/>
        </p:nvCxnSpPr>
        <p:spPr>
          <a:xfrm>
            <a:off x="5670832" y="3400018"/>
            <a:ext cx="0" cy="26828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49 Conector recto"/>
          <p:cNvCxnSpPr/>
          <p:nvPr/>
        </p:nvCxnSpPr>
        <p:spPr>
          <a:xfrm>
            <a:off x="7635392" y="3400018"/>
            <a:ext cx="0" cy="26828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50 Conector recto"/>
          <p:cNvCxnSpPr/>
          <p:nvPr/>
        </p:nvCxnSpPr>
        <p:spPr>
          <a:xfrm>
            <a:off x="5649697" y="4168363"/>
            <a:ext cx="0" cy="2413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53 Conector recto"/>
          <p:cNvCxnSpPr/>
          <p:nvPr/>
        </p:nvCxnSpPr>
        <p:spPr>
          <a:xfrm>
            <a:off x="2523738" y="3417480"/>
            <a:ext cx="0" cy="26828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ángulo 13"/>
          <p:cNvSpPr/>
          <p:nvPr/>
        </p:nvSpPr>
        <p:spPr bwMode="auto">
          <a:xfrm>
            <a:off x="8475875" y="3662037"/>
            <a:ext cx="1259529" cy="430674"/>
          </a:xfrm>
          <a:prstGeom prst="round2SameRect">
            <a:avLst/>
          </a:prstGeom>
          <a:solidFill>
            <a:schemeClr val="tx1">
              <a:lumMod val="50000"/>
              <a:lumOff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1213" b="1">
                <a:solidFill>
                  <a:schemeClr val="bg1"/>
                </a:solidFill>
              </a:rPr>
              <a:t>DESARROLLO</a:t>
            </a:r>
          </a:p>
          <a:p>
            <a:pPr algn="ctr" defTabSz="1020505">
              <a:defRPr/>
            </a:pPr>
            <a:r>
              <a:rPr lang="es-PE" sz="1213" b="1">
                <a:solidFill>
                  <a:schemeClr val="bg1"/>
                </a:solidFill>
              </a:rPr>
              <a:t>ESTRATÉGICO</a:t>
            </a:r>
          </a:p>
        </p:txBody>
      </p:sp>
      <p:cxnSp>
        <p:nvCxnSpPr>
          <p:cNvPr id="40" name="49 Conector recto"/>
          <p:cNvCxnSpPr/>
          <p:nvPr/>
        </p:nvCxnSpPr>
        <p:spPr>
          <a:xfrm>
            <a:off x="8926652" y="3428505"/>
            <a:ext cx="0" cy="26828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ítulo 1"/>
          <p:cNvSpPr txBox="1">
            <a:spLocks/>
          </p:cNvSpPr>
          <p:nvPr/>
        </p:nvSpPr>
        <p:spPr>
          <a:xfrm>
            <a:off x="631958" y="407524"/>
            <a:ext cx="5773490" cy="493360"/>
          </a:xfrm>
          <a:prstGeom prst="rect">
            <a:avLst/>
          </a:prstGeom>
        </p:spPr>
        <p:txBody>
          <a:bodyPr lIns="92581" tIns="46291" rIns="92581" bIns="46291"/>
          <a:lstStyle>
            <a:lvl1pPr algn="ctr" defTabSz="503238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503238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503238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503238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503238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503238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503238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503238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503238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510252" fontAlgn="auto">
              <a:spcAft>
                <a:spcPts val="0"/>
              </a:spcAft>
              <a:defRPr/>
            </a:pPr>
            <a:r>
              <a:rPr lang="es-ES" sz="2205" b="1" kern="0">
                <a:solidFill>
                  <a:schemeClr val="tx1">
                    <a:lumMod val="65000"/>
                    <a:lumOff val="35000"/>
                  </a:schemeClr>
                </a:solidFill>
              </a:rPr>
              <a:t>Sistema Nacional de Calidad</a:t>
            </a:r>
          </a:p>
        </p:txBody>
      </p:sp>
      <p:sp>
        <p:nvSpPr>
          <p:cNvPr id="42" name="Rectángulo 12"/>
          <p:cNvSpPr/>
          <p:nvPr/>
        </p:nvSpPr>
        <p:spPr bwMode="auto">
          <a:xfrm>
            <a:off x="4916314" y="3673863"/>
            <a:ext cx="1463769" cy="468312"/>
          </a:xfrm>
          <a:prstGeom prst="round2SameRect">
            <a:avLst/>
          </a:prstGeom>
          <a:solidFill>
            <a:srgbClr val="D9A309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2581" tIns="46291" rIns="92581" bIns="46291" anchor="ctr"/>
          <a:lstStyle/>
          <a:p>
            <a:pPr algn="ctr" defTabSz="1020505">
              <a:defRPr/>
            </a:pPr>
            <a:r>
              <a:rPr lang="es-PE" sz="1323" b="1">
                <a:solidFill>
                  <a:schemeClr val="bg1"/>
                </a:solidFill>
              </a:rPr>
              <a:t>NORMALIZACIÓN</a:t>
            </a:r>
          </a:p>
        </p:txBody>
      </p:sp>
      <p:sp>
        <p:nvSpPr>
          <p:cNvPr id="43" name="CuadroTexto 14"/>
          <p:cNvSpPr txBox="1">
            <a:spLocks noChangeArrowheads="1"/>
          </p:cNvSpPr>
          <p:nvPr/>
        </p:nvSpPr>
        <p:spPr bwMode="auto">
          <a:xfrm>
            <a:off x="1600476" y="6190829"/>
            <a:ext cx="7980840" cy="63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81" tIns="46291" rIns="92581" bIns="4629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20505">
              <a:defRPr/>
            </a:pPr>
            <a:r>
              <a:rPr lang="es-PE" altLang="es-PE" sz="1764" b="1">
                <a:solidFill>
                  <a:srgbClr val="000000"/>
                </a:solidFill>
                <a:latin typeface="Calibri" panose="020F0502020204030204" pitchFamily="34" charset="0"/>
              </a:rPr>
              <a:t>E S T A D O  –  S E C T O R  P R I V A D O  -  C O N S U M I D O R</a:t>
            </a:r>
          </a:p>
          <a:p>
            <a:pPr algn="ctr" defTabSz="1020505">
              <a:defRPr/>
            </a:pPr>
            <a:r>
              <a:rPr lang="es-PE" altLang="es-PE" sz="1764" b="1">
                <a:solidFill>
                  <a:srgbClr val="000000"/>
                </a:solidFill>
                <a:latin typeface="Calibri" panose="020F0502020204030204" pitchFamily="34" charset="0"/>
              </a:rPr>
              <a:t>Productos – Procesos – Servicios </a:t>
            </a:r>
          </a:p>
        </p:txBody>
      </p:sp>
      <p:cxnSp>
        <p:nvCxnSpPr>
          <p:cNvPr id="44" name="99 Conector recto">
            <a:extLst>
              <a:ext uri="{FF2B5EF4-FFF2-40B4-BE49-F238E27FC236}">
                <a16:creationId xmlns:a16="http://schemas.microsoft.com/office/drawing/2014/main" id="{69193F75-EEF4-45A4-AC09-8029218AEBF8}"/>
              </a:ext>
            </a:extLst>
          </p:cNvPr>
          <p:cNvCxnSpPr>
            <a:cxnSpLocks/>
          </p:cNvCxnSpPr>
          <p:nvPr/>
        </p:nvCxnSpPr>
        <p:spPr>
          <a:xfrm>
            <a:off x="863304" y="1329910"/>
            <a:ext cx="12150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92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9B36F5-0260-D947-A8A9-F10BE4BF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385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59DB94-8220-BC40-BC7A-B071594F8422}"/>
              </a:ext>
            </a:extLst>
          </p:cNvPr>
          <p:cNvSpPr txBox="1"/>
          <p:nvPr/>
        </p:nvSpPr>
        <p:spPr>
          <a:xfrm>
            <a:off x="815009" y="397564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es-PE" sz="3600" b="1">
                <a:solidFill>
                  <a:srgbClr val="C00000"/>
                </a:solidFill>
              </a:rPr>
              <a:t>ACREDITACIÓN</a:t>
            </a:r>
            <a:endParaRPr lang="es-ES" altLang="es-PE" sz="3600" b="1">
              <a:solidFill>
                <a:srgbClr val="C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75E21B-1D9E-5F44-BAE0-87780C58A66D}"/>
              </a:ext>
            </a:extLst>
          </p:cNvPr>
          <p:cNvSpPr txBox="1"/>
          <p:nvPr/>
        </p:nvSpPr>
        <p:spPr>
          <a:xfrm>
            <a:off x="815009" y="1719469"/>
            <a:ext cx="89253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PE" altLang="es-PE" sz="2400">
                <a:solidFill>
                  <a:schemeClr val="tx1">
                    <a:lumMod val="65000"/>
                    <a:lumOff val="35000"/>
                  </a:schemeClr>
                </a:solidFill>
              </a:rPr>
              <a:t>Es el procedimiento mediante el cual la </a:t>
            </a:r>
            <a:r>
              <a:rPr lang="es-PE" altLang="es-PE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Dirección de Acreditación del INACAL </a:t>
            </a:r>
            <a:r>
              <a:rPr lang="es-PE" altLang="es-PE" sz="2400" b="1" i="1">
                <a:solidFill>
                  <a:schemeClr val="tx1">
                    <a:lumMod val="65000"/>
                    <a:lumOff val="35000"/>
                  </a:schemeClr>
                </a:solidFill>
              </a:rPr>
              <a:t>(INACAL-DA)</a:t>
            </a:r>
            <a:r>
              <a:rPr lang="es-PE" altLang="es-PE" sz="2400" i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PE" altLang="es-PE" sz="2400">
                <a:solidFill>
                  <a:schemeClr val="tx1">
                    <a:lumMod val="65000"/>
                    <a:lumOff val="35000"/>
                  </a:schemeClr>
                </a:solidFill>
              </a:rPr>
              <a:t>reconoce formalmente que un organismo de </a:t>
            </a:r>
            <a:r>
              <a:rPr lang="es-PE" altLang="es-PE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Evaluación de la Conformidad </a:t>
            </a:r>
            <a:r>
              <a:rPr lang="es-PE" altLang="es-PE" sz="2400" i="1">
                <a:solidFill>
                  <a:schemeClr val="tx1">
                    <a:lumMod val="65000"/>
                    <a:lumOff val="35000"/>
                  </a:schemeClr>
                </a:solidFill>
              </a:rPr>
              <a:t>(OEC) </a:t>
            </a:r>
            <a:r>
              <a:rPr lang="es-PE" altLang="es-PE" sz="2400">
                <a:solidFill>
                  <a:schemeClr val="tx1">
                    <a:lumMod val="65000"/>
                    <a:lumOff val="35000"/>
                  </a:schemeClr>
                </a:solidFill>
              </a:rPr>
              <a:t>cumple con los criterios de acreditación y es competente para efectuar tareas específicas conforme a normas internacionales</a:t>
            </a:r>
            <a:endParaRPr lang="es-PE" sz="2400" i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s-PE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3B30E23-84BB-C047-95C0-4B312BA82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30" t="56844" r="13690" b="18988"/>
          <a:stretch/>
        </p:blipFill>
        <p:spPr>
          <a:xfrm>
            <a:off x="0" y="3945834"/>
            <a:ext cx="10691813" cy="23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14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9B36F5-0260-D947-A8A9-F10BE4BF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51"/>
            <a:ext cx="10691813" cy="75385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59DB94-8220-BC40-BC7A-B071594F8422}"/>
              </a:ext>
            </a:extLst>
          </p:cNvPr>
          <p:cNvSpPr txBox="1"/>
          <p:nvPr/>
        </p:nvSpPr>
        <p:spPr>
          <a:xfrm>
            <a:off x="896550" y="260231"/>
            <a:ext cx="888721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MX" altLang="es-PE" sz="2800" b="1">
                <a:solidFill>
                  <a:srgbClr val="C00000"/>
                </a:solidFill>
              </a:rPr>
              <a:t>CARACTERÍSTICAS DEL SISTEMA PERUANO DE ACREDITACIÓN</a:t>
            </a:r>
            <a:endParaRPr lang="es-ES" altLang="es-PE" sz="2800" b="1">
              <a:solidFill>
                <a:srgbClr val="C00000"/>
              </a:solidFill>
              <a:cs typeface="Calibri" panose="020F0502020204030204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BE69E1B-88CA-B745-AC8E-DB59C1AF4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560" y="1662748"/>
            <a:ext cx="3243988" cy="108132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D104037-A5AA-DC4F-BF36-39FEBCBED9DA}"/>
              </a:ext>
            </a:extLst>
          </p:cNvPr>
          <p:cNvSpPr txBox="1"/>
          <p:nvPr/>
        </p:nvSpPr>
        <p:spPr>
          <a:xfrm>
            <a:off x="805070" y="3150705"/>
            <a:ext cx="89515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PE"/>
              <a:t>Es un </a:t>
            </a:r>
            <a:r>
              <a:rPr lang="es-PE" b="1"/>
              <a:t>Sistema Voluntario</a:t>
            </a:r>
            <a:r>
              <a:rPr lang="es-PE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es-PE"/>
          </a:p>
          <a:p>
            <a:pPr marL="285750" indent="-285750">
              <a:buFont typeface="Wingdings" pitchFamily="2" charset="2"/>
              <a:buChar char="Ø"/>
            </a:pPr>
            <a:r>
              <a:rPr lang="es-PE"/>
              <a:t>El Sistema asegura que los resultados de los </a:t>
            </a:r>
            <a:r>
              <a:rPr lang="es-PE" b="1"/>
              <a:t>Informes de Ensayo, Certificados/Informes de Inspección y Certificados de Conformidad</a:t>
            </a:r>
            <a:r>
              <a:rPr lang="es-PE"/>
              <a:t>, ortorgados por las entidades acreditadas sean confiables.</a:t>
            </a:r>
          </a:p>
          <a:p>
            <a:pPr marL="285750" indent="-285750">
              <a:buFont typeface="Wingdings" pitchFamily="2" charset="2"/>
              <a:buChar char="Ø"/>
            </a:pPr>
            <a:endParaRPr lang="es-PE"/>
          </a:p>
          <a:p>
            <a:pPr marL="285750" indent="-285750">
              <a:buFont typeface="Wingdings" pitchFamily="2" charset="2"/>
              <a:buChar char="Ø"/>
            </a:pPr>
            <a:r>
              <a:rPr lang="es-PE"/>
              <a:t>Consecuentemente los usuarios </a:t>
            </a:r>
            <a:r>
              <a:rPr lang="es-PE" i="1"/>
              <a:t>(clientes) </a:t>
            </a:r>
            <a:r>
              <a:rPr lang="es-PE"/>
              <a:t>pueden confiar en el </a:t>
            </a:r>
            <a:r>
              <a:rPr lang="es-PE" b="1"/>
              <a:t>servicio que brindan las entidades acreditadas.</a:t>
            </a:r>
          </a:p>
          <a:p>
            <a:pPr marL="285750" indent="-285750">
              <a:buFont typeface="Wingdings" pitchFamily="2" charset="2"/>
              <a:buChar char="Ø"/>
            </a:pPr>
            <a:endParaRPr lang="es-PE"/>
          </a:p>
          <a:p>
            <a:pPr marL="285750" indent="-285750">
              <a:buFont typeface="Wingdings" pitchFamily="2" charset="2"/>
              <a:buChar char="Ø"/>
            </a:pPr>
            <a:r>
              <a:rPr lang="es-PE"/>
              <a:t>El </a:t>
            </a:r>
            <a:r>
              <a:rPr lang="es-PE" b="1"/>
              <a:t>alcance acreditado corresponde a los métodos o procedimientos</a:t>
            </a:r>
            <a:r>
              <a:rPr lang="es-PE"/>
              <a:t> que realiza el laboratorio, a un determinado producto o equipo, en el cual el laboratorio ha demonstrado su competencia durante la evaluación de acreditación.</a:t>
            </a:r>
          </a:p>
        </p:txBody>
      </p:sp>
    </p:spTree>
    <p:extLst>
      <p:ext uri="{BB962C8B-B14F-4D97-AF65-F5344CB8AC3E}">
        <p14:creationId xmlns:p14="http://schemas.microsoft.com/office/powerpoint/2010/main" val="3912857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9B36F5-0260-D947-A8A9-F10BE4BF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51"/>
            <a:ext cx="10691813" cy="75385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59DB94-8220-BC40-BC7A-B071594F8422}"/>
              </a:ext>
            </a:extLst>
          </p:cNvPr>
          <p:cNvSpPr txBox="1"/>
          <p:nvPr/>
        </p:nvSpPr>
        <p:spPr>
          <a:xfrm>
            <a:off x="744088" y="437320"/>
            <a:ext cx="92235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es-PE" sz="3400" b="1">
                <a:solidFill>
                  <a:srgbClr val="C00000"/>
                </a:solidFill>
              </a:rPr>
              <a:t>ETAPAS DEL PROCEDIMIENTO DE ACREDITACIÓN</a:t>
            </a:r>
            <a:endParaRPr lang="es-ES" altLang="es-PE" sz="3400" b="1">
              <a:solidFill>
                <a:srgbClr val="C00000"/>
              </a:solidFill>
            </a:endParaRPr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8E8457DF-57E5-744A-91FF-E2F9630FA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6"/>
          <a:stretch>
            <a:fillRect/>
          </a:stretch>
        </p:blipFill>
        <p:spPr bwMode="auto">
          <a:xfrm>
            <a:off x="1452237" y="1360049"/>
            <a:ext cx="7453224" cy="530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689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FA574CF-DFF7-3841-9440-BCA08D10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3" name="Estrella de 7 puntas 2">
            <a:extLst>
              <a:ext uri="{FF2B5EF4-FFF2-40B4-BE49-F238E27FC236}">
                <a16:creationId xmlns:a16="http://schemas.microsoft.com/office/drawing/2014/main" id="{DAC083F0-DC7C-874F-B23D-A2A784366696}"/>
              </a:ext>
            </a:extLst>
          </p:cNvPr>
          <p:cNvSpPr/>
          <p:nvPr/>
        </p:nvSpPr>
        <p:spPr>
          <a:xfrm>
            <a:off x="-99391" y="3661087"/>
            <a:ext cx="1938130" cy="1875008"/>
          </a:xfrm>
          <a:prstGeom prst="star7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4190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9B36F5-0260-D947-A8A9-F10BE4BF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51"/>
            <a:ext cx="10691813" cy="75385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59DB94-8220-BC40-BC7A-B071594F8422}"/>
              </a:ext>
            </a:extLst>
          </p:cNvPr>
          <p:cNvSpPr txBox="1"/>
          <p:nvPr/>
        </p:nvSpPr>
        <p:spPr>
          <a:xfrm>
            <a:off x="795130" y="218659"/>
            <a:ext cx="8905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altLang="es-PE" sz="2800" b="1">
                <a:solidFill>
                  <a:srgbClr val="C00000"/>
                </a:solidFill>
                <a:latin typeface="Calibri" panose="020F0502020204030204" pitchFamily="34" charset="0"/>
              </a:rPr>
              <a:t>EL REGLAMENTO TÉCNICO SOBRE EL ETIQUETADO DE EFICIENCIA ENERGÉTICA PARA EQUIPOS ENERGÉTICOS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CE0ACB7-E1A0-E44C-904E-F17498E73584}"/>
              </a:ext>
            </a:extLst>
          </p:cNvPr>
          <p:cNvSpPr/>
          <p:nvPr/>
        </p:nvSpPr>
        <p:spPr>
          <a:xfrm>
            <a:off x="884951" y="1871522"/>
            <a:ext cx="8666554" cy="4439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Está enfocado a 09 familias de equipos energéticos:</a:t>
            </a:r>
          </a:p>
          <a:p>
            <a:pPr algn="just">
              <a:spcAft>
                <a:spcPts val="0"/>
              </a:spcAft>
            </a:pPr>
            <a:endParaRPr lang="es-ES" sz="2000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Lámparas de uso doméstico.</a:t>
            </a: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Balastos</a:t>
            </a: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Aparatos de refrigeración de uso doméstico.</a:t>
            </a: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Calderas  </a:t>
            </a: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Motores Eléctricos. </a:t>
            </a: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Lavadoras de uso doméstico.</a:t>
            </a: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Secadoras de tambor de uso doméstico.</a:t>
            </a: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Aparatos de aire acondicionado</a:t>
            </a:r>
          </a:p>
          <a:p>
            <a:pPr marL="285750" indent="-2857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Calentadores de agua de uso doméstico</a:t>
            </a:r>
          </a:p>
          <a:p>
            <a:pPr algn="just"/>
            <a:endParaRPr lang="es-ES" sz="2000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r>
              <a:rPr lang="es-ES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Y considera los métodos de ensayo para dichos equipos.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D575CF4-22DC-BA47-B8E2-EF76D0165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991" y="2246243"/>
            <a:ext cx="2920325" cy="345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05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9B36F5-0260-D947-A8A9-F10BE4BF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51"/>
            <a:ext cx="10691813" cy="75385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59DB94-8220-BC40-BC7A-B071594F8422}"/>
              </a:ext>
            </a:extLst>
          </p:cNvPr>
          <p:cNvSpPr txBox="1"/>
          <p:nvPr/>
        </p:nvSpPr>
        <p:spPr>
          <a:xfrm>
            <a:off x="828571" y="208721"/>
            <a:ext cx="9034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altLang="es-PE" sz="2800" b="1">
                <a:solidFill>
                  <a:srgbClr val="C00000"/>
                </a:solidFill>
                <a:latin typeface="Calibri" panose="020F0502020204030204" pitchFamily="34" charset="0"/>
              </a:rPr>
              <a:t>ANEXO DEL REGLAMENTO TÉCNICO SOBRE EL ETIQUETADO DE EFICIENCIA ENERGÉTICA PARA EQUIPOS ENERGÉTICOS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A9ABA7B-91C4-E24C-9A9C-120D21540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940389"/>
              </p:ext>
            </p:extLst>
          </p:nvPr>
        </p:nvGraphicFramePr>
        <p:xfrm>
          <a:off x="828571" y="1669775"/>
          <a:ext cx="8941594" cy="47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0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1218"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Equipo Energético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Requisito Técnico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/>
                        <a:t>Norma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869">
                <a:tc rowSpan="3">
                  <a:txBody>
                    <a:bodyPr/>
                    <a:lstStyle/>
                    <a:p>
                      <a:pPr algn="just"/>
                      <a:r>
                        <a:rPr lang="es-PE" sz="1400" b="1"/>
                        <a:t>Lámparas de uso doméstico y usos similares para iluminación general</a:t>
                      </a:r>
                    </a:p>
                    <a:p>
                      <a:pPr algn="just"/>
                      <a:endParaRPr lang="es-PE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400"/>
                        <a:t>Método de ensayo de las características eléctricas fotométricas y de los catodos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400"/>
                        <a:t>IEC 60901 ó su NTP Equivalente al momento del ensayo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668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400"/>
                        <a:t>Método de ensayo del mantenimiento del flujo luminoso y de la vida.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/>
                        <a:t>IEC 60901 ó su NTP Equivalente al momento del ensayo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88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400"/>
                        <a:t>Flujo</a:t>
                      </a:r>
                      <a:r>
                        <a:rPr lang="es-PE" sz="1400" baseline="0"/>
                        <a:t> luminoso</a:t>
                      </a:r>
                      <a:endParaRPr lang="es-PE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/>
                        <a:t>CIE 84 ó su NTP Equivalente al momento del ensayo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0307">
                <a:tc>
                  <a:txBody>
                    <a:bodyPr/>
                    <a:lstStyle/>
                    <a:p>
                      <a:r>
                        <a:rPr lang="es-PE" sz="1400" b="1"/>
                        <a:t>Balastos para lámparas fluorescentes de uso doméstico y similares para iluminación general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400"/>
                        <a:t>Clasificación de eficiencia energética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400"/>
                        <a:t>IEC 62442-1 </a:t>
                      </a:r>
                      <a:r>
                        <a:rPr lang="es-PE" sz="1400" err="1"/>
                        <a:t>ó</a:t>
                      </a:r>
                      <a:r>
                        <a:rPr lang="es-PE" sz="1400"/>
                        <a:t> NTP Equivalente.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7406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revision>2</cp:revision>
  <dcterms:created xsi:type="dcterms:W3CDTF">2019-02-14T19:48:50Z</dcterms:created>
  <dcterms:modified xsi:type="dcterms:W3CDTF">2019-02-20T21:16:51Z</dcterms:modified>
</cp:coreProperties>
</file>