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8" r:id="rId6"/>
    <p:sldId id="309" r:id="rId7"/>
    <p:sldId id="312" r:id="rId8"/>
    <p:sldId id="313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4" r:id="rId27"/>
    <p:sldId id="333" r:id="rId2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C3F"/>
    <a:srgbClr val="DA1708"/>
    <a:srgbClr val="A0A0AA"/>
    <a:srgbClr val="93939F"/>
    <a:srgbClr val="90909C"/>
    <a:srgbClr val="B2B2BA"/>
    <a:srgbClr val="959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49F7-38BA-4929-B8E4-9E296144A107}" type="datetimeFigureOut">
              <a:rPr lang="es-PE" smtClean="0"/>
              <a:t>19/07/2017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BE6A-85C4-4BC3-8CAD-978471A0BF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183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49F7-38BA-4929-B8E4-9E296144A107}" type="datetimeFigureOut">
              <a:rPr lang="es-PE" smtClean="0"/>
              <a:t>19/07/2017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BE6A-85C4-4BC3-8CAD-978471A0BF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699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49F7-38BA-4929-B8E4-9E296144A107}" type="datetimeFigureOut">
              <a:rPr lang="es-PE" smtClean="0"/>
              <a:t>19/07/2017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BE6A-85C4-4BC3-8CAD-978471A0BF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420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49F7-38BA-4929-B8E4-9E296144A107}" type="datetimeFigureOut">
              <a:rPr lang="es-PE" smtClean="0"/>
              <a:t>19/07/2017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BE6A-85C4-4BC3-8CAD-978471A0BF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927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49F7-38BA-4929-B8E4-9E296144A107}" type="datetimeFigureOut">
              <a:rPr lang="es-PE" smtClean="0"/>
              <a:t>19/07/2017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BE6A-85C4-4BC3-8CAD-978471A0BF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551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49F7-38BA-4929-B8E4-9E296144A107}" type="datetimeFigureOut">
              <a:rPr lang="es-PE" smtClean="0"/>
              <a:t>19/07/2017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BE6A-85C4-4BC3-8CAD-978471A0BF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931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49F7-38BA-4929-B8E4-9E296144A107}" type="datetimeFigureOut">
              <a:rPr lang="es-PE" smtClean="0"/>
              <a:t>19/07/2017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BE6A-85C4-4BC3-8CAD-978471A0BF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41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49F7-38BA-4929-B8E4-9E296144A107}" type="datetimeFigureOut">
              <a:rPr lang="es-PE" smtClean="0"/>
              <a:t>19/07/2017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BE6A-85C4-4BC3-8CAD-978471A0BF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758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49F7-38BA-4929-B8E4-9E296144A107}" type="datetimeFigureOut">
              <a:rPr lang="es-PE" smtClean="0"/>
              <a:t>19/07/2017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BE6A-85C4-4BC3-8CAD-978471A0BF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650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49F7-38BA-4929-B8E4-9E296144A107}" type="datetimeFigureOut">
              <a:rPr lang="es-PE" smtClean="0"/>
              <a:t>19/07/2017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BE6A-85C4-4BC3-8CAD-978471A0BF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410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49F7-38BA-4929-B8E4-9E296144A107}" type="datetimeFigureOut">
              <a:rPr lang="es-PE" smtClean="0"/>
              <a:t>19/07/2017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BE6A-85C4-4BC3-8CAD-978471A0BF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298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B49F7-38BA-4929-B8E4-9E296144A107}" type="datetimeFigureOut">
              <a:rPr lang="es-PE" smtClean="0"/>
              <a:t>19/07/2017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CBE6A-85C4-4BC3-8CAD-978471A0BF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631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Hoja_de_c_lculo_de_Microsoft_Excel_97-20031.xls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Hoja_de_c_lculo_de_Microsoft_Excel_97-20033.xls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oleObject" Target="../embeddings/Hoja_de_c_lculo_de_Microsoft_Excel_97-20034.xls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los%20gobernadores.xlsx" TargetMode="External"/><Relationship Id="rId4" Type="http://schemas.openxmlformats.org/officeDocument/2006/relationships/hyperlink" Target="Gobernadores%20Regionales.xls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oetica.org.p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sp>
        <p:nvSpPr>
          <p:cNvPr id="12" name="3 Título"/>
          <p:cNvSpPr txBox="1">
            <a:spLocks/>
          </p:cNvSpPr>
          <p:nvPr/>
        </p:nvSpPr>
        <p:spPr>
          <a:xfrm>
            <a:off x="2114617" y="1183124"/>
            <a:ext cx="7772400" cy="1470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PE" altLang="es-PE" sz="4000" u="none" kern="0" dirty="0" smtClean="0">
                <a:solidFill>
                  <a:srgbClr val="002060"/>
                </a:solidFill>
              </a:rPr>
              <a:t>Corrupción:</a:t>
            </a:r>
            <a:r>
              <a:rPr lang="es-PE" altLang="es-PE" u="none" kern="0" dirty="0" smtClean="0">
                <a:solidFill>
                  <a:srgbClr val="002060"/>
                </a:solidFill>
              </a:rPr>
              <a:t> </a:t>
            </a:r>
            <a:r>
              <a:rPr lang="es-PE" altLang="es-PE" sz="4000" u="none" kern="0" dirty="0" smtClean="0">
                <a:solidFill>
                  <a:srgbClr val="002060"/>
                </a:solidFill>
              </a:rPr>
              <a:t>desafíos y mecanismos de transparencia</a:t>
            </a:r>
          </a:p>
        </p:txBody>
      </p:sp>
      <p:sp>
        <p:nvSpPr>
          <p:cNvPr id="13" name="4 Subtítulo"/>
          <p:cNvSpPr txBox="1">
            <a:spLocks/>
          </p:cNvSpPr>
          <p:nvPr/>
        </p:nvSpPr>
        <p:spPr>
          <a:xfrm>
            <a:off x="2978713" y="3919428"/>
            <a:ext cx="6400800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PE" altLang="es-PE" sz="2000" u="none" kern="0" dirty="0" smtClean="0">
                <a:solidFill>
                  <a:srgbClr val="002060"/>
                </a:solidFill>
              </a:rPr>
              <a:t>Walter Albán </a:t>
            </a:r>
          </a:p>
          <a:p>
            <a:pPr marL="0" indent="0" algn="ctr">
              <a:buNone/>
            </a:pPr>
            <a:r>
              <a:rPr lang="es-PE" altLang="es-PE" sz="2000" u="none" kern="0" dirty="0" smtClean="0">
                <a:solidFill>
                  <a:srgbClr val="002060"/>
                </a:solidFill>
              </a:rPr>
              <a:t>Director Ejecutivo de PROÉTICA</a:t>
            </a:r>
          </a:p>
          <a:p>
            <a:pPr marL="0" indent="0" algn="ctr">
              <a:buNone/>
            </a:pPr>
            <a:r>
              <a:rPr lang="es-PE" altLang="es-PE" sz="2000" u="none" kern="0" dirty="0" smtClean="0">
                <a:solidFill>
                  <a:srgbClr val="002060"/>
                </a:solidFill>
              </a:rPr>
              <a:t>INACAL- Lima 20-07-17</a:t>
            </a:r>
          </a:p>
        </p:txBody>
      </p:sp>
    </p:spTree>
    <p:extLst>
      <p:ext uri="{BB962C8B-B14F-4D97-AF65-F5344CB8AC3E}">
        <p14:creationId xmlns:p14="http://schemas.microsoft.com/office/powerpoint/2010/main" val="33071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sp>
        <p:nvSpPr>
          <p:cNvPr id="6" name="2 Marcador de texto"/>
          <p:cNvSpPr txBox="1">
            <a:spLocks/>
          </p:cNvSpPr>
          <p:nvPr/>
        </p:nvSpPr>
        <p:spPr>
          <a:xfrm>
            <a:off x="2177310" y="169752"/>
            <a:ext cx="7597775" cy="72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S_tradnl" altLang="es-PE" sz="3400" u="none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Principales Problemas del Estado Peruano</a:t>
            </a:r>
            <a:endParaRPr lang="es-PE" altLang="es-PE" sz="3400" u="none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326229"/>
              </p:ext>
            </p:extLst>
          </p:nvPr>
        </p:nvGraphicFramePr>
        <p:xfrm>
          <a:off x="91577" y="1019726"/>
          <a:ext cx="11983514" cy="4704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Gráfico" r:id="rId5" imgW="8998476" imgH="2969009" progId="Excel.Chart.8">
                  <p:embed/>
                </p:oleObj>
              </mc:Choice>
              <mc:Fallback>
                <p:oleObj name="Gráfico" r:id="rId5" imgW="8998476" imgH="296900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77" y="1019726"/>
                        <a:ext cx="11983514" cy="4704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6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sp>
        <p:nvSpPr>
          <p:cNvPr id="6" name="2 Marcador de texto"/>
          <p:cNvSpPr txBox="1">
            <a:spLocks/>
          </p:cNvSpPr>
          <p:nvPr/>
        </p:nvSpPr>
        <p:spPr>
          <a:xfrm>
            <a:off x="2224333" y="222523"/>
            <a:ext cx="8064896" cy="719361"/>
          </a:xfrm>
          <a:prstGeom prst="rect">
            <a:avLst/>
          </a:prstGeom>
          <a:solidFill>
            <a:schemeClr val="bg1"/>
          </a:solidFill>
          <a:ln w="12700">
            <a:solidFill>
              <a:srgbClr val="003399"/>
            </a:solidFill>
            <a:miter lim="800000"/>
            <a:headEnd/>
            <a:tailEnd/>
          </a:ln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s-PE" altLang="es-PE" sz="3600" u="none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Percepción de corrupción en instituciones</a:t>
            </a:r>
          </a:p>
        </p:txBody>
      </p:sp>
      <p:sp>
        <p:nvSpPr>
          <p:cNvPr id="10" name="4 Rectángulo"/>
          <p:cNvSpPr>
            <a:spLocks noChangeArrowheads="1"/>
          </p:cNvSpPr>
          <p:nvPr/>
        </p:nvSpPr>
        <p:spPr bwMode="auto">
          <a:xfrm>
            <a:off x="420521" y="1160643"/>
            <a:ext cx="98687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PE" sz="2400" u="none" dirty="0">
                <a:cs typeface="Times New Roman" panose="02020603050405020304" pitchFamily="18" charset="0"/>
              </a:rPr>
              <a:t>¿Qué instituciones que conoce están entre las tres más corruptas?</a:t>
            </a:r>
          </a:p>
        </p:txBody>
      </p:sp>
      <p:graphicFrame>
        <p:nvGraphicFramePr>
          <p:cNvPr id="12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909721"/>
              </p:ext>
            </p:extLst>
          </p:nvPr>
        </p:nvGraphicFramePr>
        <p:xfrm>
          <a:off x="606838" y="1622308"/>
          <a:ext cx="5505863" cy="4426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Gráfico" r:id="rId5" imgW="4419983" imgH="3328704" progId="Excel.Chart.8">
                  <p:embed/>
                </p:oleObj>
              </mc:Choice>
              <mc:Fallback>
                <p:oleObj name="Gráfico" r:id="rId5" imgW="4419983" imgH="332870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838" y="1622308"/>
                        <a:ext cx="5505863" cy="4426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60" y="11189"/>
            <a:ext cx="12217859" cy="684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0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36511" y="45195"/>
            <a:ext cx="8710613" cy="5848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PE" sz="2200" b="1" u="none" dirty="0">
                <a:cs typeface="Times New Roman" panose="02020603050405020304" pitchFamily="18" charset="0"/>
              </a:rPr>
              <a:t>¿Qué tan de acuerdo o en desacuerdo está con…?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PE" sz="2200" b="1" u="none" dirty="0">
                <a:cs typeface="Times New Roman" panose="02020603050405020304" pitchFamily="18" charset="0"/>
              </a:rPr>
              <a:t>-Medición comparativa</a:t>
            </a:r>
            <a:endParaRPr lang="es-ES" altLang="es-PE" sz="2200" b="1" u="none" dirty="0"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672211"/>
              </p:ext>
            </p:extLst>
          </p:nvPr>
        </p:nvGraphicFramePr>
        <p:xfrm>
          <a:off x="0" y="688932"/>
          <a:ext cx="12192000" cy="5377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Worksheet" r:id="rId5" imgW="9963288" imgH="5543614" progId="Excel.Sheet.8">
                  <p:embed/>
                </p:oleObj>
              </mc:Choice>
              <mc:Fallback>
                <p:oleObj name="Worksheet" r:id="rId5" imgW="9963288" imgH="554361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8932"/>
                        <a:ext cx="12192000" cy="5377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9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14311" y="1455176"/>
            <a:ext cx="8247062" cy="42484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s-PE" sz="2200" b="0" u="none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PE" sz="22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¿Alta tolerancia, o complicidad ?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es-PE" sz="2200" b="0" u="none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PE" sz="22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Resignación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s-PE" sz="22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PE" sz="22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Desesperanza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es-PE" sz="2200" b="0" u="none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PE" sz="22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denuncia:  temor a represalias / “no pasa nada”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es-PE" sz="2200" b="0" u="none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PE" sz="22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Pragmatismo perverso</a:t>
            </a:r>
          </a:p>
          <a:p>
            <a:pPr algn="just" eaLnBrk="1" hangingPunct="1">
              <a:spcBef>
                <a:spcPct val="20000"/>
              </a:spcBef>
              <a:defRPr/>
            </a:pPr>
            <a:endParaRPr lang="es-PE" sz="2200" b="0" u="none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 2" pitchFamily="18" charset="2"/>
              <a:buNone/>
              <a:defRPr/>
            </a:pPr>
            <a:endParaRPr lang="es-ES" sz="2200" b="0" u="none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114311" y="303047"/>
            <a:ext cx="8247062" cy="103056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Right"/>
            <a:lightRig rig="legacyFlat1" dir="t"/>
          </a:scene3d>
          <a:sp3d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PE" sz="3200" b="1" u="none" dirty="0">
                <a:solidFill>
                  <a:srgbClr val="002060"/>
                </a:solidFill>
                <a:latin typeface="Albertus Medium"/>
              </a:rPr>
              <a:t>¿Qué se constata en esa mayoría ?</a:t>
            </a:r>
          </a:p>
        </p:txBody>
      </p:sp>
    </p:spTree>
    <p:extLst>
      <p:ext uri="{BB962C8B-B14F-4D97-AF65-F5344CB8AC3E}">
        <p14:creationId xmlns:p14="http://schemas.microsoft.com/office/powerpoint/2010/main" val="23704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209800" y="1822809"/>
            <a:ext cx="7772400" cy="1552684"/>
          </a:xfrm>
          <a:prstGeom prst="rect">
            <a:avLst/>
          </a:prstGeom>
          <a:solidFill>
            <a:srgbClr val="F14C3F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PE" altLang="es-PE" sz="48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Actuales fuentes de la corrupción</a:t>
            </a:r>
          </a:p>
        </p:txBody>
      </p:sp>
    </p:spTree>
    <p:extLst>
      <p:ext uri="{BB962C8B-B14F-4D97-AF65-F5344CB8AC3E}">
        <p14:creationId xmlns:p14="http://schemas.microsoft.com/office/powerpoint/2010/main" val="11925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82558" y="239951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329295" y="1562908"/>
            <a:ext cx="7772400" cy="579107"/>
          </a:xfrm>
          <a:prstGeom prst="rect">
            <a:avLst/>
          </a:prstGeom>
          <a:solidFill>
            <a:srgbClr val="F14C3F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PE" sz="28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Lava </a:t>
            </a:r>
            <a:r>
              <a:rPr lang="es-PE" sz="28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Jato Esquema regional sofisticado”</a:t>
            </a:r>
            <a:endParaRPr lang="es-PE" sz="2800" u="none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arcador de texto 2"/>
          <p:cNvSpPr txBox="1">
            <a:spLocks/>
          </p:cNvSpPr>
          <p:nvPr/>
        </p:nvSpPr>
        <p:spPr>
          <a:xfrm>
            <a:off x="2209799" y="457513"/>
            <a:ext cx="7772400" cy="997527"/>
          </a:xfrm>
          <a:prstGeom prst="rect">
            <a:avLst/>
          </a:prstGeom>
          <a:solidFill>
            <a:srgbClr val="F14C3F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PE" altLang="es-PE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Corrupción </a:t>
            </a:r>
            <a:r>
              <a:rPr lang="es-PE" altLang="es-PE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“Tradicional” </a:t>
            </a:r>
            <a:endParaRPr lang="es-PE" altLang="es-PE" u="none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PE" altLang="es-PE" sz="24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Lobbies </a:t>
            </a:r>
            <a:r>
              <a:rPr lang="es-PE" altLang="es-PE" sz="24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sobornos – Un nuevo “modelo de negocio”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209799" y="2546490"/>
            <a:ext cx="7824355" cy="2308324"/>
          </a:xfrm>
          <a:prstGeom prst="rect">
            <a:avLst/>
          </a:prstGeom>
          <a:noFill/>
          <a:ln>
            <a:solidFill>
              <a:srgbClr val="F14C3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países de la región (Argentina, Colombia, Perú, Venezuela, Guatemala, El Salvador, R. Dominicana, Ecuador, Chile, Panamá  y Brasil)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Corrupción involucra a sector privado, Estado y clase política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operaciones Estructuradas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Autores con poder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capas de empresas </a:t>
            </a:r>
            <a:r>
              <a:rPr lang="es-ES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offshore</a:t>
            </a:r>
            <a:endParaRPr lang="es-ES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Billones: financiamiento, sobornos, sobrevaluaciones</a:t>
            </a:r>
          </a:p>
          <a:p>
            <a:pPr>
              <a:defRPr/>
            </a:pPr>
            <a:endParaRPr lang="es-E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261848" y="947127"/>
            <a:ext cx="7772400" cy="705028"/>
          </a:xfrm>
          <a:prstGeom prst="rect">
            <a:avLst/>
          </a:prstGeom>
          <a:solidFill>
            <a:srgbClr val="F14C3F"/>
          </a:solidFill>
          <a:ln>
            <a:solidFill>
              <a:srgbClr val="F14C3F"/>
            </a:solidFill>
          </a:ln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PE" altLang="es-PE" sz="3600" u="none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II.Corrupción</a:t>
            </a:r>
            <a:r>
              <a:rPr lang="es-PE" altLang="es-PE" sz="36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E" altLang="es-PE" sz="36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economía ilegal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895600" y="2455512"/>
            <a:ext cx="6400800" cy="1512168"/>
          </a:xfrm>
          <a:prstGeom prst="rect">
            <a:avLst/>
          </a:prstGeom>
          <a:solidFill>
            <a:srgbClr val="F14C3F"/>
          </a:solidFill>
          <a:ln>
            <a:solidFill>
              <a:srgbClr val="F14C3F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PE" altLang="es-PE" sz="28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Narcotráfico, tala y minería ilegal, </a:t>
            </a:r>
          </a:p>
          <a:p>
            <a:r>
              <a:rPr lang="es-PE" altLang="es-PE" sz="28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Lavado de activos, tráfico de tierras</a:t>
            </a:r>
          </a:p>
          <a:p>
            <a:r>
              <a:rPr lang="es-PE" altLang="es-PE" sz="28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 de personas</a:t>
            </a:r>
          </a:p>
        </p:txBody>
      </p:sp>
    </p:spTree>
    <p:extLst>
      <p:ext uri="{BB962C8B-B14F-4D97-AF65-F5344CB8AC3E}">
        <p14:creationId xmlns:p14="http://schemas.microsoft.com/office/powerpoint/2010/main" val="2867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362056" y="1231206"/>
            <a:ext cx="7772400" cy="864096"/>
          </a:xfrm>
          <a:prstGeom prst="rect">
            <a:avLst/>
          </a:prstGeom>
          <a:solidFill>
            <a:srgbClr val="F14C3F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PE" altLang="es-PE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metástasis de la corrupción 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506072" y="2671365"/>
            <a:ext cx="7488832" cy="2232248"/>
          </a:xfrm>
          <a:prstGeom prst="rect">
            <a:avLst/>
          </a:prstGeom>
          <a:solidFill>
            <a:srgbClr val="F14C3F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PE" altLang="es-PE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Corrupción y política</a:t>
            </a:r>
          </a:p>
          <a:p>
            <a:r>
              <a:rPr lang="es-PE" altLang="es-PE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Corrupción y criminalidad</a:t>
            </a:r>
          </a:p>
          <a:p>
            <a:r>
              <a:rPr lang="es-PE" altLang="es-PE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¿Debilidad o descomposición institucional?</a:t>
            </a:r>
          </a:p>
        </p:txBody>
      </p:sp>
    </p:spTree>
    <p:extLst>
      <p:ext uri="{BB962C8B-B14F-4D97-AF65-F5344CB8AC3E}">
        <p14:creationId xmlns:p14="http://schemas.microsoft.com/office/powerpoint/2010/main" val="16845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54736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042055" y="128568"/>
            <a:ext cx="8089082" cy="983416"/>
          </a:xfrm>
          <a:prstGeom prst="rect">
            <a:avLst/>
          </a:prstGeom>
          <a:ln>
            <a:solidFill>
              <a:srgbClr val="F14C3F"/>
            </a:solidFill>
            <a:miter lim="800000"/>
            <a:headEnd/>
            <a:tailEnd/>
          </a:ln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PE" altLang="es-PE" sz="30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Perú: operaciones sospechosas, según año</a:t>
            </a:r>
            <a:br>
              <a:rPr lang="es-PE" altLang="es-PE" sz="30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PE" altLang="es-PE" sz="24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(UIF-SBS)</a:t>
            </a:r>
          </a:p>
        </p:txBody>
      </p:sp>
      <p:graphicFrame>
        <p:nvGraphicFramePr>
          <p:cNvPr id="10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283849"/>
              </p:ext>
            </p:extLst>
          </p:nvPr>
        </p:nvGraphicFramePr>
        <p:xfrm>
          <a:off x="2081522" y="1185816"/>
          <a:ext cx="8164767" cy="4699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r:id="rId5" imgW="7986452" imgH="4456562" progId="Excel.Chart.8">
                  <p:embed/>
                </p:oleObj>
              </mc:Choice>
              <mc:Fallback>
                <p:oleObj r:id="rId5" imgW="7986452" imgH="445656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522" y="1185816"/>
                        <a:ext cx="8164767" cy="469945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53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729" y="5931765"/>
            <a:ext cx="2517732" cy="846401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202874" y="101226"/>
            <a:ext cx="5726113" cy="5969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PE" sz="4200" u="none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CPI 2016</a:t>
            </a:r>
            <a:endParaRPr lang="es-PE" sz="4200" u="none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202874" y="183451"/>
            <a:ext cx="589975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202874" y="749210"/>
            <a:ext cx="589975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351"/>
            <a:ext cx="12192000" cy="524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6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5"/>
            <a:ext cx="12192000" cy="61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3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-25275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287545" y="87297"/>
            <a:ext cx="7772400" cy="7918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PE" altLang="es-PE" sz="3600" u="none" kern="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corrupción en el Estado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2287545" y="1095136"/>
            <a:ext cx="7789863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s-PE" sz="22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Situación de Gobiernos Regionales (caso Ancash)</a:t>
            </a:r>
          </a:p>
          <a:p>
            <a:pPr>
              <a:lnSpc>
                <a:spcPct val="150000"/>
              </a:lnSpc>
              <a:defRPr/>
            </a:pPr>
            <a:r>
              <a:rPr lang="es-PE" sz="22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evidencian casos como los de Orellana y Oropeza?</a:t>
            </a:r>
          </a:p>
          <a:p>
            <a:pPr>
              <a:lnSpc>
                <a:spcPct val="150000"/>
              </a:lnSpc>
              <a:defRPr/>
            </a:pPr>
            <a:r>
              <a:rPr lang="es-PE" sz="22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situación de la PNP </a:t>
            </a:r>
          </a:p>
          <a:p>
            <a:pPr>
              <a:lnSpc>
                <a:spcPct val="150000"/>
              </a:lnSpc>
              <a:defRPr/>
            </a:pPr>
            <a:r>
              <a:rPr lang="es-PE" sz="22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inmunidad de los congresistas (casos)</a:t>
            </a:r>
          </a:p>
          <a:p>
            <a:pPr>
              <a:lnSpc>
                <a:spcPct val="150000"/>
              </a:lnSpc>
              <a:defRPr/>
            </a:pPr>
            <a:r>
              <a:rPr lang="es-PE" sz="22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Proyectos de la UIF en el Congreso </a:t>
            </a:r>
          </a:p>
          <a:p>
            <a:pPr>
              <a:lnSpc>
                <a:spcPct val="150000"/>
              </a:lnSpc>
              <a:defRPr/>
            </a:pPr>
            <a:r>
              <a:rPr lang="es-PE" sz="22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situación del Ministerio Público</a:t>
            </a:r>
          </a:p>
          <a:p>
            <a:pPr>
              <a:lnSpc>
                <a:spcPct val="150000"/>
              </a:lnSpc>
              <a:defRPr/>
            </a:pPr>
            <a:r>
              <a:rPr lang="es-PE" sz="22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situación del Poder Judicial</a:t>
            </a:r>
          </a:p>
          <a:p>
            <a:pPr>
              <a:lnSpc>
                <a:spcPct val="150000"/>
              </a:lnSpc>
              <a:defRPr/>
            </a:pPr>
            <a:r>
              <a:rPr lang="es-PE" sz="22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caso del Consejo Nacional de la Magistratura (CNM)          </a:t>
            </a:r>
            <a:r>
              <a:rPr lang="es-PE" sz="2200" u="none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0" indent="0">
              <a:buFontTx/>
              <a:buNone/>
              <a:defRPr/>
            </a:pPr>
            <a:r>
              <a:rPr lang="es-PE" sz="2200" u="none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PE" sz="2200" u="none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92" y="0"/>
            <a:ext cx="6976998" cy="583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9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474790" y="176114"/>
            <a:ext cx="7772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PE" altLang="es-PE" sz="36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Autoridades procesadas o condenadas  por corrupción </a:t>
            </a:r>
            <a:r>
              <a:rPr lang="es-PE" altLang="es-PE" sz="240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(hasta 2014)</a:t>
            </a:r>
          </a:p>
        </p:txBody>
      </p:sp>
      <p:graphicFrame>
        <p:nvGraphicFramePr>
          <p:cNvPr id="10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057698"/>
              </p:ext>
            </p:extLst>
          </p:nvPr>
        </p:nvGraphicFramePr>
        <p:xfrm>
          <a:off x="2474790" y="1547714"/>
          <a:ext cx="7772400" cy="4079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0216"/>
                <a:gridCol w="3742184"/>
              </a:tblGrid>
              <a:tr h="727490">
                <a:tc>
                  <a:txBody>
                    <a:bodyPr/>
                    <a:lstStyle/>
                    <a:p>
                      <a:pPr algn="ctr"/>
                      <a:r>
                        <a:rPr lang="es-PE" sz="3600" dirty="0" smtClean="0">
                          <a:solidFill>
                            <a:srgbClr val="003399"/>
                          </a:solidFill>
                        </a:rPr>
                        <a:t>Gobernadores</a:t>
                      </a:r>
                      <a:endParaRPr lang="es-PE" sz="3600" dirty="0">
                        <a:solidFill>
                          <a:srgbClr val="003399"/>
                        </a:solidFill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3600" dirty="0" smtClean="0">
                          <a:solidFill>
                            <a:srgbClr val="003399"/>
                          </a:solidFill>
                        </a:rPr>
                        <a:t>Alcaldes</a:t>
                      </a:r>
                      <a:endParaRPr lang="es-PE" sz="3600" dirty="0">
                        <a:solidFill>
                          <a:srgbClr val="003399"/>
                        </a:solidFill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52385">
                <a:tc>
                  <a:txBody>
                    <a:bodyPr/>
                    <a:lstStyle/>
                    <a:p>
                      <a:endParaRPr lang="es-PE" sz="4400" dirty="0" smtClean="0"/>
                    </a:p>
                    <a:p>
                      <a:endParaRPr lang="es-PE" sz="4400" dirty="0" smtClean="0"/>
                    </a:p>
                    <a:p>
                      <a:pPr algn="ctr"/>
                      <a:r>
                        <a:rPr lang="es-PE" sz="4400" dirty="0" smtClean="0">
                          <a:solidFill>
                            <a:srgbClr val="EA1643"/>
                          </a:solidFill>
                        </a:rPr>
                        <a:t>22 / 26</a:t>
                      </a:r>
                      <a:endParaRPr lang="es-PE" sz="4400" dirty="0">
                        <a:solidFill>
                          <a:srgbClr val="EA1643"/>
                        </a:solidFill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4400" dirty="0" smtClean="0"/>
                    </a:p>
                    <a:p>
                      <a:endParaRPr lang="es-PE" sz="4400" dirty="0" smtClean="0"/>
                    </a:p>
                    <a:p>
                      <a:pPr algn="ctr"/>
                      <a:r>
                        <a:rPr lang="es-PE" sz="4400" dirty="0" smtClean="0">
                          <a:solidFill>
                            <a:srgbClr val="EA1643"/>
                          </a:solidFill>
                        </a:rPr>
                        <a:t>1699 / 1841</a:t>
                      </a:r>
                    </a:p>
                    <a:p>
                      <a:pPr algn="ctr"/>
                      <a:endParaRPr lang="es-PE" sz="1600" dirty="0" smtClean="0">
                        <a:solidFill>
                          <a:srgbClr val="EA1643"/>
                        </a:solidFill>
                        <a:hlinkClick r:id="rId4" action="ppaction://hlinkfile"/>
                      </a:endParaRPr>
                    </a:p>
                    <a:p>
                      <a:pPr algn="ctr"/>
                      <a:r>
                        <a:rPr lang="es-PE" sz="1600" dirty="0" smtClean="0">
                          <a:solidFill>
                            <a:schemeClr val="accent2"/>
                          </a:solidFill>
                          <a:hlinkClick r:id="rId4" action="ppaction://hlinkfile"/>
                        </a:rPr>
                        <a:t>Gobernadores</a:t>
                      </a:r>
                      <a:endParaRPr lang="es-PE" sz="1600" dirty="0" smtClean="0">
                        <a:solidFill>
                          <a:schemeClr val="accent2"/>
                        </a:solidFill>
                        <a:hlinkClick r:id="rId5" action="ppaction://hlinkfile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9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2930" y="0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32506" y="1256064"/>
            <a:ext cx="7632848" cy="41428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FF0000"/>
              </a:buClr>
              <a:defRPr/>
            </a:pPr>
            <a:endParaRPr lang="es-PE" sz="2100" kern="0" dirty="0">
              <a:solidFill>
                <a:schemeClr val="accent2"/>
              </a:solidFill>
            </a:endParaRPr>
          </a:p>
          <a:p>
            <a:pPr marL="257175" indent="-257175" algn="just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endParaRPr lang="es-PE" sz="2400" u="none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57175" indent="-257175" algn="just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s-PE" sz="2800" u="none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Débil </a:t>
            </a:r>
            <a:r>
              <a:rPr lang="es-PE" sz="2800" u="none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institucionalidad</a:t>
            </a:r>
          </a:p>
          <a:p>
            <a:pPr marL="257175" indent="-257175" algn="just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s-PE" sz="2800" u="none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¿Carrera pública en el Perú?</a:t>
            </a:r>
          </a:p>
          <a:p>
            <a:pPr marL="257175" indent="-257175" algn="just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s-PE" sz="2800" u="none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Códigos de Ética: </a:t>
            </a:r>
            <a:r>
              <a:rPr lang="es-PE" sz="2800" u="none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¿reglas </a:t>
            </a:r>
            <a:r>
              <a:rPr lang="es-PE" sz="2800" u="none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principios?</a:t>
            </a:r>
          </a:p>
          <a:p>
            <a:pPr marL="257175" indent="-257175" algn="just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s-PE" sz="2800" u="none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Aproximación a la ciudadanía</a:t>
            </a:r>
          </a:p>
          <a:p>
            <a:pPr marL="257175" indent="-257175" algn="just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s-PE" sz="2800" u="none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simplificación del </a:t>
            </a:r>
            <a:r>
              <a:rPr lang="es-PE" sz="2800" u="none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</a:t>
            </a:r>
          </a:p>
          <a:p>
            <a:pPr algn="just" eaLnBrk="1" hangingPunct="1">
              <a:spcBef>
                <a:spcPct val="20000"/>
              </a:spcBef>
              <a:defRPr/>
            </a:pPr>
            <a:endParaRPr lang="es-PE" sz="2100" kern="0" dirty="0">
              <a:solidFill>
                <a:schemeClr val="accent2"/>
              </a:solidFill>
            </a:endParaRPr>
          </a:p>
          <a:p>
            <a:pPr algn="just" eaLnBrk="1" hangingPunct="1">
              <a:spcBef>
                <a:spcPct val="20000"/>
              </a:spcBef>
              <a:defRPr/>
            </a:pPr>
            <a:endParaRPr lang="es-PE" kern="0" dirty="0">
              <a:solidFill>
                <a:schemeClr val="accent2"/>
              </a:solidFill>
            </a:endParaRPr>
          </a:p>
          <a:p>
            <a:pPr algn="just" eaLnBrk="1" hangingPunct="1">
              <a:spcBef>
                <a:spcPct val="20000"/>
              </a:spcBef>
              <a:defRPr/>
            </a:pPr>
            <a:endParaRPr lang="es-PE" kern="0" dirty="0">
              <a:solidFill>
                <a:schemeClr val="accent2"/>
              </a:solidFill>
            </a:endParaRPr>
          </a:p>
          <a:p>
            <a:pPr marL="257175" indent="-257175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es-PE" kern="0" dirty="0">
              <a:solidFill>
                <a:schemeClr val="accent2"/>
              </a:solidFill>
            </a:endParaRPr>
          </a:p>
          <a:p>
            <a:pPr algn="just" eaLnBrk="1" hangingPunct="1">
              <a:spcBef>
                <a:spcPct val="20000"/>
              </a:spcBef>
              <a:defRPr/>
            </a:pPr>
            <a:endParaRPr lang="es-PE" kern="0" dirty="0">
              <a:solidFill>
                <a:schemeClr val="accent2"/>
              </a:solidFill>
            </a:endParaRPr>
          </a:p>
          <a:p>
            <a:pPr algn="just" eaLnBrk="1" hangingPunct="1">
              <a:spcBef>
                <a:spcPct val="20000"/>
              </a:spcBef>
              <a:defRPr/>
            </a:pPr>
            <a:endParaRPr lang="es-PE" kern="0" dirty="0"/>
          </a:p>
          <a:p>
            <a:pPr marL="257175" indent="-257175">
              <a:spcBef>
                <a:spcPct val="20000"/>
              </a:spcBef>
              <a:defRPr/>
            </a:pPr>
            <a:endParaRPr lang="es-ES" sz="2400" kern="0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332506" y="286927"/>
            <a:ext cx="7632848" cy="9144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Right"/>
            <a:lightRig rig="legacyFlat1" dir="t"/>
          </a:scene3d>
          <a:sp3d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PE" sz="3600" b="1" u="none" dirty="0">
                <a:solidFill>
                  <a:srgbClr val="002060"/>
                </a:solidFill>
              </a:rPr>
              <a:t>Ética, servicio público y ciudadanía</a:t>
            </a:r>
            <a:r>
              <a:rPr lang="es-PE" sz="3600" b="1" u="non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317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01577" y="1311259"/>
            <a:ext cx="8247062" cy="43923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PE" sz="22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Necesidad de revertir situación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PE" sz="22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Escasas expectativas de reacción desde el Estado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PE" sz="22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nuevo protagonismo de la sociedad Civil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PE" sz="2200" b="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Estrategias </a:t>
            </a:r>
            <a:r>
              <a:rPr lang="es-PE" sz="22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articuladas en todos los ámbitos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s-PE" sz="2200" b="0" u="none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PE" sz="2200" b="0" u="none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simplificación administrativa en el Estado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s-PE" sz="2200" b="0" u="none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reformulación de los sistemas de control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s-PE" sz="2200" b="0" u="none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PE" sz="2200" b="0" u="none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transformación del sistema judicial - </a:t>
            </a:r>
            <a:r>
              <a:rPr lang="es-PE" sz="2200" b="0" u="none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(CNM)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s-PE" sz="2200" b="0" u="none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reformas institucionales: Congreso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s-PE" sz="2200" b="0" u="none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no a la impunidad  (inmunidad</a:t>
            </a:r>
            <a:r>
              <a:rPr lang="es-PE" sz="2200" b="0" u="none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ct val="20000"/>
              </a:spcBef>
              <a:defRPr/>
            </a:pPr>
            <a:r>
              <a:rPr lang="es-PE" sz="2200" u="none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involucramiento </a:t>
            </a:r>
            <a:r>
              <a:rPr lang="es-PE" sz="2200" u="none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sector </a:t>
            </a:r>
            <a:r>
              <a:rPr lang="es-PE" sz="2200" u="none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corporativo</a:t>
            </a:r>
            <a:endParaRPr lang="es-PE" sz="2200" b="0" u="none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endParaRPr lang="es-PE" sz="2200" b="0" u="none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endParaRPr lang="es-PE" sz="2200" b="0" u="none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 2" pitchFamily="18" charset="2"/>
              <a:buNone/>
              <a:defRPr/>
            </a:pPr>
            <a:endParaRPr lang="es-ES" sz="2200" b="0" u="none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001577" y="87123"/>
            <a:ext cx="8247062" cy="1102568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Right"/>
            <a:lightRig rig="legacyFlat1" dir="t"/>
          </a:scene3d>
          <a:sp3d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PE" sz="3200" u="none" dirty="0">
                <a:solidFill>
                  <a:srgbClr val="002060"/>
                </a:solidFill>
                <a:latin typeface="Albertus Medium"/>
                <a:cs typeface="Times New Roman" panose="02020603050405020304" pitchFamily="18" charset="0"/>
              </a:rPr>
              <a:t>¿Qué Hacer?</a:t>
            </a:r>
          </a:p>
        </p:txBody>
      </p:sp>
    </p:spTree>
    <p:extLst>
      <p:ext uri="{BB962C8B-B14F-4D97-AF65-F5344CB8AC3E}">
        <p14:creationId xmlns:p14="http://schemas.microsoft.com/office/powerpoint/2010/main" val="445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01577" y="1311259"/>
            <a:ext cx="8247062" cy="43923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es-PE" sz="2200" b="0" u="none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PE" sz="2400" b="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 social empresarial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PE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¿Responsabilidad penal de las PPJJ</a:t>
            </a:r>
            <a:r>
              <a:rPr lang="es-PE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PE" sz="2400" b="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Alcances del DL 1392 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PE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Códigos de Ética </a:t>
            </a:r>
            <a:endParaRPr lang="es-PE" sz="2400" b="0" u="none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PE" sz="2400" b="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Políticas de integridad, Cumplimiento y BGC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PE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rol de INACAL y la ISO 37001</a:t>
            </a:r>
            <a:endParaRPr lang="es-PE" sz="2400" b="0" u="none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endParaRPr lang="es-PE" sz="2400" b="0" u="none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 2" pitchFamily="18" charset="2"/>
              <a:buNone/>
              <a:defRPr/>
            </a:pPr>
            <a:endParaRPr lang="es-ES" sz="2400" b="0" u="none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001577" y="87123"/>
            <a:ext cx="8247062" cy="1102568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Right"/>
            <a:lightRig rig="legacyFlat1" dir="t"/>
          </a:scene3d>
          <a:sp3d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PE" sz="3200" u="none" dirty="0" smtClean="0">
                <a:solidFill>
                  <a:srgbClr val="002060"/>
                </a:solidFill>
                <a:latin typeface="Albertus Medium"/>
                <a:cs typeface="Times New Roman" panose="02020603050405020304" pitchFamily="18" charset="0"/>
              </a:rPr>
              <a:t>Instrumentos útiles y nuevo contexto</a:t>
            </a:r>
            <a:endParaRPr lang="es-PE" sz="3200" u="none" dirty="0">
              <a:solidFill>
                <a:srgbClr val="002060"/>
              </a:solidFill>
              <a:latin typeface="Albertus Mediu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1" y="-910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76557" y="1991939"/>
            <a:ext cx="4438885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54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final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215245" y="4055339"/>
            <a:ext cx="34290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hlinkClick r:id="rId4"/>
              </a:rPr>
              <a:t>www.proetica.org.pe</a:t>
            </a:r>
            <a:endParaRPr lang="es-PE" dirty="0"/>
          </a:p>
          <a:p>
            <a:pPr algn="ctr"/>
            <a:r>
              <a:rPr lang="es-PE" dirty="0">
                <a:solidFill>
                  <a:srgbClr val="002060"/>
                </a:solidFill>
              </a:rPr>
              <a:t>Twitter: @</a:t>
            </a:r>
            <a:r>
              <a:rPr lang="es-PE" dirty="0" err="1">
                <a:solidFill>
                  <a:srgbClr val="002060"/>
                </a:solidFill>
              </a:rPr>
              <a:t>ProeticaPeru</a:t>
            </a:r>
            <a:endParaRPr lang="es-PE" dirty="0">
              <a:solidFill>
                <a:srgbClr val="002060"/>
              </a:solidFill>
            </a:endParaRPr>
          </a:p>
          <a:p>
            <a:pPr algn="ctr"/>
            <a:r>
              <a:rPr lang="es-PE" dirty="0">
                <a:solidFill>
                  <a:srgbClr val="002060"/>
                </a:solidFill>
              </a:rPr>
              <a:t>Facebook: </a:t>
            </a:r>
            <a:r>
              <a:rPr lang="es-PE" dirty="0" err="1">
                <a:solidFill>
                  <a:srgbClr val="002060"/>
                </a:solidFill>
              </a:rPr>
              <a:t>ProeticaPeru</a:t>
            </a:r>
            <a:endParaRPr lang="es-P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274374" y="296478"/>
            <a:ext cx="7772400" cy="79243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PE" altLang="es-PE" sz="4800" u="none" kern="0" dirty="0" smtClean="0">
                <a:solidFill>
                  <a:srgbClr val="002060"/>
                </a:solidFill>
              </a:rPr>
              <a:t>Los menos y los más</a:t>
            </a: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2274374" y="1543670"/>
            <a:ext cx="3810000" cy="411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s-PE" altLang="es-PE" sz="3600" u="none" kern="0" dirty="0" smtClean="0"/>
          </a:p>
          <a:p>
            <a:r>
              <a:rPr lang="es-PE" altLang="es-PE" sz="3600" u="none" kern="0" dirty="0" smtClean="0">
                <a:solidFill>
                  <a:srgbClr val="0000CC"/>
                </a:solidFill>
              </a:rPr>
              <a:t>Dinamarca</a:t>
            </a:r>
          </a:p>
          <a:p>
            <a:r>
              <a:rPr lang="es-PE" altLang="es-PE" sz="3600" u="none" kern="0" dirty="0" smtClean="0">
                <a:solidFill>
                  <a:srgbClr val="0000CC"/>
                </a:solidFill>
              </a:rPr>
              <a:t>Nueva Zelandia</a:t>
            </a:r>
          </a:p>
          <a:p>
            <a:r>
              <a:rPr lang="es-PE" altLang="es-PE" sz="3600" u="none" kern="0" dirty="0" smtClean="0">
                <a:solidFill>
                  <a:srgbClr val="0000CC"/>
                </a:solidFill>
              </a:rPr>
              <a:t>Finlandia </a:t>
            </a:r>
          </a:p>
          <a:p>
            <a:r>
              <a:rPr lang="es-PE" altLang="es-PE" sz="3600" u="none" kern="0" dirty="0" smtClean="0">
                <a:solidFill>
                  <a:srgbClr val="0000CC"/>
                </a:solidFill>
              </a:rPr>
              <a:t>Suecia</a:t>
            </a:r>
          </a:p>
          <a:p>
            <a:r>
              <a:rPr lang="es-PE" altLang="es-PE" sz="3600" u="none" kern="0" dirty="0" smtClean="0">
                <a:solidFill>
                  <a:srgbClr val="0000CC"/>
                </a:solidFill>
              </a:rPr>
              <a:t>Suiza</a:t>
            </a:r>
          </a:p>
        </p:txBody>
      </p:sp>
      <p:sp>
        <p:nvSpPr>
          <p:cNvPr id="15" name="Marcador de contenido 3"/>
          <p:cNvSpPr txBox="1">
            <a:spLocks/>
          </p:cNvSpPr>
          <p:nvPr/>
        </p:nvSpPr>
        <p:spPr>
          <a:xfrm>
            <a:off x="6236774" y="1543670"/>
            <a:ext cx="3810000" cy="411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s-PE" altLang="es-PE" sz="3600" u="none" kern="0" smtClean="0"/>
          </a:p>
          <a:p>
            <a:r>
              <a:rPr lang="es-PE" altLang="es-PE" sz="3600" u="none" kern="0" smtClean="0">
                <a:solidFill>
                  <a:srgbClr val="EA1643"/>
                </a:solidFill>
              </a:rPr>
              <a:t>Somalia</a:t>
            </a:r>
          </a:p>
          <a:p>
            <a:r>
              <a:rPr lang="es-PE" altLang="es-PE" sz="3600" u="none" kern="0" smtClean="0">
                <a:solidFill>
                  <a:srgbClr val="EA1643"/>
                </a:solidFill>
              </a:rPr>
              <a:t>Sudán del Sur</a:t>
            </a:r>
          </a:p>
          <a:p>
            <a:r>
              <a:rPr lang="es-PE" altLang="es-PE" sz="3600" u="none" kern="0" smtClean="0">
                <a:solidFill>
                  <a:srgbClr val="EA1643"/>
                </a:solidFill>
              </a:rPr>
              <a:t>Corea del Norte</a:t>
            </a:r>
          </a:p>
          <a:p>
            <a:r>
              <a:rPr lang="es-PE" altLang="es-PE" sz="3600" u="none" kern="0" smtClean="0">
                <a:solidFill>
                  <a:srgbClr val="EA1643"/>
                </a:solidFill>
              </a:rPr>
              <a:t>Siria</a:t>
            </a:r>
          </a:p>
          <a:p>
            <a:r>
              <a:rPr lang="es-PE" altLang="es-PE" sz="3600" u="none" kern="0" smtClean="0">
                <a:solidFill>
                  <a:srgbClr val="EA1643"/>
                </a:solidFill>
              </a:rPr>
              <a:t>Yemén</a:t>
            </a:r>
          </a:p>
        </p:txBody>
      </p:sp>
    </p:spTree>
    <p:extLst>
      <p:ext uri="{BB962C8B-B14F-4D97-AF65-F5344CB8AC3E}">
        <p14:creationId xmlns:p14="http://schemas.microsoft.com/office/powerpoint/2010/main" val="21874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12192000" cy="5830539"/>
          </a:xfrm>
          <a:prstGeom prst="rect">
            <a:avLst/>
          </a:prstGeom>
          <a:solidFill>
            <a:srgbClr val="B2B2B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pic>
        <p:nvPicPr>
          <p:cNvPr id="10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12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0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sp>
        <p:nvSpPr>
          <p:cNvPr id="6" name="5 Marcador de contenido"/>
          <p:cNvSpPr txBox="1">
            <a:spLocks/>
          </p:cNvSpPr>
          <p:nvPr/>
        </p:nvSpPr>
        <p:spPr>
          <a:xfrm>
            <a:off x="1992637" y="1088257"/>
            <a:ext cx="8310563" cy="460851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s-ES" sz="2800" u="none" kern="0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es-ES" sz="2800" u="none" kern="0" dirty="0" smtClean="0">
                <a:solidFill>
                  <a:srgbClr val="002060"/>
                </a:solidFill>
              </a:rPr>
              <a:t> a)	Agentes con gran poder (político o </a:t>
            </a:r>
            <a:r>
              <a:rPr lang="es-ES" sz="2800" u="none" kern="0" dirty="0" smtClean="0">
                <a:solidFill>
                  <a:srgbClr val="002060"/>
                </a:solidFill>
              </a:rPr>
              <a:t>económico</a:t>
            </a:r>
            <a:r>
              <a:rPr lang="es-ES" sz="2800" u="none" kern="0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FontTx/>
              <a:buNone/>
              <a:defRPr/>
            </a:pPr>
            <a:endParaRPr lang="es-ES" sz="2800" u="none" kern="0" dirty="0" smtClean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s-ES" sz="2800" u="none" kern="0" dirty="0" smtClean="0">
                <a:solidFill>
                  <a:srgbClr val="002060"/>
                </a:solidFill>
              </a:rPr>
              <a:t> b) 	Movilizan ingentes cantidad de </a:t>
            </a:r>
            <a:r>
              <a:rPr lang="es-ES" sz="2800" u="none" kern="0" dirty="0" smtClean="0">
                <a:solidFill>
                  <a:srgbClr val="002060"/>
                </a:solidFill>
              </a:rPr>
              <a:t>recursos</a:t>
            </a:r>
            <a:endParaRPr lang="es-ES" sz="2800" u="none" kern="0" dirty="0" smtClean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endParaRPr lang="es-ES" sz="2800" u="none" kern="0" dirty="0" smtClean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s-ES" sz="2800" u="none" kern="0" dirty="0" smtClean="0">
                <a:solidFill>
                  <a:srgbClr val="002060"/>
                </a:solidFill>
              </a:rPr>
              <a:t> c) 	Impacto en derechos fundamentales </a:t>
            </a:r>
          </a:p>
          <a:p>
            <a:pPr marL="0" indent="0">
              <a:buNone/>
              <a:defRPr/>
            </a:pPr>
            <a:endParaRPr lang="es-PE" sz="2800" u="none" kern="0" dirty="0">
              <a:solidFill>
                <a:srgbClr val="002060"/>
              </a:solidFill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1992637" y="80144"/>
            <a:ext cx="8310563" cy="79533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" altLang="es-PE" sz="3600" u="none" kern="0" dirty="0" smtClean="0">
                <a:solidFill>
                  <a:srgbClr val="002060"/>
                </a:solidFill>
              </a:rPr>
              <a:t>GRAN CORRUPCION</a:t>
            </a:r>
            <a:endParaRPr lang="en-US" altLang="es-PE" sz="3600" u="none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53319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2161640" y="361777"/>
            <a:ext cx="7772400" cy="87384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PE" altLang="es-PE" sz="4800" u="none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Redes Criminales </a:t>
            </a:r>
          </a:p>
        </p:txBody>
      </p:sp>
      <p:sp>
        <p:nvSpPr>
          <p:cNvPr id="10" name="4 Marcador de contenido"/>
          <p:cNvSpPr txBox="1">
            <a:spLocks/>
          </p:cNvSpPr>
          <p:nvPr/>
        </p:nvSpPr>
        <p:spPr>
          <a:xfrm>
            <a:off x="2161640" y="1597396"/>
            <a:ext cx="7772400" cy="388289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PE" altLang="es-PE" u="none" kern="0" dirty="0" smtClean="0">
                <a:solidFill>
                  <a:srgbClr val="002060"/>
                </a:solidFill>
              </a:rPr>
              <a:t>Lucrativas y seguras</a:t>
            </a:r>
          </a:p>
          <a:p>
            <a:r>
              <a:rPr lang="es-PE" altLang="es-PE" u="none" kern="0" dirty="0" smtClean="0">
                <a:solidFill>
                  <a:srgbClr val="002060"/>
                </a:solidFill>
              </a:rPr>
              <a:t>Locales y globales en simultáneo</a:t>
            </a:r>
          </a:p>
          <a:p>
            <a:r>
              <a:rPr lang="es-PE" altLang="es-PE" u="none" kern="0" dirty="0" smtClean="0">
                <a:solidFill>
                  <a:srgbClr val="002060"/>
                </a:solidFill>
              </a:rPr>
              <a:t>Autónomas y </a:t>
            </a:r>
            <a:r>
              <a:rPr lang="es-PE" altLang="es-PE" u="none" kern="0" dirty="0" err="1" smtClean="0">
                <a:solidFill>
                  <a:srgbClr val="002060"/>
                </a:solidFill>
              </a:rPr>
              <a:t>autosostenidas</a:t>
            </a:r>
            <a:r>
              <a:rPr lang="es-PE" altLang="es-PE" u="none" kern="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s-PE" altLang="es-PE" u="none" kern="0" dirty="0" smtClean="0">
                <a:solidFill>
                  <a:srgbClr val="002060"/>
                </a:solidFill>
              </a:rPr>
              <a:t>Efecto mercurio</a:t>
            </a:r>
          </a:p>
          <a:p>
            <a:r>
              <a:rPr lang="es-PE" altLang="es-PE" u="none" kern="0" dirty="0" smtClean="0">
                <a:solidFill>
                  <a:srgbClr val="002060"/>
                </a:solidFill>
              </a:rPr>
              <a:t>Profundamente imbricadas con actividades lícitas </a:t>
            </a:r>
          </a:p>
        </p:txBody>
      </p:sp>
    </p:spTree>
    <p:extLst>
      <p:ext uri="{BB962C8B-B14F-4D97-AF65-F5344CB8AC3E}">
        <p14:creationId xmlns:p14="http://schemas.microsoft.com/office/powerpoint/2010/main" val="30857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52234" y="1341439"/>
            <a:ext cx="8246368" cy="43622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spcBef>
                <a:spcPct val="20000"/>
              </a:spcBef>
              <a:buClr>
                <a:srgbClr val="FF0000"/>
              </a:buClr>
              <a:defRPr/>
            </a:pPr>
            <a:endParaRPr lang="es-PE" sz="2200" b="0" u="none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s-PE" sz="2200" b="1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Seguridad Ciudadana</a:t>
            </a:r>
          </a:p>
          <a:p>
            <a:pPr lvl="1" algn="just" eaLnBrk="1" hangingPunct="1">
              <a:spcBef>
                <a:spcPct val="20000"/>
              </a:spcBef>
              <a:buClr>
                <a:srgbClr val="FF0000"/>
              </a:buClr>
              <a:defRPr/>
            </a:pPr>
            <a:r>
              <a:rPr lang="es-PE" sz="22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 </a:t>
            </a:r>
            <a:r>
              <a:rPr lang="es-PE" sz="2200" b="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AL: 16/25 países más peligrosos en el mundo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defRPr/>
            </a:pPr>
            <a:r>
              <a:rPr lang="es-PE" sz="22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 </a:t>
            </a:r>
            <a:r>
              <a:rPr lang="es-PE" sz="2200" b="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Tasa anual de homicidios- mundial </a:t>
            </a:r>
            <a:r>
              <a:rPr lang="es-PE" sz="22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PE" sz="2200" b="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año: </a:t>
            </a:r>
            <a:r>
              <a:rPr lang="es-PE" sz="2000" b="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6.2/100,000</a:t>
            </a:r>
            <a:endParaRPr lang="es-PE" sz="2000" b="0" u="none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defRPr/>
            </a:pPr>
            <a:r>
              <a:rPr lang="es-PE" sz="22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 </a:t>
            </a:r>
            <a:r>
              <a:rPr lang="es-PE" sz="2200" b="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AL: 14/100,000 – Honduras: 86.6 /100,000</a:t>
            </a:r>
            <a:endParaRPr lang="es-PE" sz="2200" b="0" u="none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defRPr/>
            </a:pPr>
            <a:endParaRPr lang="es-PE" sz="2200" b="0" u="none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s-PE" sz="2200" b="1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Lavado de Activos </a:t>
            </a:r>
          </a:p>
          <a:p>
            <a:pPr lvl="1" algn="just" eaLnBrk="1" hangingPunct="1">
              <a:spcBef>
                <a:spcPct val="20000"/>
              </a:spcBef>
              <a:buClr>
                <a:srgbClr val="FF0000"/>
              </a:buClr>
              <a:defRPr/>
            </a:pPr>
            <a:r>
              <a:rPr lang="es-PE" sz="22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s-PE" sz="2200" b="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Carteles mexicanos US$ 374 </a:t>
            </a:r>
            <a:r>
              <a:rPr lang="es-PE" b="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billones (3 años)</a:t>
            </a:r>
          </a:p>
          <a:p>
            <a:pPr lvl="1" algn="just" eaLnBrk="1" hangingPunct="1">
              <a:spcBef>
                <a:spcPct val="20000"/>
              </a:spcBef>
              <a:buClr>
                <a:srgbClr val="FF0000"/>
              </a:buClr>
              <a:defRPr/>
            </a:pPr>
            <a:r>
              <a:rPr lang="es-PE" sz="2200" b="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E" sz="22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s-PE" sz="2200" b="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Bancos involucrados: </a:t>
            </a:r>
            <a:r>
              <a:rPr lang="es-PE" sz="2200" b="0" u="none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Wachovia</a:t>
            </a:r>
            <a:r>
              <a:rPr lang="es-PE" sz="2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City Bank- HSBC</a:t>
            </a:r>
            <a:endParaRPr lang="es-PE" sz="2200" b="0" u="none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s-ES" sz="2200" b="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American Express- City Bank</a:t>
            </a:r>
          </a:p>
          <a:p>
            <a:pPr marL="342900" indent="-342900" eaLnBrk="1" hangingPunct="1">
              <a:spcBef>
                <a:spcPct val="20000"/>
              </a:spcBef>
              <a:buFont typeface="Wingdings 2" pitchFamily="18" charset="2"/>
              <a:buNone/>
              <a:defRPr/>
            </a:pPr>
            <a:endParaRPr lang="es-ES" sz="2200" b="0" u="none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52234" y="333798"/>
            <a:ext cx="8158121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/>
          <a:scene3d>
            <a:camera prst="legacyObliqueRight"/>
            <a:lightRig rig="legacyFlat1" dir="t"/>
          </a:scene3d>
          <a:sp3d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PE" sz="3200" b="1" u="none" dirty="0">
                <a:solidFill>
                  <a:srgbClr val="002060"/>
                </a:solidFill>
                <a:latin typeface="Albertus Medium"/>
              </a:rPr>
              <a:t>El Contexto regional</a:t>
            </a:r>
            <a:endParaRPr lang="es-PE" sz="2000" b="1" u="none" dirty="0">
              <a:solidFill>
                <a:srgbClr val="002060"/>
              </a:solidFill>
              <a:latin typeface="Albertu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264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67318" y="1203205"/>
            <a:ext cx="8247062" cy="44644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spcBef>
                <a:spcPct val="20000"/>
              </a:spcBef>
              <a:buClr>
                <a:srgbClr val="FF0000"/>
              </a:buClr>
              <a:defRPr/>
            </a:pPr>
            <a:r>
              <a:rPr lang="es-PE" sz="2400" b="0" u="none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PE" sz="2400" b="0" u="none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s-PE" sz="2400" b="1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Comparte </a:t>
            </a:r>
            <a:r>
              <a:rPr lang="es-PE" sz="2400" b="1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AL	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defRPr/>
            </a:pPr>
            <a:r>
              <a:rPr lang="es-PE" sz="2400" b="0" u="none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s-PE" sz="24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Altas tasas de crecimiento últimos 15 años 	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defRPr/>
            </a:pPr>
            <a:r>
              <a:rPr lang="es-PE" sz="24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s-PE" sz="2400" b="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Profunda </a:t>
            </a:r>
            <a:r>
              <a:rPr lang="es-PE" sz="24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desigualdad 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defRPr/>
            </a:pPr>
            <a:r>
              <a:rPr lang="es-PE" sz="24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Debilidad institucional</a:t>
            </a:r>
          </a:p>
          <a:p>
            <a:pPr marL="457200" indent="-457200" algn="just"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s-PE" sz="2400" b="1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Particularidades	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defRPr/>
            </a:pPr>
            <a:r>
              <a:rPr lang="es-PE" sz="2400" b="0" u="none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s-PE" sz="24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Crecimiento de economía ilegal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defRPr/>
            </a:pPr>
            <a:r>
              <a:rPr lang="es-PE" sz="24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Inexistencia o debilidad  partidos políticos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defRPr/>
            </a:pPr>
            <a:r>
              <a:rPr lang="es-PE" sz="24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Penetración del Estado (¿debilidad o descomposición?)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defRPr/>
            </a:pPr>
            <a:r>
              <a:rPr lang="es-PE" sz="2400" b="0" u="none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Corrupción e inseguridad ciudadana</a:t>
            </a:r>
          </a:p>
          <a:p>
            <a:pPr marL="342900" indent="-342900" eaLnBrk="1" hangingPunct="1">
              <a:spcBef>
                <a:spcPct val="20000"/>
              </a:spcBef>
              <a:buFont typeface="Wingdings 2" pitchFamily="18" charset="2"/>
              <a:buNone/>
              <a:defRPr/>
            </a:pPr>
            <a:endParaRPr lang="es-ES" sz="2400" b="0" u="none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076733" y="213915"/>
            <a:ext cx="8247062" cy="8640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  <a:scene3d>
            <a:camera prst="legacyObliqueRight"/>
            <a:lightRig rig="legacyFlat1" dir="t"/>
          </a:scene3d>
          <a:sp3d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PE" sz="3200" b="1" u="none" dirty="0">
                <a:solidFill>
                  <a:srgbClr val="002060"/>
                </a:solidFill>
                <a:latin typeface="Calibri" panose="020F0502020204030204" pitchFamily="34" charset="0"/>
              </a:rPr>
              <a:t>Situación del Perú</a:t>
            </a:r>
          </a:p>
        </p:txBody>
      </p:sp>
    </p:spTree>
    <p:extLst>
      <p:ext uri="{BB962C8B-B14F-4D97-AF65-F5344CB8AC3E}">
        <p14:creationId xmlns:p14="http://schemas.microsoft.com/office/powerpoint/2010/main" val="19580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>
            <a:off x="0" y="5198301"/>
            <a:ext cx="12192000" cy="165969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" y="6125227"/>
            <a:ext cx="3649186" cy="5511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12192000" cy="5830539"/>
          </a:xfrm>
          <a:prstGeom prst="rect">
            <a:avLst/>
          </a:prstGeom>
          <a:solidFill>
            <a:srgbClr val="A0A0AA"/>
          </a:solidFill>
          <a:ln>
            <a:solidFill>
              <a:srgbClr val="B2B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87" y="5885276"/>
            <a:ext cx="2730674" cy="917987"/>
          </a:xfrm>
          <a:prstGeom prst="rect">
            <a:avLst/>
          </a:prstGeom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149739" y="481141"/>
            <a:ext cx="8247062" cy="9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  <a:scene3d>
            <a:camera prst="legacyObliqueRight"/>
            <a:lightRig rig="legacyFlat1" dir="t"/>
          </a:scene3d>
          <a:sp3d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PE" sz="3600" b="1" u="none" dirty="0">
                <a:solidFill>
                  <a:srgbClr val="002060"/>
                </a:solidFill>
                <a:latin typeface="Albertus Medium"/>
              </a:rPr>
              <a:t>¿Qué dice la percepción ciudadana?</a:t>
            </a: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3217493" y="2219777"/>
            <a:ext cx="6400800" cy="21605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s-PE" altLang="es-PE" b="0" u="none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s-PE" altLang="es-PE" sz="2800" b="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Encuestas de PROETICA </a:t>
            </a:r>
          </a:p>
          <a:p>
            <a:pPr>
              <a:defRPr/>
            </a:pPr>
            <a:endParaRPr lang="es-PE" altLang="es-PE" sz="2800" b="0" u="none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s-PE" altLang="es-PE" sz="2800" b="0" u="none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Edición 2015</a:t>
            </a:r>
          </a:p>
        </p:txBody>
      </p:sp>
    </p:spTree>
    <p:extLst>
      <p:ext uri="{BB962C8B-B14F-4D97-AF65-F5344CB8AC3E}">
        <p14:creationId xmlns:p14="http://schemas.microsoft.com/office/powerpoint/2010/main" val="19297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483</Words>
  <Application>Microsoft Office PowerPoint</Application>
  <PresentationFormat>Panorámica</PresentationFormat>
  <Paragraphs>151</Paragraphs>
  <Slides>27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27</vt:i4>
      </vt:variant>
    </vt:vector>
  </HeadingPairs>
  <TitlesOfParts>
    <vt:vector size="38" baseType="lpstr">
      <vt:lpstr>Albertus Medium</vt:lpstr>
      <vt:lpstr>Arial</vt:lpstr>
      <vt:lpstr>Calibri</vt:lpstr>
      <vt:lpstr>Calibri Light</vt:lpstr>
      <vt:lpstr>Times New Roman</vt:lpstr>
      <vt:lpstr>Wingdings</vt:lpstr>
      <vt:lpstr>Wingdings 2</vt:lpstr>
      <vt:lpstr>Tema de Office</vt:lpstr>
      <vt:lpstr>Gráfico</vt:lpstr>
      <vt:lpstr>Worksheet</vt:lpstr>
      <vt:lpstr>Gráfico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Renatta Hurtado (TI PE)</dc:creator>
  <cp:lastModifiedBy>AlbanPC</cp:lastModifiedBy>
  <cp:revision>19</cp:revision>
  <dcterms:created xsi:type="dcterms:W3CDTF">2017-07-19T17:55:37Z</dcterms:created>
  <dcterms:modified xsi:type="dcterms:W3CDTF">2017-07-20T01:04:13Z</dcterms:modified>
</cp:coreProperties>
</file>