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3" r:id="rId4"/>
    <p:sldId id="294" r:id="rId5"/>
    <p:sldId id="287" r:id="rId6"/>
    <p:sldId id="283" r:id="rId7"/>
    <p:sldId id="284" r:id="rId8"/>
    <p:sldId id="285" r:id="rId9"/>
    <p:sldId id="286" r:id="rId10"/>
    <p:sldId id="291" r:id="rId11"/>
    <p:sldId id="258" r:id="rId12"/>
    <p:sldId id="295" r:id="rId13"/>
    <p:sldId id="300" r:id="rId14"/>
    <p:sldId id="270" r:id="rId15"/>
    <p:sldId id="298" r:id="rId16"/>
    <p:sldId id="299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96" r:id="rId25"/>
    <p:sldId id="277" r:id="rId26"/>
    <p:sldId id="297" r:id="rId27"/>
    <p:sldId id="278" r:id="rId28"/>
    <p:sldId id="279" r:id="rId29"/>
    <p:sldId id="280" r:id="rId30"/>
    <p:sldId id="289" r:id="rId31"/>
    <p:sldId id="290" r:id="rId32"/>
    <p:sldId id="288" r:id="rId33"/>
    <p:sldId id="259" r:id="rId34"/>
    <p:sldId id="261" r:id="rId35"/>
  </p:sldIdLst>
  <p:sldSz cx="9144000" cy="6858000" type="screen4x3"/>
  <p:notesSz cx="6858000" cy="9144000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17AB5-B7EC-458C-9087-DEDAA0022AA7}" type="datetimeFigureOut">
              <a:rPr lang="es-PE"/>
              <a:pPr>
                <a:defRPr/>
              </a:pPr>
              <a:t>20/07/2017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C3F79-140C-42AC-BA3D-AAC9B4F0ABEF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86807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76959-1C51-49C0-BB13-5B0AC91316C8}" type="datetimeFigureOut">
              <a:rPr lang="es-PE"/>
              <a:pPr>
                <a:defRPr/>
              </a:pPr>
              <a:t>20/07/2017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9B34-55BF-4F89-A609-18640B185EA4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89119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FE2B8-5A18-4D44-8C59-6346608448A5}" type="datetimeFigureOut">
              <a:rPr lang="es-PE"/>
              <a:pPr>
                <a:defRPr/>
              </a:pPr>
              <a:t>20/07/2017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EA614-9EDB-4797-AC64-59FAE85AB8F7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98002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381C9-E6D1-4D24-8838-CD3BA86C8C06}" type="datetimeFigureOut">
              <a:rPr lang="es-PE"/>
              <a:pPr>
                <a:defRPr/>
              </a:pPr>
              <a:t>20/07/2017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E8326-0A2A-49C6-83D0-19BA3013F887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64056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5D5C1-C299-4066-8678-F20D81F6E771}" type="datetimeFigureOut">
              <a:rPr lang="es-PE"/>
              <a:pPr>
                <a:defRPr/>
              </a:pPr>
              <a:t>20/07/2017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EC4A-9E1A-4CB4-A38A-9A6926033420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55200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E8960-55DB-4C0E-BEAD-05B6381F4AFE}" type="datetimeFigureOut">
              <a:rPr lang="es-PE"/>
              <a:pPr>
                <a:defRPr/>
              </a:pPr>
              <a:t>20/07/2017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1A2C4-3DAD-42E1-9F52-B5B0DB10C70F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82711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AFEFF-0F82-4776-BF41-BD528794341E}" type="datetimeFigureOut">
              <a:rPr lang="es-PE"/>
              <a:pPr>
                <a:defRPr/>
              </a:pPr>
              <a:t>20/07/2017</a:t>
            </a:fld>
            <a:endParaRPr lang="es-PE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35AF8-C799-493F-B6FE-0D554B585F49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65406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57F9B-5E92-4620-8B61-F0106F2C4867}" type="datetimeFigureOut">
              <a:rPr lang="es-PE"/>
              <a:pPr>
                <a:defRPr/>
              </a:pPr>
              <a:t>20/07/2017</a:t>
            </a:fld>
            <a:endParaRPr lang="es-PE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3BE57-F119-457B-A89A-12553ADD19EC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7587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112DD-E7E7-4264-AD14-A6AAD5A5881A}" type="datetimeFigureOut">
              <a:rPr lang="es-PE"/>
              <a:pPr>
                <a:defRPr/>
              </a:pPr>
              <a:t>20/07/2017</a:t>
            </a:fld>
            <a:endParaRPr lang="es-PE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D2774-D6D1-4CA5-8EF8-9A6F67880AA3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68070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E823F-E89A-4CC0-8379-7B07A0481E30}" type="datetimeFigureOut">
              <a:rPr lang="es-PE"/>
              <a:pPr>
                <a:defRPr/>
              </a:pPr>
              <a:t>20/07/2017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DEE19-4A36-4D4B-A570-701D8C78B72F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4245764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DD064-0CCB-463B-B2F7-9E87FAD2342C}" type="datetimeFigureOut">
              <a:rPr lang="es-PE"/>
              <a:pPr>
                <a:defRPr/>
              </a:pPr>
              <a:t>20/07/2017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2CFC1-DDE7-422E-A99A-6767395B6B58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84758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título del patrón</a:t>
            </a:r>
            <a:endParaRPr lang="es-PE" altLang="es-P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texto del patrón</a:t>
            </a:r>
          </a:p>
          <a:p>
            <a:pPr lvl="1"/>
            <a:r>
              <a:rPr lang="es-ES" altLang="es-PE" smtClean="0"/>
              <a:t>Segundo nivel</a:t>
            </a:r>
          </a:p>
          <a:p>
            <a:pPr lvl="2"/>
            <a:r>
              <a:rPr lang="es-ES" altLang="es-PE" smtClean="0"/>
              <a:t>Tercer nivel</a:t>
            </a:r>
          </a:p>
          <a:p>
            <a:pPr lvl="3"/>
            <a:r>
              <a:rPr lang="es-ES" altLang="es-PE" smtClean="0"/>
              <a:t>Cuarto nivel</a:t>
            </a:r>
          </a:p>
          <a:p>
            <a:pPr lvl="4"/>
            <a:r>
              <a:rPr lang="es-ES" altLang="es-PE" smtClean="0"/>
              <a:t>Quinto nivel</a:t>
            </a:r>
            <a:endParaRPr lang="es-PE" altLang="es-P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C480AA-184A-4B05-B834-D7EAD9EF9749}" type="datetimeFigureOut">
              <a:rPr lang="es-PE"/>
              <a:pPr>
                <a:defRPr/>
              </a:pPr>
              <a:t>20/07/2017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FED30D3-FFC0-4126-9BCB-26108BBCD34C}" type="slidenum">
              <a:rPr lang="es-PE" altLang="es-PE"/>
              <a:pPr/>
              <a:t>‹Nº›</a:t>
            </a:fld>
            <a:endParaRPr lang="es-PE" alt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Especificaci%C3%B3n" TargetMode="External"/><Relationship Id="rId2" Type="http://schemas.openxmlformats.org/officeDocument/2006/relationships/hyperlink" Target="https://es.wikipedia.org/wiki/Cliente_(econom%C3%ADa)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s.wikipedia.org/wiki/Dise%C3%B1o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l Ejecutivo cifra en el 16% el peso de las energías renova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354171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1 Título"/>
          <p:cNvSpPr>
            <a:spLocks noGrp="1"/>
          </p:cNvSpPr>
          <p:nvPr>
            <p:ph type="ctrTitle"/>
          </p:nvPr>
        </p:nvSpPr>
        <p:spPr>
          <a:xfrm rot="20894366">
            <a:off x="1868488" y="1781175"/>
            <a:ext cx="6127750" cy="3776663"/>
          </a:xfrm>
          <a:solidFill>
            <a:srgbClr val="FF0000"/>
          </a:solidFill>
        </p:spPr>
        <p:txBody>
          <a:bodyPr/>
          <a:lstStyle/>
          <a:p>
            <a:pPr algn="r" eaLnBrk="1" hangingPunct="1"/>
            <a:r>
              <a:rPr lang="es-PE" altLang="es-PE" sz="3600" b="1" smtClean="0">
                <a:solidFill>
                  <a:schemeClr val="bg1"/>
                </a:solidFill>
              </a:rPr>
              <a:t>El impacto de los estándares de </a:t>
            </a:r>
            <a:br>
              <a:rPr lang="es-PE" altLang="es-PE" sz="3600" b="1" smtClean="0">
                <a:solidFill>
                  <a:schemeClr val="bg1"/>
                </a:solidFill>
              </a:rPr>
            </a:br>
            <a:r>
              <a:rPr lang="es-PE" altLang="es-PE" sz="3600" b="1" smtClean="0">
                <a:solidFill>
                  <a:schemeClr val="bg1"/>
                </a:solidFill>
              </a:rPr>
              <a:t>Calidad en la </a:t>
            </a:r>
            <a:br>
              <a:rPr lang="es-PE" altLang="es-PE" sz="3600" b="1" smtClean="0">
                <a:solidFill>
                  <a:schemeClr val="bg1"/>
                </a:solidFill>
              </a:rPr>
            </a:br>
            <a:r>
              <a:rPr lang="es-PE" altLang="es-PE" sz="3600" b="1" smtClean="0">
                <a:solidFill>
                  <a:schemeClr val="bg1"/>
                </a:solidFill>
              </a:rPr>
              <a:t>Seguridad de las Instalaciones Eléctricas </a:t>
            </a:r>
            <a:br>
              <a:rPr lang="es-PE" altLang="es-PE" sz="3600" b="1" smtClean="0">
                <a:solidFill>
                  <a:schemeClr val="bg1"/>
                </a:solidFill>
              </a:rPr>
            </a:br>
            <a:r>
              <a:rPr lang="es-PE" altLang="es-PE" sz="3600" b="1" smtClean="0">
                <a:solidFill>
                  <a:schemeClr val="bg1"/>
                </a:solidFill>
              </a:rPr>
              <a:t>y Edificaciones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067175" y="2492375"/>
            <a:ext cx="4608513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PE" sz="2400" dirty="0"/>
              <a:t>… la calidad de un </a:t>
            </a:r>
            <a:r>
              <a:rPr lang="es-PE" sz="2400" dirty="0">
                <a:solidFill>
                  <a:srgbClr val="C00000"/>
                </a:solidFill>
              </a:rPr>
              <a:t>producto</a:t>
            </a:r>
            <a:r>
              <a:rPr lang="es-PE" sz="2400" dirty="0"/>
              <a:t> o </a:t>
            </a:r>
            <a:r>
              <a:rPr lang="es-PE" sz="2400" dirty="0">
                <a:solidFill>
                  <a:srgbClr val="C00000"/>
                </a:solidFill>
              </a:rPr>
              <a:t>servicio</a:t>
            </a:r>
            <a:r>
              <a:rPr lang="es-PE" sz="2400" dirty="0"/>
              <a:t> es la percepción que el </a:t>
            </a:r>
            <a:r>
              <a:rPr lang="es-P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Cliente (economía)"/>
              </a:rPr>
              <a:t>cliente</a:t>
            </a:r>
            <a:r>
              <a:rPr lang="es-PE" sz="2400" dirty="0"/>
              <a:t> tiene del mismo, es </a:t>
            </a:r>
            <a:r>
              <a:rPr lang="es-PE" sz="2400" b="1" dirty="0">
                <a:solidFill>
                  <a:srgbClr val="C00000"/>
                </a:solidFill>
              </a:rPr>
              <a:t>una fijación mental del consumidor </a:t>
            </a:r>
            <a:r>
              <a:rPr lang="es-PE" sz="2400" dirty="0"/>
              <a:t>que asume conformidad con dicho producto o servicio y la capacidad del mismo para satisfacer sus necesidades. </a:t>
            </a:r>
          </a:p>
        </p:txBody>
      </p:sp>
      <p:sp>
        <p:nvSpPr>
          <p:cNvPr id="11267" name="2 CuadroTexto"/>
          <p:cNvSpPr txBox="1">
            <a:spLocks noChangeArrowheads="1"/>
          </p:cNvSpPr>
          <p:nvPr/>
        </p:nvSpPr>
        <p:spPr bwMode="auto">
          <a:xfrm>
            <a:off x="395288" y="981075"/>
            <a:ext cx="5905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2800"/>
              <a:t>... grado en que un producto cumple las </a:t>
            </a:r>
            <a:r>
              <a:rPr lang="es-PE" altLang="es-PE" sz="2800">
                <a:hlinkClick r:id="rId3" tooltip="Especificación"/>
              </a:rPr>
              <a:t>especificaciones</a:t>
            </a:r>
            <a:r>
              <a:rPr lang="es-PE" altLang="es-PE" sz="2800"/>
              <a:t> del </a:t>
            </a:r>
            <a:r>
              <a:rPr lang="es-PE" altLang="es-PE" sz="2800">
                <a:hlinkClick r:id="rId4" tooltip="Diseño"/>
              </a:rPr>
              <a:t>diseño</a:t>
            </a:r>
            <a:r>
              <a:rPr lang="es-PE" altLang="es-PE" sz="2800"/>
              <a:t> …</a:t>
            </a:r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539750" y="333375"/>
            <a:ext cx="5111750" cy="584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b="1">
                <a:solidFill>
                  <a:schemeClr val="bg1"/>
                </a:solidFill>
              </a:rPr>
              <a:t>Calidad</a:t>
            </a:r>
            <a:r>
              <a:rPr lang="es-PE" altLang="es-PE" sz="180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1269" name="4 CuadroTexto"/>
          <p:cNvSpPr txBox="1">
            <a:spLocks noChangeArrowheads="1"/>
          </p:cNvSpPr>
          <p:nvPr/>
        </p:nvSpPr>
        <p:spPr bwMode="auto">
          <a:xfrm>
            <a:off x="468313" y="2205038"/>
            <a:ext cx="29511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2800"/>
              <a:t>… es adecuación al uso del cliente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CuadroTexto"/>
          <p:cNvSpPr txBox="1">
            <a:spLocks noChangeArrowheads="1"/>
          </p:cNvSpPr>
          <p:nvPr/>
        </p:nvSpPr>
        <p:spPr bwMode="auto">
          <a:xfrm>
            <a:off x="468313" y="981075"/>
            <a:ext cx="8207375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PE" altLang="es-PE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Reglamento Nacional de Edificaciones 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PE" altLang="es-PE" sz="2000" dirty="0" smtClean="0">
                <a:latin typeface="Arial" charset="0"/>
                <a:cs typeface="Arial" charset="0"/>
              </a:rPr>
              <a:t>Ley de Seguridad y Salud en el Trabajo Ley N° 29783 y su Reglamento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PE" altLang="es-PE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Reglamento de Seguridad y Salud en el Trabajo con Electricidad (RESESATE 2013)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PE" altLang="es-PE" sz="2000" dirty="0" smtClean="0">
                <a:latin typeface="Arial" charset="0"/>
                <a:cs typeface="Arial" charset="0"/>
              </a:rPr>
              <a:t>Código Nacional de Electricidad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s-PE" altLang="es-PE" sz="2000" dirty="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PE" altLang="es-PE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Normas Técnicas Nacionales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PE" altLang="es-PE" sz="2000" dirty="0" smtClean="0">
                <a:latin typeface="Arial" charset="0"/>
                <a:cs typeface="Arial" charset="0"/>
              </a:rPr>
              <a:t>Normas Técnicas Internacionales 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s-PE" altLang="es-PE" sz="2000" dirty="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PE" altLang="es-PE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Norma Técnica Peruana </a:t>
            </a:r>
            <a:r>
              <a:rPr lang="es-PE" altLang="es-PE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NTP-IEC/TS 60479-1</a:t>
            </a:r>
            <a:r>
              <a:rPr lang="es-PE" altLang="es-PE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2010 </a:t>
            </a:r>
            <a:r>
              <a:rPr lang="es-PE" altLang="es-PE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Efectos del paso de corriente a través del hombre y animales domésticos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PE" altLang="es-PE" sz="2000" dirty="0" smtClean="0">
                <a:latin typeface="Arial" charset="0"/>
                <a:cs typeface="Arial" charset="0"/>
              </a:rPr>
              <a:t>Norma Técnica Peruana </a:t>
            </a:r>
            <a:r>
              <a:rPr lang="es-PE" altLang="es-PE" sz="2000" b="1" dirty="0" smtClean="0">
                <a:latin typeface="Arial" charset="0"/>
                <a:cs typeface="Arial" charset="0"/>
              </a:rPr>
              <a:t>NTP-IEC 60364-1</a:t>
            </a:r>
            <a:r>
              <a:rPr lang="es-PE" altLang="es-PE" sz="2000" dirty="0" smtClean="0">
                <a:latin typeface="Arial" charset="0"/>
                <a:cs typeface="Arial" charset="0"/>
              </a:rPr>
              <a:t> 2011 Instalaciones eléctricas de baja tensión. Parte 1: </a:t>
            </a:r>
            <a:r>
              <a:rPr lang="es-PE" altLang="es-PE" sz="2000" b="1" dirty="0" smtClean="0">
                <a:latin typeface="Arial" charset="0"/>
                <a:cs typeface="Arial" charset="0"/>
              </a:rPr>
              <a:t>Principios fundamentales, determinación de las características, definiciones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PE" altLang="es-PE" sz="1800" dirty="0" smtClean="0">
              <a:cs typeface="Arial" charset="0"/>
            </a:endParaRPr>
          </a:p>
        </p:txBody>
      </p:sp>
      <p:sp>
        <p:nvSpPr>
          <p:cNvPr id="12291" name="1 CuadroTexto"/>
          <p:cNvSpPr txBox="1">
            <a:spLocks noChangeArrowheads="1"/>
          </p:cNvSpPr>
          <p:nvPr/>
        </p:nvSpPr>
        <p:spPr bwMode="auto">
          <a:xfrm>
            <a:off x="468313" y="260350"/>
            <a:ext cx="8064500" cy="4619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PE" altLang="es-PE" sz="2400" b="1">
                <a:solidFill>
                  <a:schemeClr val="bg1"/>
                </a:solidFill>
              </a:rPr>
              <a:t>Normativa básica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1450"/>
            <a:ext cx="4537075" cy="30162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284538"/>
            <a:ext cx="4154487" cy="27638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1 CuadroTexto"/>
          <p:cNvSpPr txBox="1">
            <a:spLocks noChangeArrowheads="1"/>
          </p:cNvSpPr>
          <p:nvPr/>
        </p:nvSpPr>
        <p:spPr bwMode="auto">
          <a:xfrm>
            <a:off x="5364163" y="147638"/>
            <a:ext cx="3671887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b="1">
                <a:solidFill>
                  <a:srgbClr val="C00000"/>
                </a:solidFill>
              </a:rPr>
              <a:t>¿Cuál es el mejor cordón?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b="1">
                <a:solidFill>
                  <a:srgbClr val="C00000"/>
                </a:solidFill>
              </a:rPr>
              <a:t>¿Cuál es el mejor enchufe?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b="1">
                <a:solidFill>
                  <a:srgbClr val="C00000"/>
                </a:solidFill>
              </a:rPr>
              <a:t>¿Cuál es la mejor plancha?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5500" y="3292475"/>
            <a:ext cx="4356100" cy="27622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4450"/>
            <a:ext cx="8043862" cy="522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2 Rectángulo"/>
          <p:cNvSpPr>
            <a:spLocks noChangeArrowheads="1"/>
          </p:cNvSpPr>
          <p:nvPr/>
        </p:nvSpPr>
        <p:spPr bwMode="auto">
          <a:xfrm>
            <a:off x="633413" y="5291138"/>
            <a:ext cx="7889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PE" altLang="es-PE" sz="2400" b="1">
                <a:solidFill>
                  <a:srgbClr val="FF0000"/>
                </a:solidFill>
              </a:rPr>
              <a:t>Tomacorriente “universal” fallado por falso contacto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10005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280400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68313" y="5589588"/>
            <a:ext cx="84248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PE" altLang="es-PE" sz="2800" b="1">
                <a:solidFill>
                  <a:srgbClr val="FF0000"/>
                </a:solidFill>
              </a:rPr>
              <a:t>No cumple con todos los ensayos para 220 V</a:t>
            </a:r>
            <a:endParaRPr lang="es-ES" altLang="es-PE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43280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2 Rectángulo"/>
          <p:cNvSpPr>
            <a:spLocks noChangeArrowheads="1"/>
          </p:cNvSpPr>
          <p:nvPr/>
        </p:nvSpPr>
        <p:spPr bwMode="auto">
          <a:xfrm>
            <a:off x="755650" y="4921250"/>
            <a:ext cx="7704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PE" altLang="es-PE" sz="2800" b="1">
                <a:solidFill>
                  <a:srgbClr val="FF0000"/>
                </a:solidFill>
              </a:rPr>
              <a:t>Adaptador fallado por mala calidad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88913"/>
            <a:ext cx="7878763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2 Rectángulo"/>
          <p:cNvSpPr>
            <a:spLocks noChangeArrowheads="1"/>
          </p:cNvSpPr>
          <p:nvPr/>
        </p:nvSpPr>
        <p:spPr bwMode="auto">
          <a:xfrm>
            <a:off x="663575" y="5805488"/>
            <a:ext cx="78787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PE" altLang="es-PE" sz="2800" b="1">
                <a:solidFill>
                  <a:srgbClr val="FF0000"/>
                </a:solidFill>
              </a:rPr>
              <a:t>Adaptador múltiple fallado por falso contacto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3697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WordArt 7"/>
          <p:cNvSpPr>
            <a:spLocks noChangeArrowheads="1" noChangeShapeType="1" noTextEdit="1"/>
          </p:cNvSpPr>
          <p:nvPr/>
        </p:nvSpPr>
        <p:spPr bwMode="auto">
          <a:xfrm>
            <a:off x="0" y="3500438"/>
            <a:ext cx="7488238" cy="2159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r>
              <a:rPr lang="es-PE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¡Cuidado con las falsificaciones</a:t>
            </a:r>
          </a:p>
          <a:p>
            <a:r>
              <a:rPr lang="es-PE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 y </a:t>
            </a:r>
          </a:p>
          <a:p>
            <a:r>
              <a:rPr lang="es-PE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productos de mala calidad !</a:t>
            </a:r>
          </a:p>
        </p:txBody>
      </p:sp>
      <p:sp>
        <p:nvSpPr>
          <p:cNvPr id="2" name="1 Rectángulo"/>
          <p:cNvSpPr/>
          <p:nvPr/>
        </p:nvSpPr>
        <p:spPr>
          <a:xfrm>
            <a:off x="900113" y="1268413"/>
            <a:ext cx="863600" cy="431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84772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23850" y="5661025"/>
            <a:ext cx="849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PE" altLang="es-PE" sz="2400" b="1">
                <a:solidFill>
                  <a:srgbClr val="FF0000"/>
                </a:solidFill>
              </a:rPr>
              <a:t>Prevención de incendios en ambientes especiales</a:t>
            </a:r>
            <a:endParaRPr lang="es-ES" altLang="es-PE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OCHAVEZ\TRANSFORMADORES\INECNDIO TRANSFORMADOR EN LA OROYA ELECTROAN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8494713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CuadroTexto"/>
          <p:cNvSpPr txBox="1">
            <a:spLocks noChangeArrowheads="1"/>
          </p:cNvSpPr>
          <p:nvPr/>
        </p:nvSpPr>
        <p:spPr bwMode="auto">
          <a:xfrm>
            <a:off x="684213" y="692150"/>
            <a:ext cx="7993062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2400" b="1">
                <a:solidFill>
                  <a:srgbClr val="C00000"/>
                </a:solidFill>
              </a:rPr>
              <a:t>Norma G.010 </a:t>
            </a:r>
            <a:r>
              <a:rPr lang="es-PE" altLang="es-PE" sz="2400"/>
              <a:t>Consideraciones Básicas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2400" b="1">
                <a:solidFill>
                  <a:srgbClr val="C00000"/>
                </a:solidFill>
              </a:rPr>
              <a:t>Artículo 1.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2800"/>
              <a:t>Objetivo: normar los criterios y requisitos mínimos para el diseño y ejecución de las Habilitaciones Urbanas y las Edificaciones, permitiendo de esta manera una mejor ejecución de los Planes Urbanos.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2800"/>
              <a:t>Es la norma técnica rectora en el territorio nacional que establece los derechos y responsabilidades de los actores que intervienen en el proceso edificatorio, con el fin de asegurar la </a:t>
            </a:r>
            <a:r>
              <a:rPr lang="es-PE" altLang="es-PE" sz="2800" b="1">
                <a:solidFill>
                  <a:srgbClr val="C00000"/>
                </a:solidFill>
              </a:rPr>
              <a:t>calidad </a:t>
            </a:r>
            <a:r>
              <a:rPr lang="es-PE" altLang="es-PE" sz="2800"/>
              <a:t>de la edificación.</a:t>
            </a:r>
          </a:p>
        </p:txBody>
      </p:sp>
      <p:sp>
        <p:nvSpPr>
          <p:cNvPr id="3075" name="2 CuadroTexto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PE" altLang="es-PE" sz="3200" b="1">
                <a:solidFill>
                  <a:schemeClr val="bg1"/>
                </a:solidFill>
              </a:rPr>
              <a:t>       Reglamento Nacional de Edificaciones</a:t>
            </a:r>
            <a:endParaRPr lang="es-PE" altLang="es-P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NUBES\DSC_1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2804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395288" y="6021388"/>
            <a:ext cx="7993062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PE" sz="2400" b="1">
                <a:solidFill>
                  <a:schemeClr val="tx2"/>
                </a:solidFill>
                <a:latin typeface="Arial" charset="0"/>
                <a:cs typeface="+mn-cs"/>
              </a:rPr>
              <a:t>Cambio climático</a:t>
            </a:r>
            <a:endParaRPr lang="es-ES" sz="2400" b="1">
              <a:solidFill>
                <a:schemeClr val="tx2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3 Imagen" descr="IMG_17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60350"/>
            <a:ext cx="82550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2 CuadroTexto"/>
          <p:cNvSpPr txBox="1">
            <a:spLocks noChangeArrowheads="1"/>
          </p:cNvSpPr>
          <p:nvPr/>
        </p:nvSpPr>
        <p:spPr bwMode="auto">
          <a:xfrm>
            <a:off x="441325" y="6135688"/>
            <a:ext cx="8255000" cy="4000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2000" b="1">
                <a:solidFill>
                  <a:srgbClr val="FFFF00"/>
                </a:solidFill>
              </a:rPr>
              <a:t>Deslizamiento  de tierra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3 Imagen" descr="IMG_17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86788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2 CuadroTexto"/>
          <p:cNvSpPr txBox="1">
            <a:spLocks noChangeArrowheads="1"/>
          </p:cNvSpPr>
          <p:nvPr/>
        </p:nvSpPr>
        <p:spPr bwMode="auto">
          <a:xfrm>
            <a:off x="323850" y="6084888"/>
            <a:ext cx="8586788" cy="4000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2000" b="1">
                <a:solidFill>
                  <a:srgbClr val="FFFF00"/>
                </a:solidFill>
              </a:rPr>
              <a:t>Colapso de la Central Hidroeléctrica Santa Cruz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:\PILOTO\ARCO\GUANTE DE CUERO PERFOR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3375"/>
            <a:ext cx="3914775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859338" y="4149725"/>
            <a:ext cx="36004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PE" altLang="es-PE" sz="2800" b="1">
                <a:solidFill>
                  <a:srgbClr val="FF0000"/>
                </a:solidFill>
              </a:rPr>
              <a:t>Puedes reemplazar el guante pero no recuperara tus dedos</a:t>
            </a:r>
            <a:endParaRPr lang="es-ES" altLang="es-PE" sz="2800" b="1">
              <a:solidFill>
                <a:srgbClr val="FF0000"/>
              </a:solidFill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932363" y="1341438"/>
            <a:ext cx="35290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PE" altLang="es-PE" sz="2400" b="1"/>
              <a:t>Guante de cuero: piel, es poroso, no es aislante eléctrico</a:t>
            </a:r>
            <a:endParaRPr lang="es-ES" altLang="es-PE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539750" y="476250"/>
            <a:ext cx="8137525" cy="29289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3200" b="1" smtClean="0">
                <a:solidFill>
                  <a:srgbClr val="000099"/>
                </a:solidFill>
                <a:latin typeface="Arial" charset="0"/>
              </a:rPr>
              <a:t>Ley Nº 29783</a:t>
            </a:r>
            <a:r>
              <a:rPr lang="es-ES" sz="3200" b="1" smtClean="0">
                <a:solidFill>
                  <a:schemeClr val="bg2"/>
                </a:solidFill>
                <a:latin typeface="Arial" charset="0"/>
              </a:rPr>
              <a:t>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800" b="1" smtClean="0">
                <a:solidFill>
                  <a:srgbClr val="CC3300"/>
                </a:solidFill>
                <a:latin typeface="Arial" charset="0"/>
              </a:rPr>
              <a:t>Ley de Seguridad y Salud en el Trabajo</a:t>
            </a:r>
            <a:r>
              <a:rPr lang="es-ES" sz="2800" smtClean="0">
                <a:solidFill>
                  <a:srgbClr val="000099"/>
                </a:solidFill>
                <a:latin typeface="Arial" charset="0"/>
              </a:rPr>
              <a:t>, publicada el 20 de agosto de 2011, establece el nuevo marco legal para la prevención de riesgos laborales aplicable a todos los sectores económicos y de servicios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3221037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779838" y="404813"/>
            <a:ext cx="49688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PE" altLang="es-PE" sz="2400" b="1"/>
              <a:t>Art. 110°.- Equipo de protección personal contra relámpago de arco</a:t>
            </a:r>
            <a:endParaRPr lang="es-ES" altLang="es-PE" sz="2400" b="1"/>
          </a:p>
        </p:txBody>
      </p:sp>
      <p:pic>
        <p:nvPicPr>
          <p:cNvPr id="26628" name="Picture 4" descr="escanear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557338"/>
            <a:ext cx="257968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zapa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37063"/>
            <a:ext cx="24193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GUAN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005263"/>
            <a:ext cx="2663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Rectángulo"/>
          <p:cNvSpPr>
            <a:spLocks noChangeArrowheads="1"/>
          </p:cNvSpPr>
          <p:nvPr/>
        </p:nvSpPr>
        <p:spPr bwMode="auto">
          <a:xfrm>
            <a:off x="241300" y="908050"/>
            <a:ext cx="8640763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2000" b="1"/>
              <a:t>Artículo 168-A. Atentado contra las condiciones de seguridad y salud en el trabajo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1800"/>
              <a:t>El que, deliberadamente, infringiendo las normas de seguridad y salud en el trabajo y estando legalmente obligado, y habiendo </a:t>
            </a:r>
            <a:r>
              <a:rPr lang="es-PE" altLang="es-PE" sz="1800">
                <a:solidFill>
                  <a:srgbClr val="FF0000"/>
                </a:solidFill>
              </a:rPr>
              <a:t>sido notificado previamente por la autoridad </a:t>
            </a:r>
            <a:r>
              <a:rPr lang="es-PE" altLang="es-PE" sz="1800"/>
              <a:t>competente por </a:t>
            </a:r>
            <a:r>
              <a:rPr lang="es-PE" altLang="es-PE" sz="1800">
                <a:solidFill>
                  <a:srgbClr val="FF0000"/>
                </a:solidFill>
              </a:rPr>
              <a:t>no adoptar las medidas previstas </a:t>
            </a:r>
            <a:r>
              <a:rPr lang="es-PE" altLang="es-PE" sz="1800"/>
              <a:t>en éstas y como consecuencia directa de dicha inobservancia, </a:t>
            </a:r>
            <a:r>
              <a:rPr lang="es-PE" altLang="es-PE" sz="1800">
                <a:solidFill>
                  <a:srgbClr val="FF0000"/>
                </a:solidFill>
              </a:rPr>
              <a:t>ponga en peligro inminente la vida, salud o integridad física </a:t>
            </a:r>
            <a:r>
              <a:rPr lang="es-PE" altLang="es-PE" sz="1800"/>
              <a:t>de sus trabajadores, será reprimido con </a:t>
            </a:r>
            <a:r>
              <a:rPr lang="es-PE" altLang="es-PE" sz="1800">
                <a:solidFill>
                  <a:srgbClr val="FF0000"/>
                </a:solidFill>
              </a:rPr>
              <a:t>pena privativa </a:t>
            </a:r>
            <a:r>
              <a:rPr lang="es-PE" altLang="es-PE" sz="1800"/>
              <a:t>de libertad </a:t>
            </a:r>
            <a:r>
              <a:rPr lang="es-PE" altLang="es-PE" sz="1800">
                <a:solidFill>
                  <a:srgbClr val="FF0000"/>
                </a:solidFill>
              </a:rPr>
              <a:t>no menor de uno ni mayor de cuatro años.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1800"/>
              <a:t>Si, como consecuencia de la inobservancia deliberada de las normas de seguridad y salud en el trabajo, </a:t>
            </a:r>
            <a:r>
              <a:rPr lang="es-PE" altLang="es-PE" sz="1800">
                <a:solidFill>
                  <a:srgbClr val="FF0000"/>
                </a:solidFill>
              </a:rPr>
              <a:t>se causa la muerte del trabajador o terceros o le producen lesión grave</a:t>
            </a:r>
            <a:r>
              <a:rPr lang="es-PE" altLang="es-PE" sz="1800"/>
              <a:t>, y el agente pudo prever este resultado, la </a:t>
            </a:r>
            <a:r>
              <a:rPr lang="es-PE" altLang="es-PE" sz="1800">
                <a:solidFill>
                  <a:srgbClr val="FF0000"/>
                </a:solidFill>
              </a:rPr>
              <a:t>pena privativa </a:t>
            </a:r>
            <a:r>
              <a:rPr lang="es-PE" altLang="es-PE" sz="1800"/>
              <a:t>de libertad será </a:t>
            </a:r>
            <a:r>
              <a:rPr lang="es-PE" altLang="es-PE" sz="1800">
                <a:solidFill>
                  <a:srgbClr val="FF0000"/>
                </a:solidFill>
              </a:rPr>
              <a:t>no menor de cuatro ni mayor de ocho años en caso de muerte </a:t>
            </a:r>
            <a:r>
              <a:rPr lang="es-PE" altLang="es-PE" sz="1800"/>
              <a:t>y, </a:t>
            </a:r>
            <a:r>
              <a:rPr lang="es-PE" altLang="es-PE" sz="1800">
                <a:solidFill>
                  <a:srgbClr val="FF0000"/>
                </a:solidFill>
              </a:rPr>
              <a:t>no menor de tres ni mayor de seis años en caso de lesión grave.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1800"/>
              <a:t>Se excluye la responsabilidad penal cuando la muerte o lesiones graves son producto de 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1800"/>
              <a:t>inobservancia de las normas de seguridad y salud en el trabajo por parte del trabajador.</a:t>
            </a:r>
          </a:p>
        </p:txBody>
      </p:sp>
      <p:sp>
        <p:nvSpPr>
          <p:cNvPr id="27651" name="2 CuadroTexto"/>
          <p:cNvSpPr txBox="1">
            <a:spLocks noChangeArrowheads="1"/>
          </p:cNvSpPr>
          <p:nvPr/>
        </p:nvSpPr>
        <p:spPr bwMode="auto">
          <a:xfrm>
            <a:off x="250825" y="115888"/>
            <a:ext cx="8642350" cy="6477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1800" b="1">
                <a:solidFill>
                  <a:schemeClr val="bg1"/>
                </a:solidFill>
              </a:rPr>
              <a:t>LEY Nº 30222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1800" b="1">
                <a:solidFill>
                  <a:schemeClr val="bg1"/>
                </a:solidFill>
              </a:rPr>
              <a:t>LEY QUE MODIFICA LA LEY 29783, LEY DE SEGURIDAD Y SALUD EN EL TRABAJO</a:t>
            </a:r>
            <a:endParaRPr lang="es-PE" altLang="es-PE" sz="1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8313" y="908050"/>
            <a:ext cx="8280400" cy="48021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Wingdings 2" panose="05020102010507070707" pitchFamily="18" charset="2"/>
                <a:cs typeface="Syastro" panose="00000400000000000000" pitchFamily="2" charset="0"/>
              </a:rPr>
              <a:t>P </a:t>
            </a:r>
            <a:r>
              <a:rPr lang="es-PE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Primero la vida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endParaRPr lang="es-PE" sz="36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Wingdings 2" panose="05020102010507070707" pitchFamily="18" charset="2"/>
                <a:cs typeface="Syastro" panose="00000400000000000000" pitchFamily="2" charset="0"/>
              </a:rPr>
              <a:t>P </a:t>
            </a:r>
            <a:r>
              <a:rPr lang="es-PE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Toda actividad conlleva a un riesgo sin excepción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endParaRPr lang="es-PE" sz="36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Wingdings 2" panose="05020102010507070707" pitchFamily="18" charset="2"/>
                <a:cs typeface="Syastro" panose="00000400000000000000" pitchFamily="2" charset="0"/>
              </a:rPr>
              <a:t>P </a:t>
            </a:r>
            <a:r>
              <a:rPr lang="es-PE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electricidad va a ir por donde usted le permita ir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endParaRPr lang="es-PE" sz="36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b="1" dirty="0" smtClean="0">
              <a:solidFill>
                <a:srgbClr val="000099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-9525" y="15875"/>
            <a:ext cx="9144000" cy="646113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 Reflexiones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684213" y="765175"/>
            <a:ext cx="7632700" cy="3937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Quien no quiere cumplir con la normativa, siempre tratará de encontrar un vacío normativo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s-PE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Toda nueva tecnología trae beneficio, pero también nuevos problemas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588" y="12700"/>
            <a:ext cx="9144000" cy="584200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P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  Reflexiones</a:t>
            </a:r>
            <a:endParaRPr lang="es-PE" sz="3200" dirty="0">
              <a:cs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20725" y="836613"/>
            <a:ext cx="7704138" cy="31400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Quien no mide, no puede controlar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s-PE" sz="4000" b="1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Quien no controla, no puede mejorar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588" y="4763"/>
            <a:ext cx="9142412" cy="646112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 Reflexiones</a:t>
            </a:r>
            <a:endParaRPr lang="es-PE" sz="36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CuadroTexto"/>
          <p:cNvSpPr txBox="1">
            <a:spLocks noChangeArrowheads="1"/>
          </p:cNvSpPr>
          <p:nvPr/>
        </p:nvSpPr>
        <p:spPr bwMode="auto">
          <a:xfrm>
            <a:off x="684213" y="692150"/>
            <a:ext cx="7848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PE" altLang="es-PE" sz="2800" b="1">
                <a:solidFill>
                  <a:srgbClr val="C00000"/>
                </a:solidFill>
              </a:rPr>
              <a:t>e) Del diseño universal</a:t>
            </a:r>
          </a:p>
          <a:p>
            <a:pPr eaLnBrk="1" hangingPunct="1"/>
            <a:r>
              <a:rPr lang="es-PE" altLang="es-PE" sz="2800"/>
              <a:t>Promueve que las habilitaciones y edificaciones sean aptas para el mayor número posible de personas, sin necesidad de adaptaciones ni de un diseño especializado, generando así ambientes utilizables equitativamente, en forma segura y autónoma.</a:t>
            </a:r>
          </a:p>
        </p:txBody>
      </p:sp>
      <p:sp>
        <p:nvSpPr>
          <p:cNvPr id="4099" name="2 Rectángulo"/>
          <p:cNvSpPr>
            <a:spLocks noChangeArrowheads="1"/>
          </p:cNvSpPr>
          <p:nvPr/>
        </p:nvSpPr>
        <p:spPr bwMode="auto">
          <a:xfrm>
            <a:off x="-1588" y="0"/>
            <a:ext cx="9145588" cy="523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PE" altLang="es-PE" sz="2800" b="1">
                <a:solidFill>
                  <a:schemeClr val="bg1"/>
                </a:solidFill>
              </a:rPr>
              <a:t>         Reglamento Nacional de Edificaciones</a:t>
            </a:r>
            <a:endParaRPr lang="es-PE" altLang="es-PE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164512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Elipse"/>
          <p:cNvSpPr/>
          <p:nvPr/>
        </p:nvSpPr>
        <p:spPr>
          <a:xfrm>
            <a:off x="4068763" y="3141663"/>
            <a:ext cx="504825" cy="503237"/>
          </a:xfrm>
          <a:prstGeom prst="ellipse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31748" name="3 CuadroTexto"/>
          <p:cNvSpPr txBox="1">
            <a:spLocks noChangeArrowheads="1"/>
          </p:cNvSpPr>
          <p:nvPr/>
        </p:nvSpPr>
        <p:spPr bwMode="auto">
          <a:xfrm>
            <a:off x="468313" y="260350"/>
            <a:ext cx="34559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2800" b="1">
                <a:solidFill>
                  <a:srgbClr val="FF0000"/>
                </a:solidFill>
              </a:rPr>
              <a:t>Comportamiento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sz="1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342312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2 CuadroTexto"/>
          <p:cNvSpPr txBox="1">
            <a:spLocks noChangeArrowheads="1"/>
          </p:cNvSpPr>
          <p:nvPr/>
        </p:nvSpPr>
        <p:spPr bwMode="auto">
          <a:xfrm>
            <a:off x="468313" y="260350"/>
            <a:ext cx="4319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2400" b="1">
                <a:solidFill>
                  <a:srgbClr val="FF0000"/>
                </a:solidFill>
              </a:rPr>
              <a:t>Comportamiento …</a:t>
            </a:r>
          </a:p>
        </p:txBody>
      </p:sp>
      <p:sp>
        <p:nvSpPr>
          <p:cNvPr id="4" name="3 Elipse"/>
          <p:cNvSpPr/>
          <p:nvPr/>
        </p:nvSpPr>
        <p:spPr>
          <a:xfrm>
            <a:off x="3924300" y="2060575"/>
            <a:ext cx="503238" cy="576263"/>
          </a:xfrm>
          <a:prstGeom prst="ellipse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TRANSPORTE LL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5888"/>
            <a:ext cx="7632700" cy="651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2 CuadroTexto"/>
          <p:cNvSpPr txBox="1">
            <a:spLocks noChangeArrowheads="1"/>
          </p:cNvSpPr>
          <p:nvPr/>
        </p:nvSpPr>
        <p:spPr bwMode="auto">
          <a:xfrm>
            <a:off x="1042988" y="260350"/>
            <a:ext cx="3744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2800" b="1">
                <a:solidFill>
                  <a:schemeClr val="bg1"/>
                </a:solidFill>
              </a:rPr>
              <a:t>Comportamiento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23900"/>
            <a:ext cx="8029575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1 CuadroTexto"/>
          <p:cNvSpPr txBox="1">
            <a:spLocks noChangeArrowheads="1"/>
          </p:cNvSpPr>
          <p:nvPr/>
        </p:nvSpPr>
        <p:spPr bwMode="auto">
          <a:xfrm>
            <a:off x="4645025" y="30163"/>
            <a:ext cx="4248150" cy="9239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1800" b="1">
                <a:solidFill>
                  <a:schemeClr val="bg1"/>
                </a:solidFill>
              </a:rPr>
              <a:t>D.S. N° 006-20017-VIVIENDA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1800" b="1">
                <a:solidFill>
                  <a:schemeClr val="bg1"/>
                </a:solidFill>
              </a:rPr>
              <a:t>LEY DE REGULACIÓN DE HABILITACIONES URBANAS Y DE EDIFICACIONES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Resultado de imagen para FIGURAS DE EL PENS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616450"/>
            <a:ext cx="231457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1 CuadroTexto"/>
          <p:cNvSpPr txBox="1">
            <a:spLocks noChangeArrowheads="1"/>
          </p:cNvSpPr>
          <p:nvPr/>
        </p:nvSpPr>
        <p:spPr bwMode="auto">
          <a:xfrm>
            <a:off x="395288" y="188913"/>
            <a:ext cx="8280400" cy="7699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PE" sz="4400" b="1">
                <a:solidFill>
                  <a:schemeClr val="bg1"/>
                </a:solidFill>
              </a:rPr>
              <a:t>OPORTUNIDADES DE MEJORA</a:t>
            </a:r>
          </a:p>
        </p:txBody>
      </p:sp>
      <p:sp>
        <p:nvSpPr>
          <p:cNvPr id="5" name="4 Llamada de nube"/>
          <p:cNvSpPr/>
          <p:nvPr/>
        </p:nvSpPr>
        <p:spPr>
          <a:xfrm rot="291478">
            <a:off x="2214563" y="931863"/>
            <a:ext cx="5329237" cy="3429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8" name="7 Forma libre"/>
          <p:cNvSpPr/>
          <p:nvPr/>
        </p:nvSpPr>
        <p:spPr>
          <a:xfrm>
            <a:off x="3435350" y="2201863"/>
            <a:ext cx="1109663" cy="1527175"/>
          </a:xfrm>
          <a:custGeom>
            <a:avLst/>
            <a:gdLst>
              <a:gd name="connsiteX0" fmla="*/ 106532 w 1109709"/>
              <a:gd name="connsiteY0" fmla="*/ 133165 h 1526959"/>
              <a:gd name="connsiteX1" fmla="*/ 88777 w 1109709"/>
              <a:gd name="connsiteY1" fmla="*/ 301841 h 1526959"/>
              <a:gd name="connsiteX2" fmla="*/ 124288 w 1109709"/>
              <a:gd name="connsiteY2" fmla="*/ 319596 h 1526959"/>
              <a:gd name="connsiteX3" fmla="*/ 177554 w 1109709"/>
              <a:gd name="connsiteY3" fmla="*/ 337352 h 1526959"/>
              <a:gd name="connsiteX4" fmla="*/ 230820 w 1109709"/>
              <a:gd name="connsiteY4" fmla="*/ 372862 h 1526959"/>
              <a:gd name="connsiteX5" fmla="*/ 248575 w 1109709"/>
              <a:gd name="connsiteY5" fmla="*/ 435006 h 1526959"/>
              <a:gd name="connsiteX6" fmla="*/ 266330 w 1109709"/>
              <a:gd name="connsiteY6" fmla="*/ 461639 h 1526959"/>
              <a:gd name="connsiteX7" fmla="*/ 292963 w 1109709"/>
              <a:gd name="connsiteY7" fmla="*/ 550416 h 1526959"/>
              <a:gd name="connsiteX8" fmla="*/ 301841 w 1109709"/>
              <a:gd name="connsiteY8" fmla="*/ 577049 h 1526959"/>
              <a:gd name="connsiteX9" fmla="*/ 292963 w 1109709"/>
              <a:gd name="connsiteY9" fmla="*/ 639192 h 1526959"/>
              <a:gd name="connsiteX10" fmla="*/ 275208 w 1109709"/>
              <a:gd name="connsiteY10" fmla="*/ 656948 h 1526959"/>
              <a:gd name="connsiteX11" fmla="*/ 195309 w 1109709"/>
              <a:gd name="connsiteY11" fmla="*/ 683581 h 1526959"/>
              <a:gd name="connsiteX12" fmla="*/ 79899 w 1109709"/>
              <a:gd name="connsiteY12" fmla="*/ 727969 h 1526959"/>
              <a:gd name="connsiteX13" fmla="*/ 44389 w 1109709"/>
              <a:gd name="connsiteY13" fmla="*/ 754602 h 1526959"/>
              <a:gd name="connsiteX14" fmla="*/ 17756 w 1109709"/>
              <a:gd name="connsiteY14" fmla="*/ 843379 h 1526959"/>
              <a:gd name="connsiteX15" fmla="*/ 0 w 1109709"/>
              <a:gd name="connsiteY15" fmla="*/ 878889 h 1526959"/>
              <a:gd name="connsiteX16" fmla="*/ 8878 w 1109709"/>
              <a:gd name="connsiteY16" fmla="*/ 1038688 h 1526959"/>
              <a:gd name="connsiteX17" fmla="*/ 17756 w 1109709"/>
              <a:gd name="connsiteY17" fmla="*/ 1074198 h 1526959"/>
              <a:gd name="connsiteX18" fmla="*/ 53266 w 1109709"/>
              <a:gd name="connsiteY18" fmla="*/ 1127464 h 1526959"/>
              <a:gd name="connsiteX19" fmla="*/ 62144 w 1109709"/>
              <a:gd name="connsiteY19" fmla="*/ 1162975 h 1526959"/>
              <a:gd name="connsiteX20" fmla="*/ 106532 w 1109709"/>
              <a:gd name="connsiteY20" fmla="*/ 1225119 h 1526959"/>
              <a:gd name="connsiteX21" fmla="*/ 142043 w 1109709"/>
              <a:gd name="connsiteY21" fmla="*/ 1269507 h 1526959"/>
              <a:gd name="connsiteX22" fmla="*/ 150921 w 1109709"/>
              <a:gd name="connsiteY22" fmla="*/ 1296140 h 1526959"/>
              <a:gd name="connsiteX23" fmla="*/ 204187 w 1109709"/>
              <a:gd name="connsiteY23" fmla="*/ 1331651 h 1526959"/>
              <a:gd name="connsiteX24" fmla="*/ 275208 w 1109709"/>
              <a:gd name="connsiteY24" fmla="*/ 1376039 h 1526959"/>
              <a:gd name="connsiteX25" fmla="*/ 301841 w 1109709"/>
              <a:gd name="connsiteY25" fmla="*/ 1402672 h 1526959"/>
              <a:gd name="connsiteX26" fmla="*/ 328474 w 1109709"/>
              <a:gd name="connsiteY26" fmla="*/ 1411550 h 1526959"/>
              <a:gd name="connsiteX27" fmla="*/ 355107 w 1109709"/>
              <a:gd name="connsiteY27" fmla="*/ 1429305 h 1526959"/>
              <a:gd name="connsiteX28" fmla="*/ 381740 w 1109709"/>
              <a:gd name="connsiteY28" fmla="*/ 1438183 h 1526959"/>
              <a:gd name="connsiteX29" fmla="*/ 435006 w 1109709"/>
              <a:gd name="connsiteY29" fmla="*/ 1473693 h 1526959"/>
              <a:gd name="connsiteX30" fmla="*/ 452761 w 1109709"/>
              <a:gd name="connsiteY30" fmla="*/ 1491449 h 1526959"/>
              <a:gd name="connsiteX31" fmla="*/ 506027 w 1109709"/>
              <a:gd name="connsiteY31" fmla="*/ 1509204 h 1526959"/>
              <a:gd name="connsiteX32" fmla="*/ 541538 w 1109709"/>
              <a:gd name="connsiteY32" fmla="*/ 1526959 h 1526959"/>
              <a:gd name="connsiteX33" fmla="*/ 870012 w 1109709"/>
              <a:gd name="connsiteY33" fmla="*/ 1491449 h 1526959"/>
              <a:gd name="connsiteX34" fmla="*/ 949911 w 1109709"/>
              <a:gd name="connsiteY34" fmla="*/ 1447060 h 1526959"/>
              <a:gd name="connsiteX35" fmla="*/ 976544 w 1109709"/>
              <a:gd name="connsiteY35" fmla="*/ 1429305 h 1526959"/>
              <a:gd name="connsiteX36" fmla="*/ 994299 w 1109709"/>
              <a:gd name="connsiteY36" fmla="*/ 1402672 h 1526959"/>
              <a:gd name="connsiteX37" fmla="*/ 1029810 w 1109709"/>
              <a:gd name="connsiteY37" fmla="*/ 1367161 h 1526959"/>
              <a:gd name="connsiteX38" fmla="*/ 1065321 w 1109709"/>
              <a:gd name="connsiteY38" fmla="*/ 1313895 h 1526959"/>
              <a:gd name="connsiteX39" fmla="*/ 1083076 w 1109709"/>
              <a:gd name="connsiteY39" fmla="*/ 1287262 h 1526959"/>
              <a:gd name="connsiteX40" fmla="*/ 1100831 w 1109709"/>
              <a:gd name="connsiteY40" fmla="*/ 1242874 h 1526959"/>
              <a:gd name="connsiteX41" fmla="*/ 1109709 w 1109709"/>
              <a:gd name="connsiteY41" fmla="*/ 1189608 h 1526959"/>
              <a:gd name="connsiteX42" fmla="*/ 1100831 w 1109709"/>
              <a:gd name="connsiteY42" fmla="*/ 1003177 h 1526959"/>
              <a:gd name="connsiteX43" fmla="*/ 1083076 w 1109709"/>
              <a:gd name="connsiteY43" fmla="*/ 985421 h 1526959"/>
              <a:gd name="connsiteX44" fmla="*/ 994299 w 1109709"/>
              <a:gd name="connsiteY44" fmla="*/ 958788 h 1526959"/>
              <a:gd name="connsiteX45" fmla="*/ 861134 w 1109709"/>
              <a:gd name="connsiteY45" fmla="*/ 967666 h 1526959"/>
              <a:gd name="connsiteX46" fmla="*/ 843379 w 1109709"/>
              <a:gd name="connsiteY46" fmla="*/ 994299 h 1526959"/>
              <a:gd name="connsiteX47" fmla="*/ 825624 w 1109709"/>
              <a:gd name="connsiteY47" fmla="*/ 1047565 h 1526959"/>
              <a:gd name="connsiteX48" fmla="*/ 816746 w 1109709"/>
              <a:gd name="connsiteY48" fmla="*/ 1074198 h 1526959"/>
              <a:gd name="connsiteX49" fmla="*/ 807868 w 1109709"/>
              <a:gd name="connsiteY49" fmla="*/ 1171853 h 1526959"/>
              <a:gd name="connsiteX50" fmla="*/ 790113 w 1109709"/>
              <a:gd name="connsiteY50" fmla="*/ 1198486 h 1526959"/>
              <a:gd name="connsiteX51" fmla="*/ 736847 w 1109709"/>
              <a:gd name="connsiteY51" fmla="*/ 1242874 h 1526959"/>
              <a:gd name="connsiteX52" fmla="*/ 568171 w 1109709"/>
              <a:gd name="connsiteY52" fmla="*/ 1225119 h 1526959"/>
              <a:gd name="connsiteX53" fmla="*/ 488272 w 1109709"/>
              <a:gd name="connsiteY53" fmla="*/ 1189608 h 1526959"/>
              <a:gd name="connsiteX54" fmla="*/ 461639 w 1109709"/>
              <a:gd name="connsiteY54" fmla="*/ 1171853 h 1526959"/>
              <a:gd name="connsiteX55" fmla="*/ 399495 w 1109709"/>
              <a:gd name="connsiteY55" fmla="*/ 1145220 h 1526959"/>
              <a:gd name="connsiteX56" fmla="*/ 363985 w 1109709"/>
              <a:gd name="connsiteY56" fmla="*/ 1118587 h 1526959"/>
              <a:gd name="connsiteX57" fmla="*/ 310719 w 1109709"/>
              <a:gd name="connsiteY57" fmla="*/ 1091954 h 1526959"/>
              <a:gd name="connsiteX58" fmla="*/ 248575 w 1109709"/>
              <a:gd name="connsiteY58" fmla="*/ 1020932 h 1526959"/>
              <a:gd name="connsiteX59" fmla="*/ 221942 w 1109709"/>
              <a:gd name="connsiteY59" fmla="*/ 923278 h 1526959"/>
              <a:gd name="connsiteX60" fmla="*/ 230820 w 1109709"/>
              <a:gd name="connsiteY60" fmla="*/ 852256 h 1526959"/>
              <a:gd name="connsiteX61" fmla="*/ 266330 w 1109709"/>
              <a:gd name="connsiteY61" fmla="*/ 798990 h 1526959"/>
              <a:gd name="connsiteX62" fmla="*/ 319596 w 1109709"/>
              <a:gd name="connsiteY62" fmla="*/ 763480 h 1526959"/>
              <a:gd name="connsiteX63" fmla="*/ 372862 w 1109709"/>
              <a:gd name="connsiteY63" fmla="*/ 745724 h 1526959"/>
              <a:gd name="connsiteX64" fmla="*/ 399495 w 1109709"/>
              <a:gd name="connsiteY64" fmla="*/ 736847 h 1526959"/>
              <a:gd name="connsiteX65" fmla="*/ 417251 w 1109709"/>
              <a:gd name="connsiteY65" fmla="*/ 719091 h 1526959"/>
              <a:gd name="connsiteX66" fmla="*/ 435006 w 1109709"/>
              <a:gd name="connsiteY66" fmla="*/ 639192 h 1526959"/>
              <a:gd name="connsiteX67" fmla="*/ 417251 w 1109709"/>
              <a:gd name="connsiteY67" fmla="*/ 514905 h 1526959"/>
              <a:gd name="connsiteX68" fmla="*/ 399495 w 1109709"/>
              <a:gd name="connsiteY68" fmla="*/ 488272 h 1526959"/>
              <a:gd name="connsiteX69" fmla="*/ 372862 w 1109709"/>
              <a:gd name="connsiteY69" fmla="*/ 417251 h 1526959"/>
              <a:gd name="connsiteX70" fmla="*/ 346229 w 1109709"/>
              <a:gd name="connsiteY70" fmla="*/ 372862 h 1526959"/>
              <a:gd name="connsiteX71" fmla="*/ 337352 w 1109709"/>
              <a:gd name="connsiteY71" fmla="*/ 346229 h 1526959"/>
              <a:gd name="connsiteX72" fmla="*/ 381740 w 1109709"/>
              <a:gd name="connsiteY72" fmla="*/ 301841 h 1526959"/>
              <a:gd name="connsiteX73" fmla="*/ 399495 w 1109709"/>
              <a:gd name="connsiteY73" fmla="*/ 275208 h 1526959"/>
              <a:gd name="connsiteX74" fmla="*/ 399495 w 1109709"/>
              <a:gd name="connsiteY74" fmla="*/ 88777 h 1526959"/>
              <a:gd name="connsiteX75" fmla="*/ 363985 w 1109709"/>
              <a:gd name="connsiteY75" fmla="*/ 44388 h 1526959"/>
              <a:gd name="connsiteX76" fmla="*/ 346229 w 1109709"/>
              <a:gd name="connsiteY76" fmla="*/ 17755 h 1526959"/>
              <a:gd name="connsiteX77" fmla="*/ 310719 w 1109709"/>
              <a:gd name="connsiteY77" fmla="*/ 8878 h 1526959"/>
              <a:gd name="connsiteX78" fmla="*/ 248575 w 1109709"/>
              <a:gd name="connsiteY78" fmla="*/ 0 h 1526959"/>
              <a:gd name="connsiteX79" fmla="*/ 142043 w 1109709"/>
              <a:gd name="connsiteY79" fmla="*/ 17755 h 1526959"/>
              <a:gd name="connsiteX80" fmla="*/ 115410 w 1109709"/>
              <a:gd name="connsiteY80" fmla="*/ 26633 h 1526959"/>
              <a:gd name="connsiteX81" fmla="*/ 88777 w 1109709"/>
              <a:gd name="connsiteY81" fmla="*/ 44388 h 1526959"/>
              <a:gd name="connsiteX82" fmla="*/ 71022 w 1109709"/>
              <a:gd name="connsiteY82" fmla="*/ 62144 h 1526959"/>
              <a:gd name="connsiteX83" fmla="*/ 71022 w 1109709"/>
              <a:gd name="connsiteY83" fmla="*/ 159798 h 1526959"/>
              <a:gd name="connsiteX84" fmla="*/ 106532 w 1109709"/>
              <a:gd name="connsiteY84" fmla="*/ 133165 h 1526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09709" h="1526959">
                <a:moveTo>
                  <a:pt x="106532" y="133165"/>
                </a:moveTo>
                <a:cubicBezTo>
                  <a:pt x="109491" y="156839"/>
                  <a:pt x="56240" y="197725"/>
                  <a:pt x="88777" y="301841"/>
                </a:cubicBezTo>
                <a:cubicBezTo>
                  <a:pt x="92724" y="314473"/>
                  <a:pt x="112000" y="314681"/>
                  <a:pt x="124288" y="319596"/>
                </a:cubicBezTo>
                <a:cubicBezTo>
                  <a:pt x="141665" y="326547"/>
                  <a:pt x="161981" y="326970"/>
                  <a:pt x="177554" y="337352"/>
                </a:cubicBezTo>
                <a:lnTo>
                  <a:pt x="230820" y="372862"/>
                </a:lnTo>
                <a:cubicBezTo>
                  <a:pt x="233666" y="384245"/>
                  <a:pt x="242205" y="422266"/>
                  <a:pt x="248575" y="435006"/>
                </a:cubicBezTo>
                <a:cubicBezTo>
                  <a:pt x="253347" y="444549"/>
                  <a:pt x="261997" y="451889"/>
                  <a:pt x="266330" y="461639"/>
                </a:cubicBezTo>
                <a:cubicBezTo>
                  <a:pt x="283214" y="499627"/>
                  <a:pt x="282631" y="514254"/>
                  <a:pt x="292963" y="550416"/>
                </a:cubicBezTo>
                <a:cubicBezTo>
                  <a:pt x="295534" y="559414"/>
                  <a:pt x="298882" y="568171"/>
                  <a:pt x="301841" y="577049"/>
                </a:cubicBezTo>
                <a:cubicBezTo>
                  <a:pt x="298882" y="597763"/>
                  <a:pt x="299580" y="619341"/>
                  <a:pt x="292963" y="639192"/>
                </a:cubicBezTo>
                <a:cubicBezTo>
                  <a:pt x="290316" y="647133"/>
                  <a:pt x="282828" y="653484"/>
                  <a:pt x="275208" y="656948"/>
                </a:cubicBezTo>
                <a:cubicBezTo>
                  <a:pt x="249651" y="668565"/>
                  <a:pt x="220419" y="671026"/>
                  <a:pt x="195309" y="683581"/>
                </a:cubicBezTo>
                <a:cubicBezTo>
                  <a:pt x="110792" y="725839"/>
                  <a:pt x="150242" y="713900"/>
                  <a:pt x="79899" y="727969"/>
                </a:cubicBezTo>
                <a:cubicBezTo>
                  <a:pt x="68062" y="736847"/>
                  <a:pt x="52596" y="742291"/>
                  <a:pt x="44389" y="754602"/>
                </a:cubicBezTo>
                <a:cubicBezTo>
                  <a:pt x="27037" y="780629"/>
                  <a:pt x="28393" y="815014"/>
                  <a:pt x="17756" y="843379"/>
                </a:cubicBezTo>
                <a:cubicBezTo>
                  <a:pt x="13109" y="855770"/>
                  <a:pt x="5919" y="867052"/>
                  <a:pt x="0" y="878889"/>
                </a:cubicBezTo>
                <a:cubicBezTo>
                  <a:pt x="2959" y="932155"/>
                  <a:pt x="4048" y="985559"/>
                  <a:pt x="8878" y="1038688"/>
                </a:cubicBezTo>
                <a:cubicBezTo>
                  <a:pt x="9983" y="1050839"/>
                  <a:pt x="12300" y="1063285"/>
                  <a:pt x="17756" y="1074198"/>
                </a:cubicBezTo>
                <a:cubicBezTo>
                  <a:pt x="27299" y="1093284"/>
                  <a:pt x="53266" y="1127464"/>
                  <a:pt x="53266" y="1127464"/>
                </a:cubicBezTo>
                <a:cubicBezTo>
                  <a:pt x="56225" y="1139301"/>
                  <a:pt x="57338" y="1151760"/>
                  <a:pt x="62144" y="1162975"/>
                </a:cubicBezTo>
                <a:cubicBezTo>
                  <a:pt x="66471" y="1173072"/>
                  <a:pt x="103500" y="1221076"/>
                  <a:pt x="106532" y="1225119"/>
                </a:cubicBezTo>
                <a:cubicBezTo>
                  <a:pt x="128847" y="1292062"/>
                  <a:pt x="96150" y="1212142"/>
                  <a:pt x="142043" y="1269507"/>
                </a:cubicBezTo>
                <a:cubicBezTo>
                  <a:pt x="147889" y="1276814"/>
                  <a:pt x="144304" y="1289523"/>
                  <a:pt x="150921" y="1296140"/>
                </a:cubicBezTo>
                <a:cubicBezTo>
                  <a:pt x="166010" y="1311229"/>
                  <a:pt x="187116" y="1318847"/>
                  <a:pt x="204187" y="1331651"/>
                </a:cubicBezTo>
                <a:cubicBezTo>
                  <a:pt x="250284" y="1366225"/>
                  <a:pt x="226463" y="1351667"/>
                  <a:pt x="275208" y="1376039"/>
                </a:cubicBezTo>
                <a:cubicBezTo>
                  <a:pt x="284086" y="1384917"/>
                  <a:pt x="291395" y="1395708"/>
                  <a:pt x="301841" y="1402672"/>
                </a:cubicBezTo>
                <a:cubicBezTo>
                  <a:pt x="309627" y="1407863"/>
                  <a:pt x="320104" y="1407365"/>
                  <a:pt x="328474" y="1411550"/>
                </a:cubicBezTo>
                <a:cubicBezTo>
                  <a:pt x="338017" y="1416322"/>
                  <a:pt x="345564" y="1424533"/>
                  <a:pt x="355107" y="1429305"/>
                </a:cubicBezTo>
                <a:cubicBezTo>
                  <a:pt x="363477" y="1433490"/>
                  <a:pt x="373560" y="1433638"/>
                  <a:pt x="381740" y="1438183"/>
                </a:cubicBezTo>
                <a:cubicBezTo>
                  <a:pt x="400394" y="1448546"/>
                  <a:pt x="419917" y="1458604"/>
                  <a:pt x="435006" y="1473693"/>
                </a:cubicBezTo>
                <a:cubicBezTo>
                  <a:pt x="440924" y="1479612"/>
                  <a:pt x="445275" y="1487706"/>
                  <a:pt x="452761" y="1491449"/>
                </a:cubicBezTo>
                <a:cubicBezTo>
                  <a:pt x="469501" y="1499819"/>
                  <a:pt x="489287" y="1500834"/>
                  <a:pt x="506027" y="1509204"/>
                </a:cubicBezTo>
                <a:lnTo>
                  <a:pt x="541538" y="1526959"/>
                </a:lnTo>
                <a:cubicBezTo>
                  <a:pt x="818164" y="1517080"/>
                  <a:pt x="711458" y="1544301"/>
                  <a:pt x="870012" y="1491449"/>
                </a:cubicBezTo>
                <a:cubicBezTo>
                  <a:pt x="916888" y="1475823"/>
                  <a:pt x="888861" y="1487760"/>
                  <a:pt x="949911" y="1447060"/>
                </a:cubicBezTo>
                <a:lnTo>
                  <a:pt x="976544" y="1429305"/>
                </a:lnTo>
                <a:cubicBezTo>
                  <a:pt x="982462" y="1420427"/>
                  <a:pt x="987355" y="1410773"/>
                  <a:pt x="994299" y="1402672"/>
                </a:cubicBezTo>
                <a:cubicBezTo>
                  <a:pt x="1005193" y="1389962"/>
                  <a:pt x="1020524" y="1381090"/>
                  <a:pt x="1029810" y="1367161"/>
                </a:cubicBezTo>
                <a:lnTo>
                  <a:pt x="1065321" y="1313895"/>
                </a:lnTo>
                <a:cubicBezTo>
                  <a:pt x="1071239" y="1305017"/>
                  <a:pt x="1079113" y="1297168"/>
                  <a:pt x="1083076" y="1287262"/>
                </a:cubicBezTo>
                <a:lnTo>
                  <a:pt x="1100831" y="1242874"/>
                </a:lnTo>
                <a:cubicBezTo>
                  <a:pt x="1103790" y="1225119"/>
                  <a:pt x="1109709" y="1207608"/>
                  <a:pt x="1109709" y="1189608"/>
                </a:cubicBezTo>
                <a:cubicBezTo>
                  <a:pt x="1109709" y="1127394"/>
                  <a:pt x="1108878" y="1064869"/>
                  <a:pt x="1100831" y="1003177"/>
                </a:cubicBezTo>
                <a:cubicBezTo>
                  <a:pt x="1099748" y="994877"/>
                  <a:pt x="1090562" y="989164"/>
                  <a:pt x="1083076" y="985421"/>
                </a:cubicBezTo>
                <a:cubicBezTo>
                  <a:pt x="1061466" y="974616"/>
                  <a:pt x="1019783" y="965159"/>
                  <a:pt x="994299" y="958788"/>
                </a:cubicBezTo>
                <a:cubicBezTo>
                  <a:pt x="949911" y="961747"/>
                  <a:pt x="904438" y="957477"/>
                  <a:pt x="861134" y="967666"/>
                </a:cubicBezTo>
                <a:cubicBezTo>
                  <a:pt x="850748" y="970110"/>
                  <a:pt x="847712" y="984549"/>
                  <a:pt x="843379" y="994299"/>
                </a:cubicBezTo>
                <a:cubicBezTo>
                  <a:pt x="835778" y="1011402"/>
                  <a:pt x="831542" y="1029810"/>
                  <a:pt x="825624" y="1047565"/>
                </a:cubicBezTo>
                <a:lnTo>
                  <a:pt x="816746" y="1074198"/>
                </a:lnTo>
                <a:cubicBezTo>
                  <a:pt x="813787" y="1106750"/>
                  <a:pt x="814717" y="1139893"/>
                  <a:pt x="807868" y="1171853"/>
                </a:cubicBezTo>
                <a:cubicBezTo>
                  <a:pt x="805632" y="1182286"/>
                  <a:pt x="796943" y="1190289"/>
                  <a:pt x="790113" y="1198486"/>
                </a:cubicBezTo>
                <a:cubicBezTo>
                  <a:pt x="768752" y="1224119"/>
                  <a:pt x="763034" y="1225416"/>
                  <a:pt x="736847" y="1242874"/>
                </a:cubicBezTo>
                <a:cubicBezTo>
                  <a:pt x="681168" y="1239162"/>
                  <a:pt x="622250" y="1243145"/>
                  <a:pt x="568171" y="1225119"/>
                </a:cubicBezTo>
                <a:cubicBezTo>
                  <a:pt x="545348" y="1217511"/>
                  <a:pt x="509923" y="1201980"/>
                  <a:pt x="488272" y="1189608"/>
                </a:cubicBezTo>
                <a:cubicBezTo>
                  <a:pt x="479008" y="1184315"/>
                  <a:pt x="470903" y="1177147"/>
                  <a:pt x="461639" y="1171853"/>
                </a:cubicBezTo>
                <a:cubicBezTo>
                  <a:pt x="430919" y="1154298"/>
                  <a:pt x="429377" y="1155180"/>
                  <a:pt x="399495" y="1145220"/>
                </a:cubicBezTo>
                <a:cubicBezTo>
                  <a:pt x="387658" y="1136342"/>
                  <a:pt x="376831" y="1125928"/>
                  <a:pt x="363985" y="1118587"/>
                </a:cubicBezTo>
                <a:cubicBezTo>
                  <a:pt x="319120" y="1092950"/>
                  <a:pt x="354385" y="1130161"/>
                  <a:pt x="310719" y="1091954"/>
                </a:cubicBezTo>
                <a:cubicBezTo>
                  <a:pt x="294916" y="1078127"/>
                  <a:pt x="259514" y="1045546"/>
                  <a:pt x="248575" y="1020932"/>
                </a:cubicBezTo>
                <a:cubicBezTo>
                  <a:pt x="232193" y="984071"/>
                  <a:pt x="229537" y="961251"/>
                  <a:pt x="221942" y="923278"/>
                </a:cubicBezTo>
                <a:cubicBezTo>
                  <a:pt x="224901" y="899604"/>
                  <a:pt x="225034" y="875402"/>
                  <a:pt x="230820" y="852256"/>
                </a:cubicBezTo>
                <a:cubicBezTo>
                  <a:pt x="235790" y="832375"/>
                  <a:pt x="249671" y="811484"/>
                  <a:pt x="266330" y="798990"/>
                </a:cubicBezTo>
                <a:cubicBezTo>
                  <a:pt x="283401" y="786186"/>
                  <a:pt x="299352" y="770228"/>
                  <a:pt x="319596" y="763480"/>
                </a:cubicBezTo>
                <a:lnTo>
                  <a:pt x="372862" y="745724"/>
                </a:lnTo>
                <a:lnTo>
                  <a:pt x="399495" y="736847"/>
                </a:lnTo>
                <a:cubicBezTo>
                  <a:pt x="405414" y="730928"/>
                  <a:pt x="412945" y="726268"/>
                  <a:pt x="417251" y="719091"/>
                </a:cubicBezTo>
                <a:cubicBezTo>
                  <a:pt x="427336" y="702282"/>
                  <a:pt x="433214" y="649943"/>
                  <a:pt x="435006" y="639192"/>
                </a:cubicBezTo>
                <a:cubicBezTo>
                  <a:pt x="433710" y="627527"/>
                  <a:pt x="426175" y="538703"/>
                  <a:pt x="417251" y="514905"/>
                </a:cubicBezTo>
                <a:cubicBezTo>
                  <a:pt x="413505" y="504915"/>
                  <a:pt x="405414" y="497150"/>
                  <a:pt x="399495" y="488272"/>
                </a:cubicBezTo>
                <a:cubicBezTo>
                  <a:pt x="383128" y="422799"/>
                  <a:pt x="400718" y="482247"/>
                  <a:pt x="372862" y="417251"/>
                </a:cubicBezTo>
                <a:cubicBezTo>
                  <a:pt x="355574" y="376913"/>
                  <a:pt x="375758" y="402391"/>
                  <a:pt x="346229" y="372862"/>
                </a:cubicBezTo>
                <a:cubicBezTo>
                  <a:pt x="343270" y="363984"/>
                  <a:pt x="335814" y="355459"/>
                  <a:pt x="337352" y="346229"/>
                </a:cubicBezTo>
                <a:cubicBezTo>
                  <a:pt x="341051" y="324034"/>
                  <a:pt x="366203" y="312199"/>
                  <a:pt x="381740" y="301841"/>
                </a:cubicBezTo>
                <a:cubicBezTo>
                  <a:pt x="387658" y="292963"/>
                  <a:pt x="395292" y="285015"/>
                  <a:pt x="399495" y="275208"/>
                </a:cubicBezTo>
                <a:cubicBezTo>
                  <a:pt x="421836" y="223079"/>
                  <a:pt x="403967" y="118592"/>
                  <a:pt x="399495" y="88777"/>
                </a:cubicBezTo>
                <a:cubicBezTo>
                  <a:pt x="396973" y="71964"/>
                  <a:pt x="373692" y="56522"/>
                  <a:pt x="363985" y="44388"/>
                </a:cubicBezTo>
                <a:cubicBezTo>
                  <a:pt x="357320" y="36056"/>
                  <a:pt x="355107" y="23673"/>
                  <a:pt x="346229" y="17755"/>
                </a:cubicBezTo>
                <a:cubicBezTo>
                  <a:pt x="336077" y="10987"/>
                  <a:pt x="322723" y="11061"/>
                  <a:pt x="310719" y="8878"/>
                </a:cubicBezTo>
                <a:cubicBezTo>
                  <a:pt x="290132" y="5135"/>
                  <a:pt x="269290" y="2959"/>
                  <a:pt x="248575" y="0"/>
                </a:cubicBezTo>
                <a:cubicBezTo>
                  <a:pt x="213064" y="5918"/>
                  <a:pt x="177344" y="10695"/>
                  <a:pt x="142043" y="17755"/>
                </a:cubicBezTo>
                <a:cubicBezTo>
                  <a:pt x="132867" y="19590"/>
                  <a:pt x="123780" y="22448"/>
                  <a:pt x="115410" y="26633"/>
                </a:cubicBezTo>
                <a:cubicBezTo>
                  <a:pt x="105867" y="31405"/>
                  <a:pt x="97108" y="37723"/>
                  <a:pt x="88777" y="44388"/>
                </a:cubicBezTo>
                <a:cubicBezTo>
                  <a:pt x="82241" y="49617"/>
                  <a:pt x="76940" y="56225"/>
                  <a:pt x="71022" y="62144"/>
                </a:cubicBezTo>
                <a:cubicBezTo>
                  <a:pt x="56849" y="104661"/>
                  <a:pt x="55247" y="96698"/>
                  <a:pt x="71022" y="159798"/>
                </a:cubicBezTo>
                <a:cubicBezTo>
                  <a:pt x="71740" y="162669"/>
                  <a:pt x="103573" y="109491"/>
                  <a:pt x="106532" y="133165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9" name="8 Forma libre"/>
          <p:cNvSpPr/>
          <p:nvPr/>
        </p:nvSpPr>
        <p:spPr>
          <a:xfrm>
            <a:off x="3502025" y="1900238"/>
            <a:ext cx="271463" cy="239712"/>
          </a:xfrm>
          <a:custGeom>
            <a:avLst/>
            <a:gdLst>
              <a:gd name="connsiteX0" fmla="*/ 4972 w 271302"/>
              <a:gd name="connsiteY0" fmla="*/ 35511 h 239697"/>
              <a:gd name="connsiteX1" fmla="*/ 31605 w 271302"/>
              <a:gd name="connsiteY1" fmla="*/ 195309 h 239697"/>
              <a:gd name="connsiteX2" fmla="*/ 102626 w 271302"/>
              <a:gd name="connsiteY2" fmla="*/ 221942 h 239697"/>
              <a:gd name="connsiteX3" fmla="*/ 155892 w 271302"/>
              <a:gd name="connsiteY3" fmla="*/ 239697 h 239697"/>
              <a:gd name="connsiteX4" fmla="*/ 262424 w 271302"/>
              <a:gd name="connsiteY4" fmla="*/ 213064 h 239697"/>
              <a:gd name="connsiteX5" fmla="*/ 271302 w 271302"/>
              <a:gd name="connsiteY5" fmla="*/ 186431 h 239697"/>
              <a:gd name="connsiteX6" fmla="*/ 262424 w 271302"/>
              <a:gd name="connsiteY6" fmla="*/ 53266 h 239697"/>
              <a:gd name="connsiteX7" fmla="*/ 253546 w 271302"/>
              <a:gd name="connsiteY7" fmla="*/ 26633 h 239697"/>
              <a:gd name="connsiteX8" fmla="*/ 200280 w 271302"/>
              <a:gd name="connsiteY8" fmla="*/ 8878 h 239697"/>
              <a:gd name="connsiteX9" fmla="*/ 173647 w 271302"/>
              <a:gd name="connsiteY9" fmla="*/ 0 h 239697"/>
              <a:gd name="connsiteX10" fmla="*/ 67115 w 271302"/>
              <a:gd name="connsiteY10" fmla="*/ 17756 h 239697"/>
              <a:gd name="connsiteX11" fmla="*/ 4972 w 271302"/>
              <a:gd name="connsiteY11" fmla="*/ 35511 h 23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1302" h="239697">
                <a:moveTo>
                  <a:pt x="4972" y="35511"/>
                </a:moveTo>
                <a:cubicBezTo>
                  <a:pt x="-946" y="65103"/>
                  <a:pt x="-9313" y="154392"/>
                  <a:pt x="31605" y="195309"/>
                </a:cubicBezTo>
                <a:cubicBezTo>
                  <a:pt x="56710" y="220413"/>
                  <a:pt x="67692" y="212415"/>
                  <a:pt x="102626" y="221942"/>
                </a:cubicBezTo>
                <a:cubicBezTo>
                  <a:pt x="120682" y="226866"/>
                  <a:pt x="155892" y="239697"/>
                  <a:pt x="155892" y="239697"/>
                </a:cubicBezTo>
                <a:cubicBezTo>
                  <a:pt x="194361" y="235850"/>
                  <a:pt x="240143" y="250200"/>
                  <a:pt x="262424" y="213064"/>
                </a:cubicBezTo>
                <a:cubicBezTo>
                  <a:pt x="267239" y="205040"/>
                  <a:pt x="268343" y="195309"/>
                  <a:pt x="271302" y="186431"/>
                </a:cubicBezTo>
                <a:cubicBezTo>
                  <a:pt x="268343" y="142043"/>
                  <a:pt x="267337" y="97481"/>
                  <a:pt x="262424" y="53266"/>
                </a:cubicBezTo>
                <a:cubicBezTo>
                  <a:pt x="261391" y="43965"/>
                  <a:pt x="261161" y="32072"/>
                  <a:pt x="253546" y="26633"/>
                </a:cubicBezTo>
                <a:cubicBezTo>
                  <a:pt x="238316" y="15755"/>
                  <a:pt x="218035" y="14796"/>
                  <a:pt x="200280" y="8878"/>
                </a:cubicBezTo>
                <a:lnTo>
                  <a:pt x="173647" y="0"/>
                </a:lnTo>
                <a:cubicBezTo>
                  <a:pt x="148327" y="2813"/>
                  <a:pt x="96862" y="2883"/>
                  <a:pt x="67115" y="17756"/>
                </a:cubicBezTo>
                <a:cubicBezTo>
                  <a:pt x="47035" y="27796"/>
                  <a:pt x="10890" y="5919"/>
                  <a:pt x="4972" y="35511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10" name="9 Forma libre"/>
          <p:cNvSpPr/>
          <p:nvPr/>
        </p:nvSpPr>
        <p:spPr>
          <a:xfrm>
            <a:off x="4878388" y="1557338"/>
            <a:ext cx="1050925" cy="1536700"/>
          </a:xfrm>
          <a:custGeom>
            <a:avLst/>
            <a:gdLst>
              <a:gd name="connsiteX0" fmla="*/ 378157 w 1141636"/>
              <a:gd name="connsiteY0" fmla="*/ 559294 h 1660125"/>
              <a:gd name="connsiteX1" fmla="*/ 466934 w 1141636"/>
              <a:gd name="connsiteY1" fmla="*/ 577049 h 1660125"/>
              <a:gd name="connsiteX2" fmla="*/ 493567 w 1141636"/>
              <a:gd name="connsiteY2" fmla="*/ 594804 h 1660125"/>
              <a:gd name="connsiteX3" fmla="*/ 529077 w 1141636"/>
              <a:gd name="connsiteY3" fmla="*/ 612560 h 1660125"/>
              <a:gd name="connsiteX4" fmla="*/ 520200 w 1141636"/>
              <a:gd name="connsiteY4" fmla="*/ 710214 h 1660125"/>
              <a:gd name="connsiteX5" fmla="*/ 493567 w 1141636"/>
              <a:gd name="connsiteY5" fmla="*/ 727969 h 1660125"/>
              <a:gd name="connsiteX6" fmla="*/ 440301 w 1141636"/>
              <a:gd name="connsiteY6" fmla="*/ 754602 h 1660125"/>
              <a:gd name="connsiteX7" fmla="*/ 395912 w 1141636"/>
              <a:gd name="connsiteY7" fmla="*/ 781235 h 1660125"/>
              <a:gd name="connsiteX8" fmla="*/ 342646 w 1141636"/>
              <a:gd name="connsiteY8" fmla="*/ 807868 h 1660125"/>
              <a:gd name="connsiteX9" fmla="*/ 227236 w 1141636"/>
              <a:gd name="connsiteY9" fmla="*/ 790113 h 1660125"/>
              <a:gd name="connsiteX10" fmla="*/ 156215 w 1141636"/>
              <a:gd name="connsiteY10" fmla="*/ 727969 h 1660125"/>
              <a:gd name="connsiteX11" fmla="*/ 129582 w 1141636"/>
              <a:gd name="connsiteY11" fmla="*/ 710214 h 1660125"/>
              <a:gd name="connsiteX12" fmla="*/ 111827 w 1141636"/>
              <a:gd name="connsiteY12" fmla="*/ 683581 h 1660125"/>
              <a:gd name="connsiteX13" fmla="*/ 76316 w 1141636"/>
              <a:gd name="connsiteY13" fmla="*/ 639193 h 1660125"/>
              <a:gd name="connsiteX14" fmla="*/ 49683 w 1141636"/>
              <a:gd name="connsiteY14" fmla="*/ 594804 h 1660125"/>
              <a:gd name="connsiteX15" fmla="*/ 23050 w 1141636"/>
              <a:gd name="connsiteY15" fmla="*/ 514905 h 1660125"/>
              <a:gd name="connsiteX16" fmla="*/ 14172 w 1141636"/>
              <a:gd name="connsiteY16" fmla="*/ 488272 h 1660125"/>
              <a:gd name="connsiteX17" fmla="*/ 14172 w 1141636"/>
              <a:gd name="connsiteY17" fmla="*/ 195309 h 1660125"/>
              <a:gd name="connsiteX18" fmla="*/ 49683 w 1141636"/>
              <a:gd name="connsiteY18" fmla="*/ 159798 h 1660125"/>
              <a:gd name="connsiteX19" fmla="*/ 76316 w 1141636"/>
              <a:gd name="connsiteY19" fmla="*/ 150921 h 1660125"/>
              <a:gd name="connsiteX20" fmla="*/ 120704 w 1141636"/>
              <a:gd name="connsiteY20" fmla="*/ 124288 h 1660125"/>
              <a:gd name="connsiteX21" fmla="*/ 165093 w 1141636"/>
              <a:gd name="connsiteY21" fmla="*/ 88777 h 1660125"/>
              <a:gd name="connsiteX22" fmla="*/ 191726 w 1141636"/>
              <a:gd name="connsiteY22" fmla="*/ 79899 h 1660125"/>
              <a:gd name="connsiteX23" fmla="*/ 218359 w 1141636"/>
              <a:gd name="connsiteY23" fmla="*/ 62144 h 1660125"/>
              <a:gd name="connsiteX24" fmla="*/ 244992 w 1141636"/>
              <a:gd name="connsiteY24" fmla="*/ 53266 h 1660125"/>
              <a:gd name="connsiteX25" fmla="*/ 271625 w 1141636"/>
              <a:gd name="connsiteY25" fmla="*/ 35511 h 1660125"/>
              <a:gd name="connsiteX26" fmla="*/ 324891 w 1141636"/>
              <a:gd name="connsiteY26" fmla="*/ 26633 h 1660125"/>
              <a:gd name="connsiteX27" fmla="*/ 369279 w 1141636"/>
              <a:gd name="connsiteY27" fmla="*/ 17756 h 1660125"/>
              <a:gd name="connsiteX28" fmla="*/ 484689 w 1141636"/>
              <a:gd name="connsiteY28" fmla="*/ 0 h 1660125"/>
              <a:gd name="connsiteX29" fmla="*/ 786530 w 1141636"/>
              <a:gd name="connsiteY29" fmla="*/ 8878 h 1660125"/>
              <a:gd name="connsiteX30" fmla="*/ 884184 w 1141636"/>
              <a:gd name="connsiteY30" fmla="*/ 62144 h 1660125"/>
              <a:gd name="connsiteX31" fmla="*/ 901939 w 1141636"/>
              <a:gd name="connsiteY31" fmla="*/ 88777 h 1660125"/>
              <a:gd name="connsiteX32" fmla="*/ 919695 w 1141636"/>
              <a:gd name="connsiteY32" fmla="*/ 106532 h 1660125"/>
              <a:gd name="connsiteX33" fmla="*/ 937450 w 1141636"/>
              <a:gd name="connsiteY33" fmla="*/ 142043 h 1660125"/>
              <a:gd name="connsiteX34" fmla="*/ 955205 w 1141636"/>
              <a:gd name="connsiteY34" fmla="*/ 168676 h 1660125"/>
              <a:gd name="connsiteX35" fmla="*/ 964083 w 1141636"/>
              <a:gd name="connsiteY35" fmla="*/ 195309 h 1660125"/>
              <a:gd name="connsiteX36" fmla="*/ 990716 w 1141636"/>
              <a:gd name="connsiteY36" fmla="*/ 221942 h 1660125"/>
              <a:gd name="connsiteX37" fmla="*/ 999594 w 1141636"/>
              <a:gd name="connsiteY37" fmla="*/ 248575 h 1660125"/>
              <a:gd name="connsiteX38" fmla="*/ 1035104 w 1141636"/>
              <a:gd name="connsiteY38" fmla="*/ 301841 h 1660125"/>
              <a:gd name="connsiteX39" fmla="*/ 1061737 w 1141636"/>
              <a:gd name="connsiteY39" fmla="*/ 355107 h 1660125"/>
              <a:gd name="connsiteX40" fmla="*/ 1070615 w 1141636"/>
              <a:gd name="connsiteY40" fmla="*/ 381740 h 1660125"/>
              <a:gd name="connsiteX41" fmla="*/ 1088370 w 1141636"/>
              <a:gd name="connsiteY41" fmla="*/ 408373 h 1660125"/>
              <a:gd name="connsiteX42" fmla="*/ 1097248 w 1141636"/>
              <a:gd name="connsiteY42" fmla="*/ 435006 h 1660125"/>
              <a:gd name="connsiteX43" fmla="*/ 1115003 w 1141636"/>
              <a:gd name="connsiteY43" fmla="*/ 479395 h 1660125"/>
              <a:gd name="connsiteX44" fmla="*/ 1123881 w 1141636"/>
              <a:gd name="connsiteY44" fmla="*/ 506028 h 1660125"/>
              <a:gd name="connsiteX45" fmla="*/ 1141636 w 1141636"/>
              <a:gd name="connsiteY45" fmla="*/ 550416 h 1660125"/>
              <a:gd name="connsiteX46" fmla="*/ 1115003 w 1141636"/>
              <a:gd name="connsiteY46" fmla="*/ 781235 h 1660125"/>
              <a:gd name="connsiteX47" fmla="*/ 1088370 w 1141636"/>
              <a:gd name="connsiteY47" fmla="*/ 825624 h 1660125"/>
              <a:gd name="connsiteX48" fmla="*/ 1079493 w 1141636"/>
              <a:gd name="connsiteY48" fmla="*/ 852257 h 1660125"/>
              <a:gd name="connsiteX49" fmla="*/ 1052860 w 1141636"/>
              <a:gd name="connsiteY49" fmla="*/ 870012 h 1660125"/>
              <a:gd name="connsiteX50" fmla="*/ 1035104 w 1141636"/>
              <a:gd name="connsiteY50" fmla="*/ 887767 h 1660125"/>
              <a:gd name="connsiteX51" fmla="*/ 981838 w 1141636"/>
              <a:gd name="connsiteY51" fmla="*/ 914400 h 1660125"/>
              <a:gd name="connsiteX52" fmla="*/ 937450 w 1141636"/>
              <a:gd name="connsiteY52" fmla="*/ 941033 h 1660125"/>
              <a:gd name="connsiteX53" fmla="*/ 901939 w 1141636"/>
              <a:gd name="connsiteY53" fmla="*/ 985422 h 1660125"/>
              <a:gd name="connsiteX54" fmla="*/ 884184 w 1141636"/>
              <a:gd name="connsiteY54" fmla="*/ 1038688 h 1660125"/>
              <a:gd name="connsiteX55" fmla="*/ 875306 w 1141636"/>
              <a:gd name="connsiteY55" fmla="*/ 1065321 h 1660125"/>
              <a:gd name="connsiteX56" fmla="*/ 884184 w 1141636"/>
              <a:gd name="connsiteY56" fmla="*/ 1331651 h 1660125"/>
              <a:gd name="connsiteX57" fmla="*/ 946328 w 1141636"/>
              <a:gd name="connsiteY57" fmla="*/ 1340528 h 1660125"/>
              <a:gd name="connsiteX58" fmla="*/ 999594 w 1141636"/>
              <a:gd name="connsiteY58" fmla="*/ 1367161 h 1660125"/>
              <a:gd name="connsiteX59" fmla="*/ 1017349 w 1141636"/>
              <a:gd name="connsiteY59" fmla="*/ 1393795 h 1660125"/>
              <a:gd name="connsiteX60" fmla="*/ 1043982 w 1141636"/>
              <a:gd name="connsiteY60" fmla="*/ 1411550 h 1660125"/>
              <a:gd name="connsiteX61" fmla="*/ 1052860 w 1141636"/>
              <a:gd name="connsiteY61" fmla="*/ 1438183 h 1660125"/>
              <a:gd name="connsiteX62" fmla="*/ 1088370 w 1141636"/>
              <a:gd name="connsiteY62" fmla="*/ 1491449 h 1660125"/>
              <a:gd name="connsiteX63" fmla="*/ 1070615 w 1141636"/>
              <a:gd name="connsiteY63" fmla="*/ 1633492 h 1660125"/>
              <a:gd name="connsiteX64" fmla="*/ 1017349 w 1141636"/>
              <a:gd name="connsiteY64" fmla="*/ 1651247 h 1660125"/>
              <a:gd name="connsiteX65" fmla="*/ 990716 w 1141636"/>
              <a:gd name="connsiteY65" fmla="*/ 1660125 h 1660125"/>
              <a:gd name="connsiteX66" fmla="*/ 742141 w 1141636"/>
              <a:gd name="connsiteY66" fmla="*/ 1651247 h 1660125"/>
              <a:gd name="connsiteX67" fmla="*/ 724386 w 1141636"/>
              <a:gd name="connsiteY67" fmla="*/ 1624614 h 1660125"/>
              <a:gd name="connsiteX68" fmla="*/ 697753 w 1141636"/>
              <a:gd name="connsiteY68" fmla="*/ 1571348 h 1660125"/>
              <a:gd name="connsiteX69" fmla="*/ 706631 w 1141636"/>
              <a:gd name="connsiteY69" fmla="*/ 1429305 h 1660125"/>
              <a:gd name="connsiteX70" fmla="*/ 715508 w 1141636"/>
              <a:gd name="connsiteY70" fmla="*/ 1402672 h 1660125"/>
              <a:gd name="connsiteX71" fmla="*/ 742141 w 1141636"/>
              <a:gd name="connsiteY71" fmla="*/ 1376039 h 1660125"/>
              <a:gd name="connsiteX72" fmla="*/ 795407 w 1141636"/>
              <a:gd name="connsiteY72" fmla="*/ 1340528 h 1660125"/>
              <a:gd name="connsiteX73" fmla="*/ 813163 w 1141636"/>
              <a:gd name="connsiteY73" fmla="*/ 1313895 h 1660125"/>
              <a:gd name="connsiteX74" fmla="*/ 822040 w 1141636"/>
              <a:gd name="connsiteY74" fmla="*/ 1260629 h 1660125"/>
              <a:gd name="connsiteX75" fmla="*/ 830918 w 1141636"/>
              <a:gd name="connsiteY75" fmla="*/ 1216241 h 1660125"/>
              <a:gd name="connsiteX76" fmla="*/ 822040 w 1141636"/>
              <a:gd name="connsiteY76" fmla="*/ 1083076 h 1660125"/>
              <a:gd name="connsiteX77" fmla="*/ 822040 w 1141636"/>
              <a:gd name="connsiteY77" fmla="*/ 1003177 h 1660125"/>
              <a:gd name="connsiteX78" fmla="*/ 857551 w 1141636"/>
              <a:gd name="connsiteY78" fmla="*/ 949911 h 1660125"/>
              <a:gd name="connsiteX79" fmla="*/ 928572 w 1141636"/>
              <a:gd name="connsiteY79" fmla="*/ 887767 h 1660125"/>
              <a:gd name="connsiteX80" fmla="*/ 955205 w 1141636"/>
              <a:gd name="connsiteY80" fmla="*/ 870012 h 1660125"/>
              <a:gd name="connsiteX81" fmla="*/ 1008471 w 1141636"/>
              <a:gd name="connsiteY81" fmla="*/ 852257 h 1660125"/>
              <a:gd name="connsiteX82" fmla="*/ 1070615 w 1141636"/>
              <a:gd name="connsiteY82" fmla="*/ 781235 h 1660125"/>
              <a:gd name="connsiteX83" fmla="*/ 1088370 w 1141636"/>
              <a:gd name="connsiteY83" fmla="*/ 692459 h 1660125"/>
              <a:gd name="connsiteX84" fmla="*/ 1079493 w 1141636"/>
              <a:gd name="connsiteY84" fmla="*/ 736847 h 1660125"/>
              <a:gd name="connsiteX85" fmla="*/ 1052860 w 1141636"/>
              <a:gd name="connsiteY85" fmla="*/ 790113 h 1660125"/>
              <a:gd name="connsiteX86" fmla="*/ 1035104 w 1141636"/>
              <a:gd name="connsiteY86" fmla="*/ 692459 h 1660125"/>
              <a:gd name="connsiteX87" fmla="*/ 990716 w 1141636"/>
              <a:gd name="connsiteY87" fmla="*/ 612560 h 1660125"/>
              <a:gd name="connsiteX88" fmla="*/ 981838 w 1141636"/>
              <a:gd name="connsiteY88" fmla="*/ 585927 h 1660125"/>
              <a:gd name="connsiteX89" fmla="*/ 964083 w 1141636"/>
              <a:gd name="connsiteY89" fmla="*/ 559294 h 1660125"/>
              <a:gd name="connsiteX90" fmla="*/ 928572 w 1141636"/>
              <a:gd name="connsiteY90" fmla="*/ 488272 h 1660125"/>
              <a:gd name="connsiteX91" fmla="*/ 919695 w 1141636"/>
              <a:gd name="connsiteY91" fmla="*/ 452761 h 1660125"/>
              <a:gd name="connsiteX92" fmla="*/ 901939 w 1141636"/>
              <a:gd name="connsiteY92" fmla="*/ 435006 h 1660125"/>
              <a:gd name="connsiteX93" fmla="*/ 893062 w 1141636"/>
              <a:gd name="connsiteY93" fmla="*/ 399495 h 1660125"/>
              <a:gd name="connsiteX94" fmla="*/ 875306 w 1141636"/>
              <a:gd name="connsiteY94" fmla="*/ 346229 h 1660125"/>
              <a:gd name="connsiteX95" fmla="*/ 866429 w 1141636"/>
              <a:gd name="connsiteY95" fmla="*/ 319596 h 1660125"/>
              <a:gd name="connsiteX96" fmla="*/ 848673 w 1141636"/>
              <a:gd name="connsiteY96" fmla="*/ 301841 h 1660125"/>
              <a:gd name="connsiteX97" fmla="*/ 839796 w 1141636"/>
              <a:gd name="connsiteY97" fmla="*/ 275208 h 1660125"/>
              <a:gd name="connsiteX98" fmla="*/ 795407 w 1141636"/>
              <a:gd name="connsiteY98" fmla="*/ 221942 h 1660125"/>
              <a:gd name="connsiteX99" fmla="*/ 733264 w 1141636"/>
              <a:gd name="connsiteY99" fmla="*/ 195309 h 1660125"/>
              <a:gd name="connsiteX100" fmla="*/ 662242 w 1141636"/>
              <a:gd name="connsiteY100" fmla="*/ 159798 h 1660125"/>
              <a:gd name="connsiteX101" fmla="*/ 591221 w 1141636"/>
              <a:gd name="connsiteY101" fmla="*/ 142043 h 1660125"/>
              <a:gd name="connsiteX102" fmla="*/ 564588 w 1141636"/>
              <a:gd name="connsiteY102" fmla="*/ 133165 h 1660125"/>
              <a:gd name="connsiteX103" fmla="*/ 502444 w 1141636"/>
              <a:gd name="connsiteY103" fmla="*/ 115410 h 1660125"/>
              <a:gd name="connsiteX104" fmla="*/ 200603 w 1141636"/>
              <a:gd name="connsiteY104" fmla="*/ 150921 h 1660125"/>
              <a:gd name="connsiteX105" fmla="*/ 191726 w 1141636"/>
              <a:gd name="connsiteY105" fmla="*/ 177554 h 1660125"/>
              <a:gd name="connsiteX106" fmla="*/ 200603 w 1141636"/>
              <a:gd name="connsiteY106" fmla="*/ 319596 h 1660125"/>
              <a:gd name="connsiteX107" fmla="*/ 227236 w 1141636"/>
              <a:gd name="connsiteY107" fmla="*/ 435006 h 1660125"/>
              <a:gd name="connsiteX108" fmla="*/ 244992 w 1141636"/>
              <a:gd name="connsiteY108" fmla="*/ 488272 h 1660125"/>
              <a:gd name="connsiteX109" fmla="*/ 271625 w 1141636"/>
              <a:gd name="connsiteY109" fmla="*/ 550416 h 1660125"/>
              <a:gd name="connsiteX110" fmla="*/ 298258 w 1141636"/>
              <a:gd name="connsiteY110" fmla="*/ 559294 h 1660125"/>
              <a:gd name="connsiteX111" fmla="*/ 378157 w 1141636"/>
              <a:gd name="connsiteY111" fmla="*/ 559294 h 166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141636" h="1660125">
                <a:moveTo>
                  <a:pt x="378157" y="559294"/>
                </a:moveTo>
                <a:cubicBezTo>
                  <a:pt x="406270" y="562253"/>
                  <a:pt x="442140" y="564652"/>
                  <a:pt x="466934" y="577049"/>
                </a:cubicBezTo>
                <a:cubicBezTo>
                  <a:pt x="476477" y="581821"/>
                  <a:pt x="484303" y="589510"/>
                  <a:pt x="493567" y="594804"/>
                </a:cubicBezTo>
                <a:cubicBezTo>
                  <a:pt x="505057" y="601370"/>
                  <a:pt x="517240" y="606641"/>
                  <a:pt x="529077" y="612560"/>
                </a:cubicBezTo>
                <a:cubicBezTo>
                  <a:pt x="526118" y="645111"/>
                  <a:pt x="529812" y="678974"/>
                  <a:pt x="520200" y="710214"/>
                </a:cubicBezTo>
                <a:cubicBezTo>
                  <a:pt x="517062" y="720412"/>
                  <a:pt x="501899" y="721304"/>
                  <a:pt x="493567" y="727969"/>
                </a:cubicBezTo>
                <a:cubicBezTo>
                  <a:pt x="457590" y="756751"/>
                  <a:pt x="497916" y="740199"/>
                  <a:pt x="440301" y="754602"/>
                </a:cubicBezTo>
                <a:cubicBezTo>
                  <a:pt x="405618" y="789285"/>
                  <a:pt x="442012" y="758185"/>
                  <a:pt x="395912" y="781235"/>
                </a:cubicBezTo>
                <a:cubicBezTo>
                  <a:pt x="327074" y="815654"/>
                  <a:pt x="409588" y="785556"/>
                  <a:pt x="342646" y="807868"/>
                </a:cubicBezTo>
                <a:cubicBezTo>
                  <a:pt x="332586" y="806862"/>
                  <a:pt x="254384" y="805626"/>
                  <a:pt x="227236" y="790113"/>
                </a:cubicBezTo>
                <a:cubicBezTo>
                  <a:pt x="127789" y="733285"/>
                  <a:pt x="259375" y="796741"/>
                  <a:pt x="156215" y="727969"/>
                </a:cubicBezTo>
                <a:lnTo>
                  <a:pt x="129582" y="710214"/>
                </a:lnTo>
                <a:cubicBezTo>
                  <a:pt x="123664" y="701336"/>
                  <a:pt x="118492" y="691912"/>
                  <a:pt x="111827" y="683581"/>
                </a:cubicBezTo>
                <a:cubicBezTo>
                  <a:pt x="89804" y="656053"/>
                  <a:pt x="94535" y="675631"/>
                  <a:pt x="76316" y="639193"/>
                </a:cubicBezTo>
                <a:cubicBezTo>
                  <a:pt x="53267" y="593095"/>
                  <a:pt x="84363" y="629485"/>
                  <a:pt x="49683" y="594804"/>
                </a:cubicBezTo>
                <a:lnTo>
                  <a:pt x="23050" y="514905"/>
                </a:lnTo>
                <a:lnTo>
                  <a:pt x="14172" y="488272"/>
                </a:lnTo>
                <a:cubicBezTo>
                  <a:pt x="520" y="379045"/>
                  <a:pt x="-9336" y="331659"/>
                  <a:pt x="14172" y="195309"/>
                </a:cubicBezTo>
                <a:cubicBezTo>
                  <a:pt x="17016" y="178812"/>
                  <a:pt x="33802" y="165091"/>
                  <a:pt x="49683" y="159798"/>
                </a:cubicBezTo>
                <a:lnTo>
                  <a:pt x="76316" y="150921"/>
                </a:lnTo>
                <a:cubicBezTo>
                  <a:pt x="121302" y="105933"/>
                  <a:pt x="63084" y="158860"/>
                  <a:pt x="120704" y="124288"/>
                </a:cubicBezTo>
                <a:cubicBezTo>
                  <a:pt x="203289" y="74738"/>
                  <a:pt x="58475" y="142086"/>
                  <a:pt x="165093" y="88777"/>
                </a:cubicBezTo>
                <a:cubicBezTo>
                  <a:pt x="173463" y="84592"/>
                  <a:pt x="183356" y="84084"/>
                  <a:pt x="191726" y="79899"/>
                </a:cubicBezTo>
                <a:cubicBezTo>
                  <a:pt x="201269" y="75127"/>
                  <a:pt x="208816" y="66916"/>
                  <a:pt x="218359" y="62144"/>
                </a:cubicBezTo>
                <a:cubicBezTo>
                  <a:pt x="226729" y="57959"/>
                  <a:pt x="236622" y="57451"/>
                  <a:pt x="244992" y="53266"/>
                </a:cubicBezTo>
                <a:cubicBezTo>
                  <a:pt x="254535" y="48494"/>
                  <a:pt x="261503" y="38885"/>
                  <a:pt x="271625" y="35511"/>
                </a:cubicBezTo>
                <a:cubicBezTo>
                  <a:pt x="288702" y="29819"/>
                  <a:pt x="307181" y="29853"/>
                  <a:pt x="324891" y="26633"/>
                </a:cubicBezTo>
                <a:cubicBezTo>
                  <a:pt x="339737" y="23934"/>
                  <a:pt x="354433" y="20455"/>
                  <a:pt x="369279" y="17756"/>
                </a:cubicBezTo>
                <a:cubicBezTo>
                  <a:pt x="414456" y="9542"/>
                  <a:pt x="438123" y="6652"/>
                  <a:pt x="484689" y="0"/>
                </a:cubicBezTo>
                <a:cubicBezTo>
                  <a:pt x="585303" y="2959"/>
                  <a:pt x="686579" y="-3021"/>
                  <a:pt x="786530" y="8878"/>
                </a:cubicBezTo>
                <a:cubicBezTo>
                  <a:pt x="811047" y="11797"/>
                  <a:pt x="858121" y="44769"/>
                  <a:pt x="884184" y="62144"/>
                </a:cubicBezTo>
                <a:cubicBezTo>
                  <a:pt x="890102" y="71022"/>
                  <a:pt x="895274" y="80446"/>
                  <a:pt x="901939" y="88777"/>
                </a:cubicBezTo>
                <a:cubicBezTo>
                  <a:pt x="907168" y="95313"/>
                  <a:pt x="915052" y="99568"/>
                  <a:pt x="919695" y="106532"/>
                </a:cubicBezTo>
                <a:cubicBezTo>
                  <a:pt x="927036" y="117543"/>
                  <a:pt x="930884" y="130553"/>
                  <a:pt x="937450" y="142043"/>
                </a:cubicBezTo>
                <a:cubicBezTo>
                  <a:pt x="942743" y="151307"/>
                  <a:pt x="950433" y="159133"/>
                  <a:pt x="955205" y="168676"/>
                </a:cubicBezTo>
                <a:cubicBezTo>
                  <a:pt x="959390" y="177046"/>
                  <a:pt x="958892" y="187523"/>
                  <a:pt x="964083" y="195309"/>
                </a:cubicBezTo>
                <a:cubicBezTo>
                  <a:pt x="971047" y="205755"/>
                  <a:pt x="981838" y="213064"/>
                  <a:pt x="990716" y="221942"/>
                </a:cubicBezTo>
                <a:cubicBezTo>
                  <a:pt x="993675" y="230820"/>
                  <a:pt x="995049" y="240395"/>
                  <a:pt x="999594" y="248575"/>
                </a:cubicBezTo>
                <a:cubicBezTo>
                  <a:pt x="1009957" y="267229"/>
                  <a:pt x="1028356" y="281597"/>
                  <a:pt x="1035104" y="301841"/>
                </a:cubicBezTo>
                <a:cubicBezTo>
                  <a:pt x="1057419" y="368784"/>
                  <a:pt x="1027318" y="286268"/>
                  <a:pt x="1061737" y="355107"/>
                </a:cubicBezTo>
                <a:cubicBezTo>
                  <a:pt x="1065922" y="363477"/>
                  <a:pt x="1066430" y="373370"/>
                  <a:pt x="1070615" y="381740"/>
                </a:cubicBezTo>
                <a:cubicBezTo>
                  <a:pt x="1075387" y="391283"/>
                  <a:pt x="1083598" y="398830"/>
                  <a:pt x="1088370" y="408373"/>
                </a:cubicBezTo>
                <a:cubicBezTo>
                  <a:pt x="1092555" y="416743"/>
                  <a:pt x="1093962" y="426244"/>
                  <a:pt x="1097248" y="435006"/>
                </a:cubicBezTo>
                <a:cubicBezTo>
                  <a:pt x="1102843" y="449927"/>
                  <a:pt x="1109408" y="464474"/>
                  <a:pt x="1115003" y="479395"/>
                </a:cubicBezTo>
                <a:cubicBezTo>
                  <a:pt x="1118289" y="488157"/>
                  <a:pt x="1120595" y="497266"/>
                  <a:pt x="1123881" y="506028"/>
                </a:cubicBezTo>
                <a:cubicBezTo>
                  <a:pt x="1129476" y="520949"/>
                  <a:pt x="1135718" y="535620"/>
                  <a:pt x="1141636" y="550416"/>
                </a:cubicBezTo>
                <a:cubicBezTo>
                  <a:pt x="1131824" y="746677"/>
                  <a:pt x="1151499" y="671747"/>
                  <a:pt x="1115003" y="781235"/>
                </a:cubicBezTo>
                <a:cubicBezTo>
                  <a:pt x="1103478" y="815810"/>
                  <a:pt x="1112744" y="801250"/>
                  <a:pt x="1088370" y="825624"/>
                </a:cubicBezTo>
                <a:cubicBezTo>
                  <a:pt x="1085411" y="834502"/>
                  <a:pt x="1085339" y="844950"/>
                  <a:pt x="1079493" y="852257"/>
                </a:cubicBezTo>
                <a:cubicBezTo>
                  <a:pt x="1072828" y="860589"/>
                  <a:pt x="1061192" y="863347"/>
                  <a:pt x="1052860" y="870012"/>
                </a:cubicBezTo>
                <a:cubicBezTo>
                  <a:pt x="1046324" y="875241"/>
                  <a:pt x="1041640" y="882538"/>
                  <a:pt x="1035104" y="887767"/>
                </a:cubicBezTo>
                <a:cubicBezTo>
                  <a:pt x="1010516" y="907437"/>
                  <a:pt x="1009971" y="905023"/>
                  <a:pt x="981838" y="914400"/>
                </a:cubicBezTo>
                <a:cubicBezTo>
                  <a:pt x="936851" y="959390"/>
                  <a:pt x="995072" y="906459"/>
                  <a:pt x="937450" y="941033"/>
                </a:cubicBezTo>
                <a:cubicBezTo>
                  <a:pt x="923397" y="949465"/>
                  <a:pt x="910002" y="973329"/>
                  <a:pt x="901939" y="985422"/>
                </a:cubicBezTo>
                <a:lnTo>
                  <a:pt x="884184" y="1038688"/>
                </a:lnTo>
                <a:lnTo>
                  <a:pt x="875306" y="1065321"/>
                </a:lnTo>
                <a:cubicBezTo>
                  <a:pt x="878265" y="1154098"/>
                  <a:pt x="861988" y="1245643"/>
                  <a:pt x="884184" y="1331651"/>
                </a:cubicBezTo>
                <a:cubicBezTo>
                  <a:pt x="889413" y="1351912"/>
                  <a:pt x="925809" y="1336424"/>
                  <a:pt x="946328" y="1340528"/>
                </a:cubicBezTo>
                <a:cubicBezTo>
                  <a:pt x="972580" y="1345778"/>
                  <a:pt x="977150" y="1352198"/>
                  <a:pt x="999594" y="1367161"/>
                </a:cubicBezTo>
                <a:cubicBezTo>
                  <a:pt x="1005512" y="1376039"/>
                  <a:pt x="1009804" y="1386250"/>
                  <a:pt x="1017349" y="1393795"/>
                </a:cubicBezTo>
                <a:cubicBezTo>
                  <a:pt x="1024893" y="1401340"/>
                  <a:pt x="1037317" y="1403219"/>
                  <a:pt x="1043982" y="1411550"/>
                </a:cubicBezTo>
                <a:cubicBezTo>
                  <a:pt x="1049828" y="1418857"/>
                  <a:pt x="1048315" y="1430003"/>
                  <a:pt x="1052860" y="1438183"/>
                </a:cubicBezTo>
                <a:cubicBezTo>
                  <a:pt x="1063223" y="1456837"/>
                  <a:pt x="1088370" y="1491449"/>
                  <a:pt x="1088370" y="1491449"/>
                </a:cubicBezTo>
                <a:cubicBezTo>
                  <a:pt x="1082452" y="1538797"/>
                  <a:pt x="1089994" y="1589888"/>
                  <a:pt x="1070615" y="1633492"/>
                </a:cubicBezTo>
                <a:cubicBezTo>
                  <a:pt x="1063014" y="1650595"/>
                  <a:pt x="1035104" y="1645329"/>
                  <a:pt x="1017349" y="1651247"/>
                </a:cubicBezTo>
                <a:lnTo>
                  <a:pt x="990716" y="1660125"/>
                </a:lnTo>
                <a:cubicBezTo>
                  <a:pt x="907858" y="1657166"/>
                  <a:pt x="824325" y="1662205"/>
                  <a:pt x="742141" y="1651247"/>
                </a:cubicBezTo>
                <a:cubicBezTo>
                  <a:pt x="731565" y="1649837"/>
                  <a:pt x="729158" y="1634157"/>
                  <a:pt x="724386" y="1624614"/>
                </a:cubicBezTo>
                <a:cubicBezTo>
                  <a:pt x="687631" y="1551104"/>
                  <a:pt x="748636" y="1647674"/>
                  <a:pt x="697753" y="1571348"/>
                </a:cubicBezTo>
                <a:cubicBezTo>
                  <a:pt x="700712" y="1524000"/>
                  <a:pt x="701665" y="1476484"/>
                  <a:pt x="706631" y="1429305"/>
                </a:cubicBezTo>
                <a:cubicBezTo>
                  <a:pt x="707611" y="1419999"/>
                  <a:pt x="710317" y="1410458"/>
                  <a:pt x="715508" y="1402672"/>
                </a:cubicBezTo>
                <a:cubicBezTo>
                  <a:pt x="722472" y="1392226"/>
                  <a:pt x="732231" y="1383747"/>
                  <a:pt x="742141" y="1376039"/>
                </a:cubicBezTo>
                <a:cubicBezTo>
                  <a:pt x="758985" y="1362938"/>
                  <a:pt x="795407" y="1340528"/>
                  <a:pt x="795407" y="1340528"/>
                </a:cubicBezTo>
                <a:cubicBezTo>
                  <a:pt x="801326" y="1331650"/>
                  <a:pt x="809789" y="1324017"/>
                  <a:pt x="813163" y="1313895"/>
                </a:cubicBezTo>
                <a:cubicBezTo>
                  <a:pt x="818855" y="1296819"/>
                  <a:pt x="818820" y="1278339"/>
                  <a:pt x="822040" y="1260629"/>
                </a:cubicBezTo>
                <a:cubicBezTo>
                  <a:pt x="824739" y="1245783"/>
                  <a:pt x="827959" y="1231037"/>
                  <a:pt x="830918" y="1216241"/>
                </a:cubicBezTo>
                <a:cubicBezTo>
                  <a:pt x="827959" y="1171853"/>
                  <a:pt x="826697" y="1127318"/>
                  <a:pt x="822040" y="1083076"/>
                </a:cubicBezTo>
                <a:cubicBezTo>
                  <a:pt x="817578" y="1040683"/>
                  <a:pt x="800785" y="1049937"/>
                  <a:pt x="822040" y="1003177"/>
                </a:cubicBezTo>
                <a:cubicBezTo>
                  <a:pt x="830870" y="983750"/>
                  <a:pt x="845714" y="967666"/>
                  <a:pt x="857551" y="949911"/>
                </a:cubicBezTo>
                <a:cubicBezTo>
                  <a:pt x="887144" y="905522"/>
                  <a:pt x="866427" y="929197"/>
                  <a:pt x="928572" y="887767"/>
                </a:cubicBezTo>
                <a:cubicBezTo>
                  <a:pt x="937450" y="881849"/>
                  <a:pt x="945083" y="873386"/>
                  <a:pt x="955205" y="870012"/>
                </a:cubicBezTo>
                <a:lnTo>
                  <a:pt x="1008471" y="852257"/>
                </a:lnTo>
                <a:cubicBezTo>
                  <a:pt x="1060405" y="800323"/>
                  <a:pt x="1041253" y="825279"/>
                  <a:pt x="1070615" y="781235"/>
                </a:cubicBezTo>
                <a:cubicBezTo>
                  <a:pt x="1076482" y="757767"/>
                  <a:pt x="1088370" y="714232"/>
                  <a:pt x="1088370" y="692459"/>
                </a:cubicBezTo>
                <a:cubicBezTo>
                  <a:pt x="1088370" y="677370"/>
                  <a:pt x="1083153" y="722209"/>
                  <a:pt x="1079493" y="736847"/>
                </a:cubicBezTo>
                <a:cubicBezTo>
                  <a:pt x="1072142" y="766249"/>
                  <a:pt x="1070217" y="764077"/>
                  <a:pt x="1052860" y="790113"/>
                </a:cubicBezTo>
                <a:cubicBezTo>
                  <a:pt x="1032501" y="729037"/>
                  <a:pt x="1055179" y="802873"/>
                  <a:pt x="1035104" y="692459"/>
                </a:cubicBezTo>
                <a:cubicBezTo>
                  <a:pt x="1024394" y="633554"/>
                  <a:pt x="1020210" y="701039"/>
                  <a:pt x="990716" y="612560"/>
                </a:cubicBezTo>
                <a:cubicBezTo>
                  <a:pt x="987757" y="603682"/>
                  <a:pt x="986023" y="594297"/>
                  <a:pt x="981838" y="585927"/>
                </a:cubicBezTo>
                <a:cubicBezTo>
                  <a:pt x="977066" y="576384"/>
                  <a:pt x="969192" y="568661"/>
                  <a:pt x="964083" y="559294"/>
                </a:cubicBezTo>
                <a:cubicBezTo>
                  <a:pt x="951409" y="536058"/>
                  <a:pt x="928572" y="488272"/>
                  <a:pt x="928572" y="488272"/>
                </a:cubicBezTo>
                <a:cubicBezTo>
                  <a:pt x="925613" y="476435"/>
                  <a:pt x="925152" y="463674"/>
                  <a:pt x="919695" y="452761"/>
                </a:cubicBezTo>
                <a:cubicBezTo>
                  <a:pt x="915952" y="445275"/>
                  <a:pt x="905682" y="442492"/>
                  <a:pt x="901939" y="435006"/>
                </a:cubicBezTo>
                <a:cubicBezTo>
                  <a:pt x="896482" y="424093"/>
                  <a:pt x="896568" y="411182"/>
                  <a:pt x="893062" y="399495"/>
                </a:cubicBezTo>
                <a:cubicBezTo>
                  <a:pt x="887684" y="381568"/>
                  <a:pt x="881224" y="363984"/>
                  <a:pt x="875306" y="346229"/>
                </a:cubicBezTo>
                <a:cubicBezTo>
                  <a:pt x="872347" y="337351"/>
                  <a:pt x="873046" y="326213"/>
                  <a:pt x="866429" y="319596"/>
                </a:cubicBezTo>
                <a:lnTo>
                  <a:pt x="848673" y="301841"/>
                </a:lnTo>
                <a:cubicBezTo>
                  <a:pt x="845714" y="292963"/>
                  <a:pt x="843981" y="283578"/>
                  <a:pt x="839796" y="275208"/>
                </a:cubicBezTo>
                <a:cubicBezTo>
                  <a:pt x="831145" y="257906"/>
                  <a:pt x="810676" y="232849"/>
                  <a:pt x="795407" y="221942"/>
                </a:cubicBezTo>
                <a:cubicBezTo>
                  <a:pt x="776210" y="208230"/>
                  <a:pt x="754997" y="202554"/>
                  <a:pt x="733264" y="195309"/>
                </a:cubicBezTo>
                <a:cubicBezTo>
                  <a:pt x="702274" y="164321"/>
                  <a:pt x="723447" y="180200"/>
                  <a:pt x="662242" y="159798"/>
                </a:cubicBezTo>
                <a:cubicBezTo>
                  <a:pt x="601372" y="139508"/>
                  <a:pt x="676909" y="163466"/>
                  <a:pt x="591221" y="142043"/>
                </a:cubicBezTo>
                <a:cubicBezTo>
                  <a:pt x="582143" y="139773"/>
                  <a:pt x="573586" y="135736"/>
                  <a:pt x="564588" y="133165"/>
                </a:cubicBezTo>
                <a:cubicBezTo>
                  <a:pt x="486557" y="110871"/>
                  <a:pt x="566301" y="136696"/>
                  <a:pt x="502444" y="115410"/>
                </a:cubicBezTo>
                <a:cubicBezTo>
                  <a:pt x="442654" y="117339"/>
                  <a:pt x="260954" y="60393"/>
                  <a:pt x="200603" y="150921"/>
                </a:cubicBezTo>
                <a:cubicBezTo>
                  <a:pt x="195412" y="158707"/>
                  <a:pt x="194685" y="168676"/>
                  <a:pt x="191726" y="177554"/>
                </a:cubicBezTo>
                <a:cubicBezTo>
                  <a:pt x="194685" y="224901"/>
                  <a:pt x="196105" y="272370"/>
                  <a:pt x="200603" y="319596"/>
                </a:cubicBezTo>
                <a:cubicBezTo>
                  <a:pt x="202481" y="339312"/>
                  <a:pt x="224882" y="427943"/>
                  <a:pt x="227236" y="435006"/>
                </a:cubicBezTo>
                <a:cubicBezTo>
                  <a:pt x="233155" y="452761"/>
                  <a:pt x="241322" y="469920"/>
                  <a:pt x="244992" y="488272"/>
                </a:cubicBezTo>
                <a:cubicBezTo>
                  <a:pt x="250853" y="517578"/>
                  <a:pt x="245783" y="534911"/>
                  <a:pt x="271625" y="550416"/>
                </a:cubicBezTo>
                <a:cubicBezTo>
                  <a:pt x="279649" y="555231"/>
                  <a:pt x="288982" y="558057"/>
                  <a:pt x="298258" y="559294"/>
                </a:cubicBezTo>
                <a:cubicBezTo>
                  <a:pt x="366680" y="568417"/>
                  <a:pt x="350044" y="556335"/>
                  <a:pt x="378157" y="559294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11" name="10 Forma libre"/>
          <p:cNvSpPr/>
          <p:nvPr/>
        </p:nvSpPr>
        <p:spPr>
          <a:xfrm>
            <a:off x="5572125" y="3213100"/>
            <a:ext cx="339725" cy="276225"/>
          </a:xfrm>
          <a:custGeom>
            <a:avLst/>
            <a:gdLst>
              <a:gd name="connsiteX0" fmla="*/ 35510 w 339725"/>
              <a:gd name="connsiteY0" fmla="*/ 17755 h 275317"/>
              <a:gd name="connsiteX1" fmla="*/ 0 w 339725"/>
              <a:gd name="connsiteY1" fmla="*/ 88776 h 275317"/>
              <a:gd name="connsiteX2" fmla="*/ 8877 w 339725"/>
              <a:gd name="connsiteY2" fmla="*/ 168675 h 275317"/>
              <a:gd name="connsiteX3" fmla="*/ 26633 w 339725"/>
              <a:gd name="connsiteY3" fmla="*/ 195308 h 275317"/>
              <a:gd name="connsiteX4" fmla="*/ 97654 w 339725"/>
              <a:gd name="connsiteY4" fmla="*/ 248574 h 275317"/>
              <a:gd name="connsiteX5" fmla="*/ 124287 w 339725"/>
              <a:gd name="connsiteY5" fmla="*/ 266330 h 275317"/>
              <a:gd name="connsiteX6" fmla="*/ 257452 w 339725"/>
              <a:gd name="connsiteY6" fmla="*/ 266330 h 275317"/>
              <a:gd name="connsiteX7" fmla="*/ 310718 w 339725"/>
              <a:gd name="connsiteY7" fmla="*/ 239697 h 275317"/>
              <a:gd name="connsiteX8" fmla="*/ 328473 w 339725"/>
              <a:gd name="connsiteY8" fmla="*/ 213064 h 275317"/>
              <a:gd name="connsiteX9" fmla="*/ 328473 w 339725"/>
              <a:gd name="connsiteY9" fmla="*/ 71021 h 275317"/>
              <a:gd name="connsiteX10" fmla="*/ 319596 w 339725"/>
              <a:gd name="connsiteY10" fmla="*/ 44388 h 275317"/>
              <a:gd name="connsiteX11" fmla="*/ 292963 w 339725"/>
              <a:gd name="connsiteY11" fmla="*/ 35510 h 275317"/>
              <a:gd name="connsiteX12" fmla="*/ 257452 w 339725"/>
              <a:gd name="connsiteY12" fmla="*/ 17755 h 275317"/>
              <a:gd name="connsiteX13" fmla="*/ 204186 w 339725"/>
              <a:gd name="connsiteY13" fmla="*/ 0 h 275317"/>
              <a:gd name="connsiteX14" fmla="*/ 168675 w 339725"/>
              <a:gd name="connsiteY14" fmla="*/ 8877 h 275317"/>
              <a:gd name="connsiteX15" fmla="*/ 115409 w 339725"/>
              <a:gd name="connsiteY15" fmla="*/ 62143 h 275317"/>
              <a:gd name="connsiteX16" fmla="*/ 62143 w 339725"/>
              <a:gd name="connsiteY16" fmla="*/ 35510 h 275317"/>
              <a:gd name="connsiteX17" fmla="*/ 35510 w 339725"/>
              <a:gd name="connsiteY17" fmla="*/ 17755 h 27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9725" h="275317">
                <a:moveTo>
                  <a:pt x="35510" y="17755"/>
                </a:moveTo>
                <a:cubicBezTo>
                  <a:pt x="25153" y="26633"/>
                  <a:pt x="0" y="69662"/>
                  <a:pt x="0" y="88776"/>
                </a:cubicBezTo>
                <a:cubicBezTo>
                  <a:pt x="0" y="115573"/>
                  <a:pt x="2378" y="142678"/>
                  <a:pt x="8877" y="168675"/>
                </a:cubicBezTo>
                <a:cubicBezTo>
                  <a:pt x="11465" y="179026"/>
                  <a:pt x="19607" y="187278"/>
                  <a:pt x="26633" y="195308"/>
                </a:cubicBezTo>
                <a:cubicBezTo>
                  <a:pt x="68638" y="243314"/>
                  <a:pt x="55194" y="234422"/>
                  <a:pt x="97654" y="248574"/>
                </a:cubicBezTo>
                <a:cubicBezTo>
                  <a:pt x="106532" y="254493"/>
                  <a:pt x="114297" y="262584"/>
                  <a:pt x="124287" y="266330"/>
                </a:cubicBezTo>
                <a:cubicBezTo>
                  <a:pt x="170737" y="283749"/>
                  <a:pt x="207075" y="271367"/>
                  <a:pt x="257452" y="266330"/>
                </a:cubicBezTo>
                <a:cubicBezTo>
                  <a:pt x="279112" y="259110"/>
                  <a:pt x="293509" y="256906"/>
                  <a:pt x="310718" y="239697"/>
                </a:cubicBezTo>
                <a:cubicBezTo>
                  <a:pt x="318263" y="232152"/>
                  <a:pt x="322555" y="221942"/>
                  <a:pt x="328473" y="213064"/>
                </a:cubicBezTo>
                <a:cubicBezTo>
                  <a:pt x="344669" y="148284"/>
                  <a:pt x="342234" y="174233"/>
                  <a:pt x="328473" y="71021"/>
                </a:cubicBezTo>
                <a:cubicBezTo>
                  <a:pt x="327236" y="61745"/>
                  <a:pt x="326213" y="51005"/>
                  <a:pt x="319596" y="44388"/>
                </a:cubicBezTo>
                <a:cubicBezTo>
                  <a:pt x="312979" y="37771"/>
                  <a:pt x="301564" y="39196"/>
                  <a:pt x="292963" y="35510"/>
                </a:cubicBezTo>
                <a:cubicBezTo>
                  <a:pt x="280799" y="30297"/>
                  <a:pt x="269740" y="22670"/>
                  <a:pt x="257452" y="17755"/>
                </a:cubicBezTo>
                <a:cubicBezTo>
                  <a:pt x="240075" y="10804"/>
                  <a:pt x="204186" y="0"/>
                  <a:pt x="204186" y="0"/>
                </a:cubicBezTo>
                <a:cubicBezTo>
                  <a:pt x="192349" y="2959"/>
                  <a:pt x="177939" y="937"/>
                  <a:pt x="168675" y="8877"/>
                </a:cubicBezTo>
                <a:cubicBezTo>
                  <a:pt x="88627" y="77489"/>
                  <a:pt x="184769" y="39025"/>
                  <a:pt x="115409" y="62143"/>
                </a:cubicBezTo>
                <a:cubicBezTo>
                  <a:pt x="92964" y="47180"/>
                  <a:pt x="88396" y="40761"/>
                  <a:pt x="62143" y="35510"/>
                </a:cubicBezTo>
                <a:cubicBezTo>
                  <a:pt x="56340" y="34349"/>
                  <a:pt x="45867" y="8877"/>
                  <a:pt x="35510" y="17755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12" name="11 Forma libre"/>
          <p:cNvSpPr/>
          <p:nvPr/>
        </p:nvSpPr>
        <p:spPr>
          <a:xfrm>
            <a:off x="4589463" y="3044825"/>
            <a:ext cx="195262" cy="150813"/>
          </a:xfrm>
          <a:custGeom>
            <a:avLst/>
            <a:gdLst>
              <a:gd name="connsiteX0" fmla="*/ 0 w 195309"/>
              <a:gd name="connsiteY0" fmla="*/ 62143 h 150920"/>
              <a:gd name="connsiteX1" fmla="*/ 26633 w 195309"/>
              <a:gd name="connsiteY1" fmla="*/ 133165 h 150920"/>
              <a:gd name="connsiteX2" fmla="*/ 71022 w 195309"/>
              <a:gd name="connsiteY2" fmla="*/ 150920 h 150920"/>
              <a:gd name="connsiteX3" fmla="*/ 159798 w 195309"/>
              <a:gd name="connsiteY3" fmla="*/ 142042 h 150920"/>
              <a:gd name="connsiteX4" fmla="*/ 177554 w 195309"/>
              <a:gd name="connsiteY4" fmla="*/ 124287 h 150920"/>
              <a:gd name="connsiteX5" fmla="*/ 195309 w 195309"/>
              <a:gd name="connsiteY5" fmla="*/ 71021 h 150920"/>
              <a:gd name="connsiteX6" fmla="*/ 177554 w 195309"/>
              <a:gd name="connsiteY6" fmla="*/ 35510 h 150920"/>
              <a:gd name="connsiteX7" fmla="*/ 106532 w 195309"/>
              <a:gd name="connsiteY7" fmla="*/ 8877 h 150920"/>
              <a:gd name="connsiteX8" fmla="*/ 79899 w 195309"/>
              <a:gd name="connsiteY8" fmla="*/ 0 h 150920"/>
              <a:gd name="connsiteX9" fmla="*/ 26633 w 195309"/>
              <a:gd name="connsiteY9" fmla="*/ 8877 h 150920"/>
              <a:gd name="connsiteX10" fmla="*/ 0 w 195309"/>
              <a:gd name="connsiteY10" fmla="*/ 62143 h 15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5309" h="150920">
                <a:moveTo>
                  <a:pt x="0" y="62143"/>
                </a:moveTo>
                <a:cubicBezTo>
                  <a:pt x="0" y="82858"/>
                  <a:pt x="5298" y="117926"/>
                  <a:pt x="26633" y="133165"/>
                </a:cubicBezTo>
                <a:cubicBezTo>
                  <a:pt x="39601" y="142428"/>
                  <a:pt x="56226" y="145002"/>
                  <a:pt x="71022" y="150920"/>
                </a:cubicBezTo>
                <a:cubicBezTo>
                  <a:pt x="100614" y="147961"/>
                  <a:pt x="130946" y="149255"/>
                  <a:pt x="159798" y="142042"/>
                </a:cubicBezTo>
                <a:cubicBezTo>
                  <a:pt x="167918" y="140012"/>
                  <a:pt x="173811" y="131773"/>
                  <a:pt x="177554" y="124287"/>
                </a:cubicBezTo>
                <a:cubicBezTo>
                  <a:pt x="185924" y="107547"/>
                  <a:pt x="195309" y="71021"/>
                  <a:pt x="195309" y="71021"/>
                </a:cubicBezTo>
                <a:cubicBezTo>
                  <a:pt x="189391" y="59184"/>
                  <a:pt x="186026" y="45677"/>
                  <a:pt x="177554" y="35510"/>
                </a:cubicBezTo>
                <a:cubicBezTo>
                  <a:pt x="158326" y="12436"/>
                  <a:pt x="133155" y="15533"/>
                  <a:pt x="106532" y="8877"/>
                </a:cubicBezTo>
                <a:cubicBezTo>
                  <a:pt x="97454" y="6607"/>
                  <a:pt x="88777" y="2959"/>
                  <a:pt x="79899" y="0"/>
                </a:cubicBezTo>
                <a:cubicBezTo>
                  <a:pt x="62144" y="2959"/>
                  <a:pt x="41280" y="-1585"/>
                  <a:pt x="26633" y="8877"/>
                </a:cubicBezTo>
                <a:cubicBezTo>
                  <a:pt x="14168" y="17781"/>
                  <a:pt x="0" y="41428"/>
                  <a:pt x="0" y="62143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13" name="12 Forma libre"/>
          <p:cNvSpPr/>
          <p:nvPr/>
        </p:nvSpPr>
        <p:spPr>
          <a:xfrm>
            <a:off x="4854575" y="3027363"/>
            <a:ext cx="192088" cy="144462"/>
          </a:xfrm>
          <a:custGeom>
            <a:avLst/>
            <a:gdLst>
              <a:gd name="connsiteX0" fmla="*/ 1330 w 192651"/>
              <a:gd name="connsiteY0" fmla="*/ 35617 h 144301"/>
              <a:gd name="connsiteX1" fmla="*/ 10208 w 192651"/>
              <a:gd name="connsiteY1" fmla="*/ 88883 h 144301"/>
              <a:gd name="connsiteX2" fmla="*/ 63474 w 192651"/>
              <a:gd name="connsiteY2" fmla="*/ 124394 h 144301"/>
              <a:gd name="connsiteX3" fmla="*/ 107862 w 192651"/>
              <a:gd name="connsiteY3" fmla="*/ 142149 h 144301"/>
              <a:gd name="connsiteX4" fmla="*/ 187762 w 192651"/>
              <a:gd name="connsiteY4" fmla="*/ 133271 h 144301"/>
              <a:gd name="connsiteX5" fmla="*/ 143373 w 192651"/>
              <a:gd name="connsiteY5" fmla="*/ 44495 h 144301"/>
              <a:gd name="connsiteX6" fmla="*/ 116740 w 192651"/>
              <a:gd name="connsiteY6" fmla="*/ 35617 h 144301"/>
              <a:gd name="connsiteX7" fmla="*/ 98985 w 192651"/>
              <a:gd name="connsiteY7" fmla="*/ 8984 h 144301"/>
              <a:gd name="connsiteX8" fmla="*/ 36841 w 192651"/>
              <a:gd name="connsiteY8" fmla="*/ 8984 h 144301"/>
              <a:gd name="connsiteX9" fmla="*/ 1330 w 192651"/>
              <a:gd name="connsiteY9" fmla="*/ 35617 h 14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651" h="144301">
                <a:moveTo>
                  <a:pt x="1330" y="35617"/>
                </a:moveTo>
                <a:cubicBezTo>
                  <a:pt x="-3109" y="48933"/>
                  <a:pt x="4516" y="71806"/>
                  <a:pt x="10208" y="88883"/>
                </a:cubicBezTo>
                <a:cubicBezTo>
                  <a:pt x="22190" y="124830"/>
                  <a:pt x="31953" y="113887"/>
                  <a:pt x="63474" y="124394"/>
                </a:cubicBezTo>
                <a:cubicBezTo>
                  <a:pt x="78592" y="129433"/>
                  <a:pt x="93066" y="136231"/>
                  <a:pt x="107862" y="142149"/>
                </a:cubicBezTo>
                <a:cubicBezTo>
                  <a:pt x="134495" y="139190"/>
                  <a:pt x="170116" y="153438"/>
                  <a:pt x="187762" y="133271"/>
                </a:cubicBezTo>
                <a:cubicBezTo>
                  <a:pt x="207730" y="110451"/>
                  <a:pt x="161245" y="56410"/>
                  <a:pt x="143373" y="44495"/>
                </a:cubicBezTo>
                <a:cubicBezTo>
                  <a:pt x="135587" y="39304"/>
                  <a:pt x="125618" y="38576"/>
                  <a:pt x="116740" y="35617"/>
                </a:cubicBezTo>
                <a:cubicBezTo>
                  <a:pt x="110822" y="26739"/>
                  <a:pt x="107316" y="15649"/>
                  <a:pt x="98985" y="8984"/>
                </a:cubicBezTo>
                <a:cubicBezTo>
                  <a:pt x="83312" y="-3555"/>
                  <a:pt x="52048" y="-2421"/>
                  <a:pt x="36841" y="8984"/>
                </a:cubicBezTo>
                <a:cubicBezTo>
                  <a:pt x="32106" y="12535"/>
                  <a:pt x="5769" y="22301"/>
                  <a:pt x="1330" y="35617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14" name="13 Forma libre"/>
          <p:cNvSpPr/>
          <p:nvPr/>
        </p:nvSpPr>
        <p:spPr>
          <a:xfrm>
            <a:off x="5113338" y="2995613"/>
            <a:ext cx="187325" cy="155575"/>
          </a:xfrm>
          <a:custGeom>
            <a:avLst/>
            <a:gdLst>
              <a:gd name="connsiteX0" fmla="*/ 27164 w 187053"/>
              <a:gd name="connsiteY0" fmla="*/ 4600 h 155521"/>
              <a:gd name="connsiteX1" fmla="*/ 531 w 187053"/>
              <a:gd name="connsiteY1" fmla="*/ 48989 h 155521"/>
              <a:gd name="connsiteX2" fmla="*/ 27164 w 187053"/>
              <a:gd name="connsiteY2" fmla="*/ 120010 h 155521"/>
              <a:gd name="connsiteX3" fmla="*/ 53797 w 187053"/>
              <a:gd name="connsiteY3" fmla="*/ 128888 h 155521"/>
              <a:gd name="connsiteX4" fmla="*/ 107063 w 187053"/>
              <a:gd name="connsiteY4" fmla="*/ 155521 h 155521"/>
              <a:gd name="connsiteX5" fmla="*/ 169207 w 187053"/>
              <a:gd name="connsiteY5" fmla="*/ 146643 h 155521"/>
              <a:gd name="connsiteX6" fmla="*/ 169207 w 187053"/>
              <a:gd name="connsiteY6" fmla="*/ 66744 h 155521"/>
              <a:gd name="connsiteX7" fmla="*/ 133696 w 187053"/>
              <a:gd name="connsiteY7" fmla="*/ 48989 h 155521"/>
              <a:gd name="connsiteX8" fmla="*/ 124818 w 187053"/>
              <a:gd name="connsiteY8" fmla="*/ 22356 h 155521"/>
              <a:gd name="connsiteX9" fmla="*/ 27164 w 187053"/>
              <a:gd name="connsiteY9" fmla="*/ 4600 h 15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053" h="155521">
                <a:moveTo>
                  <a:pt x="27164" y="4600"/>
                </a:moveTo>
                <a:cubicBezTo>
                  <a:pt x="6450" y="9039"/>
                  <a:pt x="3915" y="32069"/>
                  <a:pt x="531" y="48989"/>
                </a:cubicBezTo>
                <a:cubicBezTo>
                  <a:pt x="-2954" y="66412"/>
                  <a:pt x="11261" y="107287"/>
                  <a:pt x="27164" y="120010"/>
                </a:cubicBezTo>
                <a:cubicBezTo>
                  <a:pt x="34471" y="125856"/>
                  <a:pt x="45427" y="124703"/>
                  <a:pt x="53797" y="128888"/>
                </a:cubicBezTo>
                <a:cubicBezTo>
                  <a:pt x="122636" y="163307"/>
                  <a:pt x="40120" y="133206"/>
                  <a:pt x="107063" y="155521"/>
                </a:cubicBezTo>
                <a:cubicBezTo>
                  <a:pt x="127778" y="152562"/>
                  <a:pt x="150086" y="155142"/>
                  <a:pt x="169207" y="146643"/>
                </a:cubicBezTo>
                <a:cubicBezTo>
                  <a:pt x="202757" y="131732"/>
                  <a:pt x="180840" y="82255"/>
                  <a:pt x="169207" y="66744"/>
                </a:cubicBezTo>
                <a:cubicBezTo>
                  <a:pt x="161267" y="56157"/>
                  <a:pt x="145533" y="54907"/>
                  <a:pt x="133696" y="48989"/>
                </a:cubicBezTo>
                <a:cubicBezTo>
                  <a:pt x="130737" y="40111"/>
                  <a:pt x="130664" y="29663"/>
                  <a:pt x="124818" y="22356"/>
                </a:cubicBezTo>
                <a:cubicBezTo>
                  <a:pt x="100108" y="-8532"/>
                  <a:pt x="47878" y="161"/>
                  <a:pt x="27164" y="460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4465637" cy="336073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429000"/>
            <a:ext cx="4137025" cy="311308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WordArt 6"/>
          <p:cNvSpPr>
            <a:spLocks noChangeArrowheads="1" noChangeShapeType="1" noTextEdit="1"/>
          </p:cNvSpPr>
          <p:nvPr/>
        </p:nvSpPr>
        <p:spPr bwMode="auto">
          <a:xfrm rot="809504">
            <a:off x="2617788" y="2830513"/>
            <a:ext cx="2598737" cy="26908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endParaRPr lang="es-PE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4560000" scaled="1"/>
              </a:gradFill>
              <a:latin typeface="Impact" panose="020B0806030902050204" pitchFamily="34" charset="0"/>
            </a:endParaRPr>
          </a:p>
          <a:p>
            <a:r>
              <a:rPr lang="es-PE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560000" scaled="1"/>
                </a:gradFill>
                <a:latin typeface="Impact" panose="020B0806030902050204" pitchFamily="34" charset="0"/>
              </a:rPr>
              <a:t>¿...?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ARCHIVOS A-D\AMENIDADES\La rampa extr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-12700"/>
            <a:ext cx="54737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1 CuadroTexto"/>
          <p:cNvSpPr txBox="1">
            <a:spLocks noChangeArrowheads="1"/>
          </p:cNvSpPr>
          <p:nvPr/>
        </p:nvSpPr>
        <p:spPr bwMode="auto">
          <a:xfrm>
            <a:off x="468313" y="1052513"/>
            <a:ext cx="40322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2800" b="1">
                <a:solidFill>
                  <a:srgbClr val="FF0000"/>
                </a:solidFill>
              </a:rPr>
              <a:t>¿Consideración a los minusválidos?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bbey-road-beatles-pavimento-pista-pavimentada-equilibrio-tab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8497887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rua-camion-volcar-caida-postes-luz-telefono-cableado-construc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8900"/>
            <a:ext cx="7488237" cy="648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CuadroTexto"/>
          <p:cNvSpPr txBox="1">
            <a:spLocks noChangeArrowheads="1"/>
          </p:cNvSpPr>
          <p:nvPr/>
        </p:nvSpPr>
        <p:spPr bwMode="auto">
          <a:xfrm>
            <a:off x="611188" y="549275"/>
            <a:ext cx="7632700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2400" b="1">
                <a:solidFill>
                  <a:srgbClr val="C00000"/>
                </a:solidFill>
              </a:rPr>
              <a:t>Artículo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2400"/>
              <a:t>Para garantizar la seguridad de las personas, la </a:t>
            </a:r>
            <a:r>
              <a:rPr lang="es-PE" altLang="es-PE" sz="2400" b="1">
                <a:solidFill>
                  <a:srgbClr val="FF0000"/>
                </a:solidFill>
              </a:rPr>
              <a:t>calidad de vida</a:t>
            </a:r>
            <a:r>
              <a:rPr lang="es-PE" altLang="es-PE" sz="2400">
                <a:solidFill>
                  <a:srgbClr val="C00000"/>
                </a:solidFill>
              </a:rPr>
              <a:t> </a:t>
            </a:r>
            <a:r>
              <a:rPr lang="es-PE" altLang="es-PE" sz="2400"/>
              <a:t>y la protección del medio ambiente, las habilitaciones urbanas y edificaciones deberán proyectarse y construirse, satisfaciendo las siguientes condiciones: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2400"/>
              <a:t>- Seguridad estructural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2400"/>
              <a:t>- Seguridad en caso de siniestros, de manera que las personas </a:t>
            </a:r>
            <a:r>
              <a:rPr lang="es-PE" altLang="es-PE" sz="2400" b="1">
                <a:solidFill>
                  <a:srgbClr val="FF0000"/>
                </a:solidFill>
              </a:rPr>
              <a:t>puedan evacuar </a:t>
            </a:r>
            <a:r>
              <a:rPr lang="es-PE" altLang="es-PE" sz="2400"/>
              <a:t>las edificaciones en condiciones seguras en caso de emergencias, cuenten con </a:t>
            </a:r>
            <a:r>
              <a:rPr lang="es-PE" altLang="es-PE" sz="2400" b="1">
                <a:solidFill>
                  <a:srgbClr val="FF0000"/>
                </a:solidFill>
              </a:rPr>
              <a:t>sistemas contra incendio</a:t>
            </a:r>
            <a:r>
              <a:rPr lang="es-PE" altLang="es-PE" sz="2400"/>
              <a:t> y </a:t>
            </a:r>
            <a:r>
              <a:rPr lang="es-PE" altLang="es-PE" sz="2400" b="1">
                <a:solidFill>
                  <a:srgbClr val="FF0000"/>
                </a:solidFill>
              </a:rPr>
              <a:t>permitan la actuación de los equipos de rescate.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CuadroTexto"/>
          <p:cNvSpPr txBox="1">
            <a:spLocks noChangeArrowheads="1"/>
          </p:cNvSpPr>
          <p:nvPr/>
        </p:nvSpPr>
        <p:spPr bwMode="auto">
          <a:xfrm>
            <a:off x="676275" y="430213"/>
            <a:ext cx="74882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2400" b="1">
                <a:solidFill>
                  <a:srgbClr val="C00000"/>
                </a:solidFill>
              </a:rPr>
              <a:t>Calidad de la edificación</a:t>
            </a:r>
            <a:r>
              <a:rPr lang="es-PE" altLang="es-PE" sz="2400"/>
              <a:t>: Es el conjunto de características que son objeto de valoración y que permiten reconocer el grado en que una edificación responde a su propósito y a las necesidades de sus usuarios.</a:t>
            </a:r>
          </a:p>
        </p:txBody>
      </p:sp>
      <p:pic>
        <p:nvPicPr>
          <p:cNvPr id="10243" name="Picture 4" descr="http://www.catalogonfpa.org/wp-content/uploads/2017/02/10109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284538"/>
            <a:ext cx="23749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840</Words>
  <Application>Microsoft Office PowerPoint</Application>
  <PresentationFormat>Presentación en pantalla (4:3)</PresentationFormat>
  <Paragraphs>80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0" baseType="lpstr">
      <vt:lpstr>Calibri</vt:lpstr>
      <vt:lpstr>Arial</vt:lpstr>
      <vt:lpstr>Wingdings</vt:lpstr>
      <vt:lpstr>Wingdings 2</vt:lpstr>
      <vt:lpstr>Syastro</vt:lpstr>
      <vt:lpstr>Tema de Office</vt:lpstr>
      <vt:lpstr>El impacto de los estándares de  Calidad en la  Seguridad de las Instalaciones Eléctricas  y Edificaciones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impacto de los estándares de Calidad en la seguridad de las instalaciones eléctricas y edificaciones</dc:title>
  <dc:creator>Chavez Chacaltana Orlando (D Normativa Eléctrica)</dc:creator>
  <cp:lastModifiedBy>Joseph Merino Zegarra</cp:lastModifiedBy>
  <cp:revision>97</cp:revision>
  <dcterms:created xsi:type="dcterms:W3CDTF">2017-07-19T14:27:25Z</dcterms:created>
  <dcterms:modified xsi:type="dcterms:W3CDTF">2017-07-21T04:03:42Z</dcterms:modified>
</cp:coreProperties>
</file>