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1" r:id="rId6"/>
    <p:sldId id="282" r:id="rId7"/>
    <p:sldId id="283" r:id="rId8"/>
    <p:sldId id="287" r:id="rId9"/>
    <p:sldId id="288" r:id="rId10"/>
    <p:sldId id="289" r:id="rId11"/>
    <p:sldId id="290" r:id="rId12"/>
    <p:sldId id="291" r:id="rId13"/>
    <p:sldId id="292" r:id="rId14"/>
    <p:sldId id="298" r:id="rId15"/>
    <p:sldId id="295" r:id="rId16"/>
    <p:sldId id="293" r:id="rId17"/>
    <p:sldId id="296" r:id="rId18"/>
    <p:sldId id="297" r:id="rId19"/>
    <p:sldId id="294" r:id="rId20"/>
    <p:sldId id="268" r:id="rId21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2B4F6-FF61-410F-AB78-8F823F77C1BD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D2F116D-96DB-42D6-8AEB-22D4260B714F}">
      <dgm:prSet phldrT="[Texto]" custT="1"/>
      <dgm:spPr>
        <a:xfrm>
          <a:off x="1776410" y="300246"/>
          <a:ext cx="2099537" cy="2099537"/>
        </a:xfrm>
        <a:solidFill>
          <a:srgbClr val="00206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SALUD FÍSICA Y CONOCIMIENTO DE LA FATIGA  </a:t>
          </a:r>
        </a:p>
      </dgm:t>
    </dgm:pt>
    <dgm:pt modelId="{39FBA571-3CA0-4FA2-A467-777F25440C2A}" type="parTrans" cxnId="{58A76265-4E3E-47E5-B0D9-5B12D917B7E6}">
      <dgm:prSet/>
      <dgm:spPr/>
      <dgm:t>
        <a:bodyPr/>
        <a:lstStyle/>
        <a:p>
          <a:pPr algn="r"/>
          <a:endParaRPr lang="es-PE"/>
        </a:p>
      </dgm:t>
    </dgm:pt>
    <dgm:pt modelId="{CB22743C-E8A8-4585-9A1B-EFCCC699BF80}" type="sibTrans" cxnId="{58A76265-4E3E-47E5-B0D9-5B12D917B7E6}">
      <dgm:prSet/>
      <dgm:spPr/>
      <dgm:t>
        <a:bodyPr/>
        <a:lstStyle/>
        <a:p>
          <a:pPr algn="r"/>
          <a:endParaRPr lang="es-PE"/>
        </a:p>
      </dgm:t>
    </dgm:pt>
    <dgm:pt modelId="{327CDF0D-F1D7-4BA2-8CD3-E014E1F697F6}">
      <dgm:prSet phldrT="[Texto]" custT="1"/>
      <dgm:spPr>
        <a:xfrm>
          <a:off x="165331" y="182757"/>
          <a:ext cx="2708957" cy="180026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Capacitación y Entrenamiento en Fatiga y Somnolencia</a:t>
          </a:r>
        </a:p>
      </dgm:t>
    </dgm:pt>
    <dgm:pt modelId="{5E462D70-2309-443C-AA69-634CBB88E2CA}" type="parTrans" cxnId="{068E2B6B-3272-4AA0-A86A-9A97913E80C1}">
      <dgm:prSet/>
      <dgm:spPr/>
      <dgm:t>
        <a:bodyPr/>
        <a:lstStyle/>
        <a:p>
          <a:pPr algn="r"/>
          <a:endParaRPr lang="es-PE"/>
        </a:p>
      </dgm:t>
    </dgm:pt>
    <dgm:pt modelId="{3B88975E-BE86-41F4-87BF-6C4596938D5C}" type="sibTrans" cxnId="{068E2B6B-3272-4AA0-A86A-9A97913E80C1}">
      <dgm:prSet/>
      <dgm:spPr/>
      <dgm:t>
        <a:bodyPr/>
        <a:lstStyle/>
        <a:p>
          <a:pPr algn="r"/>
          <a:endParaRPr lang="es-PE"/>
        </a:p>
      </dgm:t>
    </dgm:pt>
    <dgm:pt modelId="{C05BBD49-455A-45FB-B3CF-C8601A3EE204}">
      <dgm:prSet phldrT="[Texto]" custT="1"/>
      <dgm:spPr>
        <a:xfrm rot="5400000">
          <a:off x="3972924" y="300246"/>
          <a:ext cx="2099537" cy="2099537"/>
        </a:xfrm>
        <a:solidFill>
          <a:srgbClr val="00206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SALUD PSÍQUICA DEL TRABAJADOR</a:t>
          </a:r>
        </a:p>
      </dgm:t>
    </dgm:pt>
    <dgm:pt modelId="{D8441722-497D-4C87-A27D-C5EBF98E1ED8}" type="parTrans" cxnId="{95EFBF3C-7914-44B6-852C-93EB32620A1A}">
      <dgm:prSet/>
      <dgm:spPr/>
      <dgm:t>
        <a:bodyPr/>
        <a:lstStyle/>
        <a:p>
          <a:pPr algn="r"/>
          <a:endParaRPr lang="es-PE"/>
        </a:p>
      </dgm:t>
    </dgm:pt>
    <dgm:pt modelId="{C9CCCEAC-AF79-4C3A-8E11-A7126EA9A637}" type="sibTrans" cxnId="{95EFBF3C-7914-44B6-852C-93EB32620A1A}">
      <dgm:prSet/>
      <dgm:spPr/>
      <dgm:t>
        <a:bodyPr/>
        <a:lstStyle/>
        <a:p>
          <a:pPr algn="r"/>
          <a:endParaRPr lang="es-PE"/>
        </a:p>
      </dgm:t>
    </dgm:pt>
    <dgm:pt modelId="{8785AF68-5294-4502-8814-2E0FB882E415}">
      <dgm:prSet phldrT="[Texto]" custT="1"/>
      <dgm:spPr>
        <a:xfrm>
          <a:off x="5086312" y="310510"/>
          <a:ext cx="2680549" cy="155162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Implementación del Programa de </a:t>
          </a:r>
          <a:r>
            <a:rPr lang="es-PE" sz="1400" b="1" dirty="0" smtClean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evaluación psicológica para los pilotos.</a:t>
          </a:r>
          <a:endParaRPr lang="es-PE" sz="1400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39FD01B0-A95A-4155-9090-3EDBC01C8867}" type="parTrans" cxnId="{610FBDFC-6C4C-4C85-9C7A-513EB941FC4F}">
      <dgm:prSet/>
      <dgm:spPr/>
      <dgm:t>
        <a:bodyPr/>
        <a:lstStyle/>
        <a:p>
          <a:pPr algn="r"/>
          <a:endParaRPr lang="es-PE"/>
        </a:p>
      </dgm:t>
    </dgm:pt>
    <dgm:pt modelId="{56AE0C9D-E5A1-4DF6-8494-2682CCF1514E}" type="sibTrans" cxnId="{610FBDFC-6C4C-4C85-9C7A-513EB941FC4F}">
      <dgm:prSet/>
      <dgm:spPr/>
      <dgm:t>
        <a:bodyPr/>
        <a:lstStyle/>
        <a:p>
          <a:pPr algn="r"/>
          <a:endParaRPr lang="es-PE"/>
        </a:p>
      </dgm:t>
    </dgm:pt>
    <dgm:pt modelId="{A1AE8771-A99C-443C-ADEC-4D4BCDC2FA57}">
      <dgm:prSet phldrT="[Texto]" custT="1"/>
      <dgm:spPr>
        <a:xfrm rot="10800000">
          <a:off x="3972924" y="2496760"/>
          <a:ext cx="2099537" cy="2099537"/>
        </a:xfrm>
        <a:solidFill>
          <a:srgbClr val="00206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endParaRPr lang="es-P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endParaRPr lang="es-P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endParaRPr lang="es-PE" sz="1200" dirty="0">
            <a:solidFill>
              <a:srgbClr val="FFFFFF"/>
            </a:solidFill>
            <a:latin typeface="Arial"/>
            <a:ea typeface="+mn-ea"/>
            <a:cs typeface="+mn-cs"/>
          </a:endParaRPr>
        </a:p>
        <a:p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CONTROLES DE INGENIERÍA</a:t>
          </a:r>
        </a:p>
        <a:p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PAUSAS ACTIVAS</a:t>
          </a:r>
        </a:p>
        <a:p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DISEÑO DE TURNO DE TRABAJO</a:t>
          </a:r>
        </a:p>
        <a:p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REPORTE DE CASOS</a:t>
          </a:r>
        </a:p>
        <a:p>
          <a:pPr algn="l"/>
          <a:endParaRPr lang="es-PE" sz="1200" i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09922E8-6EC7-4727-BBB6-AFC9397FBAF5}" type="parTrans" cxnId="{403CE2E8-87AE-4B53-9A26-276936265CE0}">
      <dgm:prSet/>
      <dgm:spPr/>
      <dgm:t>
        <a:bodyPr/>
        <a:lstStyle/>
        <a:p>
          <a:pPr algn="r"/>
          <a:endParaRPr lang="es-PE"/>
        </a:p>
      </dgm:t>
    </dgm:pt>
    <dgm:pt modelId="{40DAF597-8447-447E-9388-1C4A1D252950}" type="sibTrans" cxnId="{403CE2E8-87AE-4B53-9A26-276936265CE0}">
      <dgm:prSet/>
      <dgm:spPr/>
      <dgm:t>
        <a:bodyPr/>
        <a:lstStyle/>
        <a:p>
          <a:pPr algn="r"/>
          <a:endParaRPr lang="es-PE"/>
        </a:p>
      </dgm:t>
    </dgm:pt>
    <dgm:pt modelId="{F36031BF-9D9A-48C9-A78F-9B48683E64FA}">
      <dgm:prSet phldrT="[Texto]"/>
      <dgm:spPr>
        <a:xfrm>
          <a:off x="5105079" y="2939763"/>
          <a:ext cx="2579922" cy="1551621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Higiene de Sueño e identificación del piloto con riesgo a fatiga</a:t>
          </a:r>
        </a:p>
      </dgm:t>
    </dgm:pt>
    <dgm:pt modelId="{AF6A545E-6728-42F2-B9AE-3199FA1826E6}" type="parTrans" cxnId="{C2084144-B8C4-4F49-9A47-93C74AEF3435}">
      <dgm:prSet/>
      <dgm:spPr/>
      <dgm:t>
        <a:bodyPr/>
        <a:lstStyle/>
        <a:p>
          <a:pPr algn="r"/>
          <a:endParaRPr lang="es-PE"/>
        </a:p>
      </dgm:t>
    </dgm:pt>
    <dgm:pt modelId="{2DE64129-037D-4622-AD5E-FAC9C42DD9D4}" type="sibTrans" cxnId="{C2084144-B8C4-4F49-9A47-93C74AEF3435}">
      <dgm:prSet/>
      <dgm:spPr/>
      <dgm:t>
        <a:bodyPr/>
        <a:lstStyle/>
        <a:p>
          <a:pPr algn="r"/>
          <a:endParaRPr lang="es-PE"/>
        </a:p>
      </dgm:t>
    </dgm:pt>
    <dgm:pt modelId="{E91B978A-DC8F-4843-965F-1BB8831B92F7}">
      <dgm:prSet phldrT="[Texto]" custT="1"/>
      <dgm:spPr>
        <a:xfrm rot="16200000">
          <a:off x="1820899" y="2496760"/>
          <a:ext cx="2099537" cy="2099537"/>
        </a:xfrm>
        <a:solidFill>
          <a:srgbClr val="002060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200" dirty="0">
              <a:solidFill>
                <a:srgbClr val="FFFFFF"/>
              </a:solidFill>
              <a:latin typeface="Arial"/>
              <a:ea typeface="+mn-ea"/>
              <a:cs typeface="+mn-cs"/>
            </a:rPr>
            <a:t>MEDIDAS DE CONTROL  EN SALUD Y EN LA  HIGIENE DE SUEÑO</a:t>
          </a:r>
        </a:p>
      </dgm:t>
    </dgm:pt>
    <dgm:pt modelId="{7A2A55A6-C366-4F96-B734-161EEE274A91}" type="parTrans" cxnId="{C555524A-BC08-454E-88B8-52BFB84ED64A}">
      <dgm:prSet/>
      <dgm:spPr/>
      <dgm:t>
        <a:bodyPr/>
        <a:lstStyle/>
        <a:p>
          <a:pPr algn="r"/>
          <a:endParaRPr lang="es-PE"/>
        </a:p>
      </dgm:t>
    </dgm:pt>
    <dgm:pt modelId="{899B9E82-26C3-4ABE-99A7-618F0BE6DB7E}" type="sibTrans" cxnId="{C555524A-BC08-454E-88B8-52BFB84ED64A}">
      <dgm:prSet/>
      <dgm:spPr/>
      <dgm:t>
        <a:bodyPr/>
        <a:lstStyle/>
        <a:p>
          <a:pPr algn="r"/>
          <a:endParaRPr lang="es-PE"/>
        </a:p>
      </dgm:t>
    </dgm:pt>
    <dgm:pt modelId="{53D351AC-D9D2-457B-BF38-AC7325C48F08}">
      <dgm:prSet phldrT="[Texto]" custT="1"/>
      <dgm:spPr>
        <a:xfrm>
          <a:off x="203620" y="2975210"/>
          <a:ext cx="2804075" cy="160935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35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Evaluaciones Nutricionales para los pilotos de riesgo e implementar estilos de vida saludable</a:t>
          </a:r>
        </a:p>
      </dgm:t>
    </dgm:pt>
    <dgm:pt modelId="{BB75647E-3142-42D0-9F10-585CF07F0C3D}" type="sibTrans" cxnId="{22F710E3-A643-43E0-84C0-62450E5D4144}">
      <dgm:prSet/>
      <dgm:spPr/>
      <dgm:t>
        <a:bodyPr/>
        <a:lstStyle/>
        <a:p>
          <a:pPr algn="r"/>
          <a:endParaRPr lang="es-PE"/>
        </a:p>
      </dgm:t>
    </dgm:pt>
    <dgm:pt modelId="{AF4A9938-798E-4C4B-96F5-E3A239517197}" type="parTrans" cxnId="{22F710E3-A643-43E0-84C0-62450E5D4144}">
      <dgm:prSet/>
      <dgm:spPr/>
      <dgm:t>
        <a:bodyPr/>
        <a:lstStyle/>
        <a:p>
          <a:pPr algn="r"/>
          <a:endParaRPr lang="es-PE"/>
        </a:p>
      </dgm:t>
    </dgm:pt>
    <dgm:pt modelId="{979943BD-FF55-4F4B-9F21-B7AA992D91E7}">
      <dgm:prSet phldrT="[Texto]" custT="1"/>
      <dgm:spPr>
        <a:xfrm>
          <a:off x="165331" y="182757"/>
          <a:ext cx="2708957" cy="1800268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r>
            <a:rPr lang="es-PE" sz="1400" b="1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Evaluación de la condición patológica del chofer</a:t>
          </a:r>
        </a:p>
      </dgm:t>
    </dgm:pt>
    <dgm:pt modelId="{A671F046-DE2E-424C-B2AA-34A0C2463F23}" type="parTrans" cxnId="{E467CE1C-EEAA-4F97-ACC3-E5B401C61F83}">
      <dgm:prSet/>
      <dgm:spPr/>
      <dgm:t>
        <a:bodyPr/>
        <a:lstStyle/>
        <a:p>
          <a:endParaRPr lang="es-PE"/>
        </a:p>
      </dgm:t>
    </dgm:pt>
    <dgm:pt modelId="{E4FE416F-754B-45F1-A240-B7BCDF9D5FD3}" type="sibTrans" cxnId="{E467CE1C-EEAA-4F97-ACC3-E5B401C61F83}">
      <dgm:prSet/>
      <dgm:spPr/>
      <dgm:t>
        <a:bodyPr/>
        <a:lstStyle/>
        <a:p>
          <a:endParaRPr lang="es-PE"/>
        </a:p>
      </dgm:t>
    </dgm:pt>
    <dgm:pt modelId="{4A63A976-CC8C-4413-85B1-4C43025A921E}">
      <dgm:prSet phldrT="[Texto]" custT="1"/>
      <dgm:spPr>
        <a:xfrm>
          <a:off x="203620" y="2975210"/>
          <a:ext cx="2804075" cy="1609356"/>
        </a:xfr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002060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algn="l"/>
          <a:endParaRPr lang="es-PE" sz="1350" b="1" dirty="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789E064-DF1F-4371-91B6-DCABA4123F32}" type="parTrans" cxnId="{79385B00-1863-4770-99DF-2F8FCDB05EE7}">
      <dgm:prSet/>
      <dgm:spPr/>
      <dgm:t>
        <a:bodyPr/>
        <a:lstStyle/>
        <a:p>
          <a:endParaRPr lang="es-PE"/>
        </a:p>
      </dgm:t>
    </dgm:pt>
    <dgm:pt modelId="{F99FE8C0-C6AC-4973-B861-CC0A83ED1422}" type="sibTrans" cxnId="{79385B00-1863-4770-99DF-2F8FCDB05EE7}">
      <dgm:prSet/>
      <dgm:spPr/>
      <dgm:t>
        <a:bodyPr/>
        <a:lstStyle/>
        <a:p>
          <a:endParaRPr lang="es-PE"/>
        </a:p>
      </dgm:t>
    </dgm:pt>
    <dgm:pt modelId="{E68EE3FE-B81F-4339-A414-3F6A6841B22F}" type="pres">
      <dgm:prSet presAssocID="{4DD2B4F6-FF61-410F-AB78-8F823F77C1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78F7A343-CACF-4194-890F-D29FFF15399F}" type="pres">
      <dgm:prSet presAssocID="{4DD2B4F6-FF61-410F-AB78-8F823F77C1BD}" presName="children" presStyleCnt="0"/>
      <dgm:spPr/>
    </dgm:pt>
    <dgm:pt modelId="{353106DC-B5A8-467B-9C5C-353F92F602A7}" type="pres">
      <dgm:prSet presAssocID="{4DD2B4F6-FF61-410F-AB78-8F823F77C1BD}" presName="child1group" presStyleCnt="0"/>
      <dgm:spPr/>
    </dgm:pt>
    <dgm:pt modelId="{787312AD-D2D3-45D6-B942-4ABFF8188704}" type="pres">
      <dgm:prSet presAssocID="{4DD2B4F6-FF61-410F-AB78-8F823F77C1BD}" presName="child1" presStyleLbl="bgAcc1" presStyleIdx="0" presStyleCnt="4" custScaleX="113094" custScaleY="116025" custLinFactNeighborX="-20099" custLinFactNeighborY="15177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1456DD6B-B7E0-4C82-B6B4-7E6A5CD334FD}" type="pres">
      <dgm:prSet presAssocID="{4DD2B4F6-FF61-410F-AB78-8F823F77C1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C144416-FA1A-4CFD-9817-ED8EB17EF921}" type="pres">
      <dgm:prSet presAssocID="{4DD2B4F6-FF61-410F-AB78-8F823F77C1BD}" presName="child2group" presStyleCnt="0"/>
      <dgm:spPr/>
    </dgm:pt>
    <dgm:pt modelId="{B0E1A840-533E-46E9-88F1-CD186E9A2EE8}" type="pres">
      <dgm:prSet presAssocID="{4DD2B4F6-FF61-410F-AB78-8F823F77C1BD}" presName="child2" presStyleLbl="bgAcc1" presStyleIdx="1" presStyleCnt="4" custScaleX="111908" custLinFactNeighborX="21592" custLinFactNeighborY="1539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1E466EE7-A7A0-433C-8F2D-F89399E278CC}" type="pres">
      <dgm:prSet presAssocID="{4DD2B4F6-FF61-410F-AB78-8F823F77C1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A41836B-D8EB-4087-9B2A-33229BF528B1}" type="pres">
      <dgm:prSet presAssocID="{4DD2B4F6-FF61-410F-AB78-8F823F77C1BD}" presName="child3group" presStyleCnt="0"/>
      <dgm:spPr/>
    </dgm:pt>
    <dgm:pt modelId="{1B9EA777-8AD0-4F29-A0FF-3C32280B9D17}" type="pres">
      <dgm:prSet presAssocID="{4DD2B4F6-FF61-410F-AB78-8F823F77C1BD}" presName="child3" presStyleLbl="bgAcc1" presStyleIdx="2" presStyleCnt="4" custScaleX="107707" custLinFactNeighborX="20275" custLinFactNeighborY="-2765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5029E1F3-6E5E-4F8D-9A47-770CACC4380B}" type="pres">
      <dgm:prSet presAssocID="{4DD2B4F6-FF61-410F-AB78-8F823F77C1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D9E8098-70AD-42B3-9C65-505823324AD3}" type="pres">
      <dgm:prSet presAssocID="{4DD2B4F6-FF61-410F-AB78-8F823F77C1BD}" presName="child4group" presStyleCnt="0"/>
      <dgm:spPr/>
    </dgm:pt>
    <dgm:pt modelId="{D01070F6-A064-4E8F-A99D-6CE5B72978D5}" type="pres">
      <dgm:prSet presAssocID="{4DD2B4F6-FF61-410F-AB78-8F823F77C1BD}" presName="child4" presStyleLbl="bgAcc1" presStyleIdx="3" presStyleCnt="4" custScaleX="117065" custScaleY="103721" custLinFactNeighborX="-16515" custLinFactNeighborY="-2350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PE"/>
        </a:p>
      </dgm:t>
    </dgm:pt>
    <dgm:pt modelId="{BACFE645-8AD5-4E29-8A90-DB580B6BEF6A}" type="pres">
      <dgm:prSet presAssocID="{4DD2B4F6-FF61-410F-AB78-8F823F77C1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38471E8-3DF8-4637-92B6-E2CF8BE68999}" type="pres">
      <dgm:prSet presAssocID="{4DD2B4F6-FF61-410F-AB78-8F823F77C1BD}" presName="childPlaceholder" presStyleCnt="0"/>
      <dgm:spPr/>
    </dgm:pt>
    <dgm:pt modelId="{30BDAE98-3ECA-4349-BA39-7084F81E7529}" type="pres">
      <dgm:prSet presAssocID="{4DD2B4F6-FF61-410F-AB78-8F823F77C1BD}" presName="circle" presStyleCnt="0"/>
      <dgm:spPr/>
    </dgm:pt>
    <dgm:pt modelId="{887ED5C4-3E17-4766-8CBD-1458590DB434}" type="pres">
      <dgm:prSet presAssocID="{4DD2B4F6-FF61-410F-AB78-8F823F77C1BD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PE"/>
        </a:p>
      </dgm:t>
    </dgm:pt>
    <dgm:pt modelId="{C0353952-6E1F-4ECF-B922-50ADE713C900}" type="pres">
      <dgm:prSet presAssocID="{4DD2B4F6-FF61-410F-AB78-8F823F77C1BD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PE"/>
        </a:p>
      </dgm:t>
    </dgm:pt>
    <dgm:pt modelId="{CACEA9DE-840B-4028-B70E-446F0AEFC21B}" type="pres">
      <dgm:prSet presAssocID="{4DD2B4F6-FF61-410F-AB78-8F823F77C1BD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PE"/>
        </a:p>
      </dgm:t>
    </dgm:pt>
    <dgm:pt modelId="{C7F2A010-0887-4A2B-99B4-E1B5DFB41A5F}" type="pres">
      <dgm:prSet presAssocID="{4DD2B4F6-FF61-410F-AB78-8F823F77C1BD}" presName="quadrant4" presStyleLbl="node1" presStyleIdx="3" presStyleCnt="4" custLinFactNeighborX="2119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es-PE"/>
        </a:p>
      </dgm:t>
    </dgm:pt>
    <dgm:pt modelId="{E9AE1834-EA8F-4C2C-BD5E-A353527D3623}" type="pres">
      <dgm:prSet presAssocID="{4DD2B4F6-FF61-410F-AB78-8F823F77C1BD}" presName="quadrantPlaceholder" presStyleCnt="0"/>
      <dgm:spPr/>
    </dgm:pt>
    <dgm:pt modelId="{B9D7D379-053F-41E1-92B1-536D4132818F}" type="pres">
      <dgm:prSet presAssocID="{4DD2B4F6-FF61-410F-AB78-8F823F77C1BD}" presName="center1" presStyleLbl="fgShp" presStyleIdx="0" presStyleCnt="2"/>
      <dgm:spPr>
        <a:xfrm>
          <a:off x="3561986" y="2011878"/>
          <a:ext cx="724898" cy="630346"/>
        </a:xfrm>
        <a:prstGeom prst="circularArrow">
          <a:avLst/>
        </a:prstGeom>
        <a:solidFill>
          <a:srgbClr val="002060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/>
        </a:p>
      </dgm:t>
    </dgm:pt>
    <dgm:pt modelId="{78CD91B4-6A65-450E-86D9-05BC45A24343}" type="pres">
      <dgm:prSet presAssocID="{4DD2B4F6-FF61-410F-AB78-8F823F77C1BD}" presName="center2" presStyleLbl="fgShp" presStyleIdx="1" presStyleCnt="2"/>
      <dgm:spPr>
        <a:xfrm rot="10800000">
          <a:off x="3561986" y="2254319"/>
          <a:ext cx="724898" cy="630346"/>
        </a:xfrm>
        <a:prstGeom prst="circularArrow">
          <a:avLst/>
        </a:prstGeom>
        <a:solidFill>
          <a:srgbClr val="002060">
            <a:tint val="6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s-PE"/>
        </a:p>
      </dgm:t>
    </dgm:pt>
  </dgm:ptLst>
  <dgm:cxnLst>
    <dgm:cxn modelId="{1D231B22-1E2F-4F57-B95B-A4D2E2A10F3C}" type="presOf" srcId="{C05BBD49-455A-45FB-B3CF-C8601A3EE204}" destId="{C0353952-6E1F-4ECF-B922-50ADE713C900}" srcOrd="0" destOrd="0" presId="urn:microsoft.com/office/officeart/2005/8/layout/cycle4"/>
    <dgm:cxn modelId="{5C2470F9-19CA-4709-8246-825CECCCB718}" type="presOf" srcId="{53D351AC-D9D2-457B-BF38-AC7325C48F08}" destId="{BACFE645-8AD5-4E29-8A90-DB580B6BEF6A}" srcOrd="1" destOrd="0" presId="urn:microsoft.com/office/officeart/2005/8/layout/cycle4"/>
    <dgm:cxn modelId="{B042E3D4-FF79-4309-847F-E973A8F0E561}" type="presOf" srcId="{F36031BF-9D9A-48C9-A78F-9B48683E64FA}" destId="{5029E1F3-6E5E-4F8D-9A47-770CACC4380B}" srcOrd="1" destOrd="0" presId="urn:microsoft.com/office/officeart/2005/8/layout/cycle4"/>
    <dgm:cxn modelId="{22F710E3-A643-43E0-84C0-62450E5D4144}" srcId="{E91B978A-DC8F-4843-965F-1BB8831B92F7}" destId="{53D351AC-D9D2-457B-BF38-AC7325C48F08}" srcOrd="0" destOrd="0" parTransId="{AF4A9938-798E-4C4B-96F5-E3A239517197}" sibTransId="{BB75647E-3142-42D0-9F10-585CF07F0C3D}"/>
    <dgm:cxn modelId="{B399A2EC-3AAD-495E-9703-06FFAC98F959}" type="presOf" srcId="{A1AE8771-A99C-443C-ADEC-4D4BCDC2FA57}" destId="{CACEA9DE-840B-4028-B70E-446F0AEFC21B}" srcOrd="0" destOrd="0" presId="urn:microsoft.com/office/officeart/2005/8/layout/cycle4"/>
    <dgm:cxn modelId="{C2084144-B8C4-4F49-9A47-93C74AEF3435}" srcId="{A1AE8771-A99C-443C-ADEC-4D4BCDC2FA57}" destId="{F36031BF-9D9A-48C9-A78F-9B48683E64FA}" srcOrd="0" destOrd="0" parTransId="{AF6A545E-6728-42F2-B9AE-3199FA1826E6}" sibTransId="{2DE64129-037D-4622-AD5E-FAC9C42DD9D4}"/>
    <dgm:cxn modelId="{9626FABB-6245-4A4D-9D4B-AE4254DC6F5A}" type="presOf" srcId="{8785AF68-5294-4502-8814-2E0FB882E415}" destId="{B0E1A840-533E-46E9-88F1-CD186E9A2EE8}" srcOrd="0" destOrd="0" presId="urn:microsoft.com/office/officeart/2005/8/layout/cycle4"/>
    <dgm:cxn modelId="{A82BDB6C-E3B3-41A6-B6C8-3B0616C228DC}" type="presOf" srcId="{4DD2B4F6-FF61-410F-AB78-8F823F77C1BD}" destId="{E68EE3FE-B81F-4339-A414-3F6A6841B22F}" srcOrd="0" destOrd="0" presId="urn:microsoft.com/office/officeart/2005/8/layout/cycle4"/>
    <dgm:cxn modelId="{C555524A-BC08-454E-88B8-52BFB84ED64A}" srcId="{4DD2B4F6-FF61-410F-AB78-8F823F77C1BD}" destId="{E91B978A-DC8F-4843-965F-1BB8831B92F7}" srcOrd="3" destOrd="0" parTransId="{7A2A55A6-C366-4F96-B734-161EEE274A91}" sibTransId="{899B9E82-26C3-4ABE-99A7-618F0BE6DB7E}"/>
    <dgm:cxn modelId="{572DA443-0F0A-4D5D-AC8E-DD6B89853852}" type="presOf" srcId="{53D351AC-D9D2-457B-BF38-AC7325C48F08}" destId="{D01070F6-A064-4E8F-A99D-6CE5B72978D5}" srcOrd="0" destOrd="0" presId="urn:microsoft.com/office/officeart/2005/8/layout/cycle4"/>
    <dgm:cxn modelId="{79385B00-1863-4770-99DF-2F8FCDB05EE7}" srcId="{E91B978A-DC8F-4843-965F-1BB8831B92F7}" destId="{4A63A976-CC8C-4413-85B1-4C43025A921E}" srcOrd="1" destOrd="0" parTransId="{7789E064-DF1F-4371-91B6-DCABA4123F32}" sibTransId="{F99FE8C0-C6AC-4973-B861-CC0A83ED1422}"/>
    <dgm:cxn modelId="{95EFBF3C-7914-44B6-852C-93EB32620A1A}" srcId="{4DD2B4F6-FF61-410F-AB78-8F823F77C1BD}" destId="{C05BBD49-455A-45FB-B3CF-C8601A3EE204}" srcOrd="1" destOrd="0" parTransId="{D8441722-497D-4C87-A27D-C5EBF98E1ED8}" sibTransId="{C9CCCEAC-AF79-4C3A-8E11-A7126EA9A637}"/>
    <dgm:cxn modelId="{18DAD52A-43EC-4BCD-BC91-D221F0531780}" type="presOf" srcId="{E91B978A-DC8F-4843-965F-1BB8831B92F7}" destId="{C7F2A010-0887-4A2B-99B4-E1B5DFB41A5F}" srcOrd="0" destOrd="0" presId="urn:microsoft.com/office/officeart/2005/8/layout/cycle4"/>
    <dgm:cxn modelId="{064EBBD5-1DD5-4FD7-B790-8E38382F3E29}" type="presOf" srcId="{327CDF0D-F1D7-4BA2-8CD3-E014E1F697F6}" destId="{1456DD6B-B7E0-4C82-B6B4-7E6A5CD334FD}" srcOrd="1" destOrd="0" presId="urn:microsoft.com/office/officeart/2005/8/layout/cycle4"/>
    <dgm:cxn modelId="{068E2B6B-3272-4AA0-A86A-9A97913E80C1}" srcId="{DD2F116D-96DB-42D6-8AEB-22D4260B714F}" destId="{327CDF0D-F1D7-4BA2-8CD3-E014E1F697F6}" srcOrd="0" destOrd="0" parTransId="{5E462D70-2309-443C-AA69-634CBB88E2CA}" sibTransId="{3B88975E-BE86-41F4-87BF-6C4596938D5C}"/>
    <dgm:cxn modelId="{7B1A6533-4C03-4DE8-A4DB-8E52D760B004}" type="presOf" srcId="{8785AF68-5294-4502-8814-2E0FB882E415}" destId="{1E466EE7-A7A0-433C-8F2D-F89399E278CC}" srcOrd="1" destOrd="0" presId="urn:microsoft.com/office/officeart/2005/8/layout/cycle4"/>
    <dgm:cxn modelId="{E8450B63-E588-4610-B273-66CE1ED81B81}" type="presOf" srcId="{979943BD-FF55-4F4B-9F21-B7AA992D91E7}" destId="{1456DD6B-B7E0-4C82-B6B4-7E6A5CD334FD}" srcOrd="1" destOrd="1" presId="urn:microsoft.com/office/officeart/2005/8/layout/cycle4"/>
    <dgm:cxn modelId="{E1BE0722-D134-461C-A2D0-DCEAC7BCA29D}" type="presOf" srcId="{327CDF0D-F1D7-4BA2-8CD3-E014E1F697F6}" destId="{787312AD-D2D3-45D6-B942-4ABFF8188704}" srcOrd="0" destOrd="0" presId="urn:microsoft.com/office/officeart/2005/8/layout/cycle4"/>
    <dgm:cxn modelId="{58A76265-4E3E-47E5-B0D9-5B12D917B7E6}" srcId="{4DD2B4F6-FF61-410F-AB78-8F823F77C1BD}" destId="{DD2F116D-96DB-42D6-8AEB-22D4260B714F}" srcOrd="0" destOrd="0" parTransId="{39FBA571-3CA0-4FA2-A467-777F25440C2A}" sibTransId="{CB22743C-E8A8-4585-9A1B-EFCCC699BF80}"/>
    <dgm:cxn modelId="{4A052911-CC85-4469-994C-37845F93EEFB}" type="presOf" srcId="{F36031BF-9D9A-48C9-A78F-9B48683E64FA}" destId="{1B9EA777-8AD0-4F29-A0FF-3C32280B9D17}" srcOrd="0" destOrd="0" presId="urn:microsoft.com/office/officeart/2005/8/layout/cycle4"/>
    <dgm:cxn modelId="{1834F90A-A038-4F2D-BD65-B90E64A12726}" type="presOf" srcId="{4A63A976-CC8C-4413-85B1-4C43025A921E}" destId="{D01070F6-A064-4E8F-A99D-6CE5B72978D5}" srcOrd="0" destOrd="1" presId="urn:microsoft.com/office/officeart/2005/8/layout/cycle4"/>
    <dgm:cxn modelId="{E467CE1C-EEAA-4F97-ACC3-E5B401C61F83}" srcId="{DD2F116D-96DB-42D6-8AEB-22D4260B714F}" destId="{979943BD-FF55-4F4B-9F21-B7AA992D91E7}" srcOrd="1" destOrd="0" parTransId="{A671F046-DE2E-424C-B2AA-34A0C2463F23}" sibTransId="{E4FE416F-754B-45F1-A240-B7BCDF9D5FD3}"/>
    <dgm:cxn modelId="{67A2A15A-4653-4F12-B8F3-45E7FF79F696}" type="presOf" srcId="{DD2F116D-96DB-42D6-8AEB-22D4260B714F}" destId="{887ED5C4-3E17-4766-8CBD-1458590DB434}" srcOrd="0" destOrd="0" presId="urn:microsoft.com/office/officeart/2005/8/layout/cycle4"/>
    <dgm:cxn modelId="{C91760FA-D993-4128-BF26-9958E04CD929}" type="presOf" srcId="{4A63A976-CC8C-4413-85B1-4C43025A921E}" destId="{BACFE645-8AD5-4E29-8A90-DB580B6BEF6A}" srcOrd="1" destOrd="1" presId="urn:microsoft.com/office/officeart/2005/8/layout/cycle4"/>
    <dgm:cxn modelId="{610FBDFC-6C4C-4C85-9C7A-513EB941FC4F}" srcId="{C05BBD49-455A-45FB-B3CF-C8601A3EE204}" destId="{8785AF68-5294-4502-8814-2E0FB882E415}" srcOrd="0" destOrd="0" parTransId="{39FD01B0-A95A-4155-9090-3EDBC01C8867}" sibTransId="{56AE0C9D-E5A1-4DF6-8494-2682CCF1514E}"/>
    <dgm:cxn modelId="{5BD7D94B-4307-40F8-9843-3B74E677AFC8}" type="presOf" srcId="{979943BD-FF55-4F4B-9F21-B7AA992D91E7}" destId="{787312AD-D2D3-45D6-B942-4ABFF8188704}" srcOrd="0" destOrd="1" presId="urn:microsoft.com/office/officeart/2005/8/layout/cycle4"/>
    <dgm:cxn modelId="{403CE2E8-87AE-4B53-9A26-276936265CE0}" srcId="{4DD2B4F6-FF61-410F-AB78-8F823F77C1BD}" destId="{A1AE8771-A99C-443C-ADEC-4D4BCDC2FA57}" srcOrd="2" destOrd="0" parTransId="{609922E8-6EC7-4727-BBB6-AFC9397FBAF5}" sibTransId="{40DAF597-8447-447E-9388-1C4A1D252950}"/>
    <dgm:cxn modelId="{9574E061-2FA1-4D5E-8D6F-09A61337A926}" type="presParOf" srcId="{E68EE3FE-B81F-4339-A414-3F6A6841B22F}" destId="{78F7A343-CACF-4194-890F-D29FFF15399F}" srcOrd="0" destOrd="0" presId="urn:microsoft.com/office/officeart/2005/8/layout/cycle4"/>
    <dgm:cxn modelId="{8E10E04D-06CD-4094-B0EB-8ECFC97929CF}" type="presParOf" srcId="{78F7A343-CACF-4194-890F-D29FFF15399F}" destId="{353106DC-B5A8-467B-9C5C-353F92F602A7}" srcOrd="0" destOrd="0" presId="urn:microsoft.com/office/officeart/2005/8/layout/cycle4"/>
    <dgm:cxn modelId="{F4C1FA38-4BE9-4155-B9FA-5EACEB59ADC1}" type="presParOf" srcId="{353106DC-B5A8-467B-9C5C-353F92F602A7}" destId="{787312AD-D2D3-45D6-B942-4ABFF8188704}" srcOrd="0" destOrd="0" presId="urn:microsoft.com/office/officeart/2005/8/layout/cycle4"/>
    <dgm:cxn modelId="{7600EFAA-594A-4899-B602-7F2131DC7500}" type="presParOf" srcId="{353106DC-B5A8-467B-9C5C-353F92F602A7}" destId="{1456DD6B-B7E0-4C82-B6B4-7E6A5CD334FD}" srcOrd="1" destOrd="0" presId="urn:microsoft.com/office/officeart/2005/8/layout/cycle4"/>
    <dgm:cxn modelId="{ED912AF9-EB09-4CBE-86C7-63AE4F35B339}" type="presParOf" srcId="{78F7A343-CACF-4194-890F-D29FFF15399F}" destId="{AC144416-FA1A-4CFD-9817-ED8EB17EF921}" srcOrd="1" destOrd="0" presId="urn:microsoft.com/office/officeart/2005/8/layout/cycle4"/>
    <dgm:cxn modelId="{79862114-B3B9-458A-8EDC-7F92247D1A7A}" type="presParOf" srcId="{AC144416-FA1A-4CFD-9817-ED8EB17EF921}" destId="{B0E1A840-533E-46E9-88F1-CD186E9A2EE8}" srcOrd="0" destOrd="0" presId="urn:microsoft.com/office/officeart/2005/8/layout/cycle4"/>
    <dgm:cxn modelId="{21375CC4-A36F-47D7-8CD4-6EEB3CB8CD74}" type="presParOf" srcId="{AC144416-FA1A-4CFD-9817-ED8EB17EF921}" destId="{1E466EE7-A7A0-433C-8F2D-F89399E278CC}" srcOrd="1" destOrd="0" presId="urn:microsoft.com/office/officeart/2005/8/layout/cycle4"/>
    <dgm:cxn modelId="{19562B2E-6BA0-4A57-87DD-201E74218D5C}" type="presParOf" srcId="{78F7A343-CACF-4194-890F-D29FFF15399F}" destId="{5A41836B-D8EB-4087-9B2A-33229BF528B1}" srcOrd="2" destOrd="0" presId="urn:microsoft.com/office/officeart/2005/8/layout/cycle4"/>
    <dgm:cxn modelId="{E7789F0F-63ED-47C3-BB24-521F38F4DFD9}" type="presParOf" srcId="{5A41836B-D8EB-4087-9B2A-33229BF528B1}" destId="{1B9EA777-8AD0-4F29-A0FF-3C32280B9D17}" srcOrd="0" destOrd="0" presId="urn:microsoft.com/office/officeart/2005/8/layout/cycle4"/>
    <dgm:cxn modelId="{9051A7E2-3CA5-4AD5-9FF1-EBD26FEF4DE6}" type="presParOf" srcId="{5A41836B-D8EB-4087-9B2A-33229BF528B1}" destId="{5029E1F3-6E5E-4F8D-9A47-770CACC4380B}" srcOrd="1" destOrd="0" presId="urn:microsoft.com/office/officeart/2005/8/layout/cycle4"/>
    <dgm:cxn modelId="{53AF7F1B-0A95-494A-A4D8-C4685D79AFBC}" type="presParOf" srcId="{78F7A343-CACF-4194-890F-D29FFF15399F}" destId="{0D9E8098-70AD-42B3-9C65-505823324AD3}" srcOrd="3" destOrd="0" presId="urn:microsoft.com/office/officeart/2005/8/layout/cycle4"/>
    <dgm:cxn modelId="{B4936057-A687-4A92-8326-FAD700463B90}" type="presParOf" srcId="{0D9E8098-70AD-42B3-9C65-505823324AD3}" destId="{D01070F6-A064-4E8F-A99D-6CE5B72978D5}" srcOrd="0" destOrd="0" presId="urn:microsoft.com/office/officeart/2005/8/layout/cycle4"/>
    <dgm:cxn modelId="{24F13416-86CA-4AAF-BDF7-BD125AC456EC}" type="presParOf" srcId="{0D9E8098-70AD-42B3-9C65-505823324AD3}" destId="{BACFE645-8AD5-4E29-8A90-DB580B6BEF6A}" srcOrd="1" destOrd="0" presId="urn:microsoft.com/office/officeart/2005/8/layout/cycle4"/>
    <dgm:cxn modelId="{0A4B0AFD-5B32-429B-9AD4-505C34C669E4}" type="presParOf" srcId="{78F7A343-CACF-4194-890F-D29FFF15399F}" destId="{138471E8-3DF8-4637-92B6-E2CF8BE68999}" srcOrd="4" destOrd="0" presId="urn:microsoft.com/office/officeart/2005/8/layout/cycle4"/>
    <dgm:cxn modelId="{6E6A3910-FE73-4931-AED4-690E0DB76E7B}" type="presParOf" srcId="{E68EE3FE-B81F-4339-A414-3F6A6841B22F}" destId="{30BDAE98-3ECA-4349-BA39-7084F81E7529}" srcOrd="1" destOrd="0" presId="urn:microsoft.com/office/officeart/2005/8/layout/cycle4"/>
    <dgm:cxn modelId="{23629998-17A6-4136-B9D7-0B180B21352F}" type="presParOf" srcId="{30BDAE98-3ECA-4349-BA39-7084F81E7529}" destId="{887ED5C4-3E17-4766-8CBD-1458590DB434}" srcOrd="0" destOrd="0" presId="urn:microsoft.com/office/officeart/2005/8/layout/cycle4"/>
    <dgm:cxn modelId="{CE00F3E5-8E0E-4E7B-BE42-8969821E9D66}" type="presParOf" srcId="{30BDAE98-3ECA-4349-BA39-7084F81E7529}" destId="{C0353952-6E1F-4ECF-B922-50ADE713C900}" srcOrd="1" destOrd="0" presId="urn:microsoft.com/office/officeart/2005/8/layout/cycle4"/>
    <dgm:cxn modelId="{C16BB4D1-BCDC-428E-A9BD-8BD57F230C8C}" type="presParOf" srcId="{30BDAE98-3ECA-4349-BA39-7084F81E7529}" destId="{CACEA9DE-840B-4028-B70E-446F0AEFC21B}" srcOrd="2" destOrd="0" presId="urn:microsoft.com/office/officeart/2005/8/layout/cycle4"/>
    <dgm:cxn modelId="{C894558B-5034-4E81-B1CB-87B88340615E}" type="presParOf" srcId="{30BDAE98-3ECA-4349-BA39-7084F81E7529}" destId="{C7F2A010-0887-4A2B-99B4-E1B5DFB41A5F}" srcOrd="3" destOrd="0" presId="urn:microsoft.com/office/officeart/2005/8/layout/cycle4"/>
    <dgm:cxn modelId="{8DB00A92-226A-451D-95AD-2E40A9DDF051}" type="presParOf" srcId="{30BDAE98-3ECA-4349-BA39-7084F81E7529}" destId="{E9AE1834-EA8F-4C2C-BD5E-A353527D3623}" srcOrd="4" destOrd="0" presId="urn:microsoft.com/office/officeart/2005/8/layout/cycle4"/>
    <dgm:cxn modelId="{C8ECD29C-B912-438E-A044-848B86DBC4AB}" type="presParOf" srcId="{E68EE3FE-B81F-4339-A414-3F6A6841B22F}" destId="{B9D7D379-053F-41E1-92B1-536D4132818F}" srcOrd="2" destOrd="0" presId="urn:microsoft.com/office/officeart/2005/8/layout/cycle4"/>
    <dgm:cxn modelId="{F7CBBE7A-957D-4991-B002-C732703085AD}" type="presParOf" srcId="{E68EE3FE-B81F-4339-A414-3F6A6841B22F}" destId="{78CD91B4-6A65-450E-86D9-05BC45A2434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26EF-835C-4DF1-8F53-49C582567167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F44AC-D492-4E0B-B1EB-4E46DC994E4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728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53D11-A1FE-437B-8E2B-5974AF41F66E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A9168-E779-4FA2-9570-7F697EB8B32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8853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531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380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337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C810-52C0-4F56-8BA3-501A8C546AD9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037D5-A23F-403D-B0B6-8A5EA1B0680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165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D0332-D085-46ED-9ED0-A1102D171A77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4C64-B6A0-4A54-B59D-3BB11FD112E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4659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3C9BA-8216-49EB-87E6-640827BC21D1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1C9D-73C4-4F48-AB9C-00045EB5704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271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C319E-4BE8-44D4-89AA-BB6D5C11AE42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AC9B-EF1A-46A2-B11F-CDB49D24FAE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02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A11FD-36B4-4793-BFCE-E27C47F4892D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157F-CD34-41AC-8D48-1E65C7157659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9975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7899A-9385-47BE-B8F0-97238393C37B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7A128-B951-4B88-9EB4-C863401DD8A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5156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8902-CD4D-4877-B4AF-39F384B2EA34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830F-20C9-4A49-B580-85BFFC0F34B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662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ABCB8-7B95-46BD-B01D-7B7825818DA4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1F06-7986-4A84-BD8D-2483E2D0DC4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73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4704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4A31-0A26-47BC-9AA0-B65E81887AC8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081B-9C41-4F0C-B463-C37739347D6B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3896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4E96-2864-4664-86AC-3E8DFE8E7885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70FA2-3351-4598-9DB9-7FE928EA769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433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8EC15-A3DA-420B-902B-ABB7DCB116D0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CEA97-5772-4C2F-A78E-B2355AAF0FD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145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13612-D4FA-40EB-9F19-6CBAF590B6E7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7449C-C254-48DC-BC9D-2E90E661DB4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9833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77DE-C89A-4DC9-8147-D5E93EFE3FC2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1FD18-F955-42A4-B33B-E9CD5A1F709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1856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3D928-904D-4D0A-9B43-F64978C15A5A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6EC06-11C1-4C11-A03D-55669DFB9D83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9669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154C0-42C1-43F7-A86F-BE109B6E7F8D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E0D5-43B8-4D9A-9A8C-BA1929B41E2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66385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73960-91C3-423D-9C94-7233C82FC793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6A2A7-7BB2-4EDF-ADD2-E373B78B81E0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64322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7A568-D2E9-473E-83E6-58ABA3D8CC40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6424C-BD57-4936-9987-35DA8F0A8A06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1989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6513C-11A5-4561-8168-E212E692F50E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8B563-92CA-40F2-B992-661CC13C2772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665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81258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7E94-CB63-485E-9BF7-A887305C8668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5E5C9-90B9-4E8F-B0D5-14E954486EE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78518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8799-B892-453B-AE6D-B9502D413F54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37AC-F849-48A3-995F-C03FC5AF0764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9464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F7A-8414-47C9-AC60-093CF97B1D25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D32-E75B-4392-B529-8AF21B328F3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3485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8906-512A-4D19-9385-513DF5EFEBCB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222C7-0CB3-43C7-94C4-3A7ECD56C7BF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917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CA79-36BE-49C5-B82F-A898CEA58F2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1E5-A154-443A-A37E-9791032372B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3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896E1-0BA9-40A6-8F23-A5AD3577FD5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1B33-7C42-4F66-AAF5-7A349F69967D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9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B397-23FD-45CA-94D6-1427E76DD64A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BD0C6-C3E9-4CC3-9893-D74B54889614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8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1F822-E26B-4A25-8FB4-747BC931F4A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19FAA-B01E-4B00-B11C-06D809E55BAC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70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1CF3-7E26-4F8F-9149-45451959CE10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B75D9-5667-449D-8B5E-DE1CEEB1F006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253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F139-860B-407D-A654-ACF50756DBDF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3711B-2B3F-4062-9FFD-831CA0C30AA1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22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8071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EB4E7-3B7A-4A42-AFE6-6E3269AD0AFB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845F-C307-4570-9834-15EC9449896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15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D52D-AFC5-4EAD-BE64-9C2A33C8CBF3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8931-0108-4C0E-94F4-5528AB668950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595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11DF3-E4E5-4DA7-AE9C-D5901B86D925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CA198-2E95-4960-9867-A21EEA3C2183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44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FE7CF-981A-493D-BEBF-21BA9711E426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6E10B-FCE1-4D4B-ACDA-A084992191EB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5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421CC-4700-49DE-B53D-37047D2B417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2F01-FC2A-497A-A9A7-209018952AF9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5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945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7534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506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0790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5051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2725-A5D0-43B6-8431-EC7033EC8C6F}" type="datetimeFigureOut">
              <a:rPr lang="es-PE" smtClean="0"/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A299-5145-4E1A-9BFF-0055831691C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301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2051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68601F-DF16-4F6B-8604-4AECB4802840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A65EA25-5F40-43F3-950B-20DD47D5DAD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173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3075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359E68C-7997-48CA-9754-D76C8CA391A6}" type="datetimeFigureOut">
              <a:rPr lang="es-PE"/>
              <a:pPr>
                <a:defRPr/>
              </a:pPr>
              <a:t>19/07/2018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BF87C7C-7FAD-471A-A535-28E6AD3FD277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708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título del patrón</a:t>
            </a:r>
            <a:endParaRPr lang="es-PE" altLang="es-PE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PE" smtClean="0"/>
              <a:t>Haga clic para modificar el estilo de texto del patrón</a:t>
            </a:r>
          </a:p>
          <a:p>
            <a:pPr lvl="1"/>
            <a:r>
              <a:rPr lang="es-ES" altLang="es-PE" smtClean="0"/>
              <a:t>Segundo nivel</a:t>
            </a:r>
          </a:p>
          <a:p>
            <a:pPr lvl="2"/>
            <a:r>
              <a:rPr lang="es-ES" altLang="es-PE" smtClean="0"/>
              <a:t>Tercer nivel</a:t>
            </a:r>
          </a:p>
          <a:p>
            <a:pPr lvl="3"/>
            <a:r>
              <a:rPr lang="es-ES" altLang="es-PE" smtClean="0"/>
              <a:t>Cuarto nivel</a:t>
            </a:r>
          </a:p>
          <a:p>
            <a:pPr lvl="4"/>
            <a:r>
              <a:rPr lang="es-ES" altLang="es-PE" smtClean="0"/>
              <a:t>Quinto nivel</a:t>
            </a:r>
            <a:endParaRPr lang="es-PE" altLang="es-PE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0388DF-1B06-46E6-95FD-44DB6B89B102}" type="datetimeFigureOut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19/07/2018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133AC4-AEB0-43ED-B015-07A600085CDE}" type="slidenum">
              <a:rPr lang="es-P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69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emf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46133" y="2870200"/>
            <a:ext cx="6688667" cy="1125803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Britannic Bold" panose="020B0903060703020204" pitchFamily="34" charset="0"/>
              </a:rPr>
              <a:t>Experiencia en la Implementación UNE-ISO 39001</a:t>
            </a:r>
            <a:endParaRPr lang="es-PE" sz="3100" dirty="0">
              <a:latin typeface="Britannic Bold" panose="020B0903060703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74432" y="3890212"/>
            <a:ext cx="6360367" cy="410592"/>
          </a:xfrm>
        </p:spPr>
        <p:txBody>
          <a:bodyPr>
            <a:normAutofit lnSpcReduction="10000"/>
          </a:bodyPr>
          <a:lstStyle/>
          <a:p>
            <a:r>
              <a:rPr lang="es-PE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  <a:endParaRPr lang="es-P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11 Marcador de texto"/>
          <p:cNvSpPr txBox="1">
            <a:spLocks/>
          </p:cNvSpPr>
          <p:nvPr/>
        </p:nvSpPr>
        <p:spPr>
          <a:xfrm>
            <a:off x="9728716" y="5754325"/>
            <a:ext cx="1878565" cy="3606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L" sz="1800" dirty="0" smtClean="0"/>
              <a:t>Julio, 2018</a:t>
            </a: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367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VEHÍCULOS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6728" y="968992"/>
            <a:ext cx="10577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En nuestros más de 50 años de experiencia la Gestión del Mantenimiento se resume en nuestro pilares de: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601" y="1747440"/>
            <a:ext cx="3777112" cy="2124625"/>
          </a:xfrm>
          <a:prstGeom prst="rect">
            <a:avLst/>
          </a:prstGeom>
        </p:spPr>
      </p:pic>
      <p:pic>
        <p:nvPicPr>
          <p:cNvPr id="6" name="Picture 2" descr="C:\Users\jtaller\Pictures\Oscar Avilés\20150908_104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647" y="1747440"/>
            <a:ext cx="3777112" cy="21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taller\Pictures\20150722_1446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124" y="3872065"/>
            <a:ext cx="3777112" cy="21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redondeado 8"/>
          <p:cNvSpPr/>
          <p:nvPr/>
        </p:nvSpPr>
        <p:spPr>
          <a:xfrm>
            <a:off x="870142" y="2029828"/>
            <a:ext cx="2129050" cy="38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CONFIABILIDAD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8430234" y="3262111"/>
            <a:ext cx="2129050" cy="38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SEGURIDAD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870142" y="4170103"/>
            <a:ext cx="2129050" cy="38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DISPONIBILIDAD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59" y="3872065"/>
            <a:ext cx="3759000" cy="2114437"/>
          </a:xfrm>
          <a:prstGeom prst="rect">
            <a:avLst/>
          </a:prstGeom>
        </p:spPr>
      </p:pic>
      <p:sp>
        <p:nvSpPr>
          <p:cNvPr id="13" name="Rectángulo redondeado 12"/>
          <p:cNvSpPr/>
          <p:nvPr/>
        </p:nvSpPr>
        <p:spPr>
          <a:xfrm>
            <a:off x="8430234" y="5365637"/>
            <a:ext cx="2129050" cy="382137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SOSTENIBILIDAD</a:t>
            </a:r>
          </a:p>
        </p:txBody>
      </p:sp>
    </p:spTree>
    <p:extLst>
      <p:ext uri="{BB962C8B-B14F-4D97-AF65-F5344CB8AC3E}">
        <p14:creationId xmlns:p14="http://schemas.microsoft.com/office/powerpoint/2010/main" val="1176458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VEHÍCULOS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3266" y="1100668"/>
            <a:ext cx="1154006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PE" b="1" dirty="0" smtClean="0">
                <a:solidFill>
                  <a:srgbClr val="FFFF00"/>
                </a:solidFill>
              </a:rPr>
              <a:t>CONFIABILIDAD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Mantenimiento en Línea.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Mantenimiento Preventivo.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Mantenimiento Basado en Vida Útil de Componentes.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Mantenimiento de Neumáticos.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Monitoreo de Condiciones.</a:t>
            </a:r>
          </a:p>
          <a:p>
            <a:pPr lvl="1" algn="just"/>
            <a:endParaRPr lang="es-PE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b="1" dirty="0" smtClean="0">
                <a:solidFill>
                  <a:srgbClr val="FFFF00"/>
                </a:solidFill>
              </a:rPr>
              <a:t>SEGURIDAD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b="1" dirty="0" smtClean="0">
                <a:solidFill>
                  <a:schemeClr val="bg1"/>
                </a:solidFill>
              </a:rPr>
              <a:t>Decisiones basadas en lo mejor posible “La Seguridad no es Negociable”.</a:t>
            </a:r>
          </a:p>
          <a:p>
            <a:pPr lvl="1" algn="just"/>
            <a:endParaRPr lang="es-PE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b="1" dirty="0" smtClean="0">
                <a:solidFill>
                  <a:srgbClr val="FFFF00"/>
                </a:solidFill>
              </a:rPr>
              <a:t>DISPONIBILIDAD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b="1" dirty="0" smtClean="0">
                <a:solidFill>
                  <a:schemeClr val="bg1"/>
                </a:solidFill>
              </a:rPr>
              <a:t>Desarrollo de socios estratégicos especializados para ejecución de mantenimiento de mayor complejidad y asegurar los vehículos en operación.</a:t>
            </a:r>
          </a:p>
          <a:p>
            <a:pPr lvl="1" algn="just"/>
            <a:endParaRPr lang="es-PE" b="1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PE" b="1" dirty="0" smtClean="0">
                <a:solidFill>
                  <a:srgbClr val="FFFF00"/>
                </a:solidFill>
              </a:rPr>
              <a:t>SOSTENIBILIDAD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b="1" dirty="0" smtClean="0">
                <a:solidFill>
                  <a:schemeClr val="bg1"/>
                </a:solidFill>
              </a:rPr>
              <a:t>Experiencia en transporte.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PE" b="1" dirty="0" smtClean="0">
                <a:solidFill>
                  <a:schemeClr val="bg1"/>
                </a:solidFill>
              </a:rPr>
              <a:t>Talleres In </a:t>
            </a:r>
            <a:r>
              <a:rPr lang="es-PE" b="1" dirty="0" err="1" smtClean="0">
                <a:solidFill>
                  <a:schemeClr val="bg1"/>
                </a:solidFill>
              </a:rPr>
              <a:t>House</a:t>
            </a:r>
            <a:r>
              <a:rPr lang="es-PE" b="1" dirty="0" smtClean="0">
                <a:solidFill>
                  <a:schemeClr val="bg1"/>
                </a:solidFill>
              </a:rPr>
              <a:t> y trabajo con los mejores proveedores.</a:t>
            </a:r>
          </a:p>
        </p:txBody>
      </p:sp>
    </p:spTree>
    <p:extLst>
      <p:ext uri="{BB962C8B-B14F-4D97-AF65-F5344CB8AC3E}">
        <p14:creationId xmlns:p14="http://schemas.microsoft.com/office/powerpoint/2010/main" val="3392392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PILOTOS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graphicFrame>
        <p:nvGraphicFramePr>
          <p:cNvPr id="15" name="5 Diagrama"/>
          <p:cNvGraphicFramePr/>
          <p:nvPr>
            <p:extLst>
              <p:ext uri="{D42A27DB-BD31-4B8C-83A1-F6EECF244321}">
                <p14:modId xmlns:p14="http://schemas.microsoft.com/office/powerpoint/2010/main" val="915637167"/>
              </p:ext>
            </p:extLst>
          </p:nvPr>
        </p:nvGraphicFramePr>
        <p:xfrm>
          <a:off x="2144027" y="1531392"/>
          <a:ext cx="784887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3270229" y="1069727"/>
            <a:ext cx="559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>
                <a:solidFill>
                  <a:schemeClr val="bg1"/>
                </a:solidFill>
              </a:rPr>
              <a:t>PROGRAMA DE FATIGA Y SOMNOLENCIA</a:t>
            </a:r>
          </a:p>
        </p:txBody>
      </p:sp>
    </p:spTree>
    <p:extLst>
      <p:ext uri="{BB962C8B-B14F-4D97-AF65-F5344CB8AC3E}">
        <p14:creationId xmlns:p14="http://schemas.microsoft.com/office/powerpoint/2010/main" val="39129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PILOTOS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4" name="Picture 4" descr="Resultado de imagen para reloj FITB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760" y="961912"/>
            <a:ext cx="1854200" cy="18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4960" y="961912"/>
            <a:ext cx="998485" cy="190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880" y="1085849"/>
            <a:ext cx="1683048" cy="1488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926" y="3277961"/>
            <a:ext cx="1463148" cy="111966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145863" y="1388532"/>
            <a:ext cx="3096381" cy="8309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s-PE" sz="1600" dirty="0" smtClean="0">
                <a:solidFill>
                  <a:schemeClr val="bg1"/>
                </a:solidFill>
                <a:latin typeface="Arial"/>
              </a:rPr>
              <a:t>Relojes/pulseras </a:t>
            </a:r>
            <a:r>
              <a:rPr lang="es-PE" sz="1600" dirty="0" err="1" smtClean="0">
                <a:solidFill>
                  <a:schemeClr val="bg1"/>
                </a:solidFill>
                <a:latin typeface="Arial"/>
              </a:rPr>
              <a:t>Fitbit</a:t>
            </a:r>
            <a:r>
              <a:rPr lang="es-PE" sz="1600" dirty="0" smtClean="0">
                <a:solidFill>
                  <a:schemeClr val="bg1"/>
                </a:solidFill>
                <a:latin typeface="Arial"/>
              </a:rPr>
              <a:t> sincronizadas con programa para monitoreo en línea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6535" y="3201074"/>
            <a:ext cx="2029145" cy="13878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145863" y="3545407"/>
            <a:ext cx="2573868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s-PE" sz="1600" dirty="0" smtClean="0">
                <a:solidFill>
                  <a:schemeClr val="bg1"/>
                </a:solidFill>
                <a:latin typeface="Arial"/>
              </a:rPr>
              <a:t>Cámaras y sensores para detectar somnolencia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9598" y="4840573"/>
            <a:ext cx="2167467" cy="171897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4145" y="4840573"/>
            <a:ext cx="2164636" cy="1718976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145862" y="5281073"/>
            <a:ext cx="2810935" cy="584775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r>
              <a:rPr lang="es-PE" sz="1600" dirty="0" smtClean="0">
                <a:solidFill>
                  <a:schemeClr val="bg1"/>
                </a:solidFill>
                <a:latin typeface="Arial"/>
              </a:rPr>
              <a:t>Cámaras para monitoreo de piloto y exterior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598" y="3056849"/>
            <a:ext cx="1193800" cy="15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09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PILOTOS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13266" y="1100668"/>
            <a:ext cx="115400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 smtClean="0">
                <a:solidFill>
                  <a:schemeClr val="bg1"/>
                </a:solidFill>
              </a:rPr>
              <a:t>Staff de Psicólogos Ocupacionales especializados en Transporte que ejecutan 2 programas:</a:t>
            </a:r>
          </a:p>
          <a:p>
            <a:endParaRPr lang="es-PE" b="1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PE" b="1" dirty="0" smtClean="0">
                <a:solidFill>
                  <a:srgbClr val="FFFF00"/>
                </a:solidFill>
              </a:rPr>
              <a:t>SEGURIDAD BASADA EN EL COMPORTAMIENTO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Programa </a:t>
            </a:r>
            <a:r>
              <a:rPr lang="es-PE" dirty="0">
                <a:solidFill>
                  <a:schemeClr val="bg1"/>
                </a:solidFill>
              </a:rPr>
              <a:t>nuevo en TCS cuyo objetivo es la búsqueda e identificación de comportamientos riesgosos para modificarlos y comportamientos seguros para </a:t>
            </a:r>
            <a:r>
              <a:rPr lang="es-PE" dirty="0" smtClean="0">
                <a:solidFill>
                  <a:schemeClr val="bg1"/>
                </a:solidFill>
              </a:rPr>
              <a:t>reforzarlos.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Campañas de sensibilización con énfasis en “Perder por comportamiento inseguro” y “Beneficios de la conducta segura”.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PE" dirty="0" smtClean="0">
                <a:solidFill>
                  <a:schemeClr val="bg1"/>
                </a:solidFill>
              </a:rPr>
              <a:t>Reforzamiento positivo.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13265" y="3533034"/>
            <a:ext cx="11540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es-PE" b="1" dirty="0" smtClean="0">
                <a:solidFill>
                  <a:srgbClr val="FFFF00"/>
                </a:solidFill>
              </a:rPr>
              <a:t>RIESGOS PSICOSOCIALES</a:t>
            </a:r>
            <a:r>
              <a:rPr lang="es-PE" dirty="0" smtClean="0">
                <a:solidFill>
                  <a:srgbClr val="FFFF00"/>
                </a:solidFill>
              </a:rPr>
              <a:t>:</a:t>
            </a:r>
            <a:endParaRPr lang="es-PE" dirty="0">
              <a:solidFill>
                <a:srgbClr val="FFFF00"/>
              </a:solidFill>
            </a:endParaRPr>
          </a:p>
          <a:p>
            <a:endParaRPr lang="es-PE" dirty="0">
              <a:solidFill>
                <a:schemeClr val="bg1"/>
              </a:solidFill>
            </a:endParaRPr>
          </a:p>
          <a:p>
            <a:pPr marL="800100" lvl="1" indent="-342900" algn="just">
              <a:buAutoNum type="alphaLcPeriod"/>
            </a:pPr>
            <a:r>
              <a:rPr lang="es-PE" dirty="0" smtClean="0">
                <a:solidFill>
                  <a:schemeClr val="bg1"/>
                </a:solidFill>
              </a:rPr>
              <a:t>Indicador </a:t>
            </a:r>
            <a:r>
              <a:rPr lang="es-PE" dirty="0">
                <a:solidFill>
                  <a:schemeClr val="bg1"/>
                </a:solidFill>
              </a:rPr>
              <a:t>de Factores Individuales: </a:t>
            </a:r>
            <a:r>
              <a:rPr lang="es-PE" dirty="0" smtClean="0">
                <a:solidFill>
                  <a:schemeClr val="bg1"/>
                </a:solidFill>
              </a:rPr>
              <a:t>Evaluación de las condiciones de personalidad que afectan la conducción.</a:t>
            </a:r>
          </a:p>
          <a:p>
            <a:pPr marL="800100" lvl="1" indent="-342900" algn="just">
              <a:buAutoNum type="alphaLcPeriod"/>
            </a:pPr>
            <a:r>
              <a:rPr lang="es-PE" dirty="0" smtClean="0">
                <a:solidFill>
                  <a:schemeClr val="bg1"/>
                </a:solidFill>
              </a:rPr>
              <a:t>Indicador </a:t>
            </a:r>
            <a:r>
              <a:rPr lang="es-PE" dirty="0">
                <a:solidFill>
                  <a:schemeClr val="bg1"/>
                </a:solidFill>
              </a:rPr>
              <a:t>de Factores Extralaborales: </a:t>
            </a:r>
            <a:r>
              <a:rPr lang="es-PE" dirty="0" smtClean="0">
                <a:solidFill>
                  <a:schemeClr val="bg1"/>
                </a:solidFill>
              </a:rPr>
              <a:t>Evaluación de la percepción de </a:t>
            </a:r>
            <a:r>
              <a:rPr lang="es-PE" dirty="0">
                <a:solidFill>
                  <a:schemeClr val="bg1"/>
                </a:solidFill>
              </a:rPr>
              <a:t>condiciones de fuera del trabajo </a:t>
            </a:r>
            <a:r>
              <a:rPr lang="es-PE" dirty="0" smtClean="0">
                <a:solidFill>
                  <a:schemeClr val="bg1"/>
                </a:solidFill>
              </a:rPr>
              <a:t>que </a:t>
            </a:r>
            <a:r>
              <a:rPr lang="es-PE" dirty="0">
                <a:solidFill>
                  <a:schemeClr val="bg1"/>
                </a:solidFill>
              </a:rPr>
              <a:t>afectan </a:t>
            </a:r>
            <a:r>
              <a:rPr lang="es-PE" dirty="0" smtClean="0">
                <a:solidFill>
                  <a:schemeClr val="bg1"/>
                </a:solidFill>
              </a:rPr>
              <a:t>la conducción.</a:t>
            </a:r>
          </a:p>
          <a:p>
            <a:pPr marL="800100" lvl="1" indent="-342900" algn="just">
              <a:buAutoNum type="alphaLcPeriod"/>
            </a:pPr>
            <a:r>
              <a:rPr lang="es-PE" dirty="0" smtClean="0">
                <a:solidFill>
                  <a:schemeClr val="bg1"/>
                </a:solidFill>
              </a:rPr>
              <a:t>Indicador </a:t>
            </a:r>
            <a:r>
              <a:rPr lang="es-PE" dirty="0">
                <a:solidFill>
                  <a:schemeClr val="bg1"/>
                </a:solidFill>
              </a:rPr>
              <a:t>de Factores Intralaborales: </a:t>
            </a:r>
            <a:r>
              <a:rPr lang="es-PE" dirty="0" smtClean="0">
                <a:solidFill>
                  <a:schemeClr val="bg1"/>
                </a:solidFill>
              </a:rPr>
              <a:t>Evaluación de la percepción de las condiciones </a:t>
            </a:r>
            <a:r>
              <a:rPr lang="es-PE" dirty="0">
                <a:solidFill>
                  <a:schemeClr val="bg1"/>
                </a:solidFill>
              </a:rPr>
              <a:t>de riesgo psicosocial dentro del trabajo que </a:t>
            </a:r>
            <a:r>
              <a:rPr lang="es-PE" dirty="0" smtClean="0">
                <a:solidFill>
                  <a:schemeClr val="bg1"/>
                </a:solidFill>
              </a:rPr>
              <a:t>afectan la conducción. </a:t>
            </a:r>
            <a:endParaRPr lang="es-P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20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PILOTOS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67" y="985758"/>
            <a:ext cx="7036797" cy="500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5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CLIENTES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2184396" y="5866238"/>
            <a:ext cx="64182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400" b="1" dirty="0" smtClean="0">
                <a:solidFill>
                  <a:srgbClr val="F8E000"/>
                </a:solidFill>
              </a:rPr>
              <a:t>Datos importantes: </a:t>
            </a:r>
            <a:r>
              <a:rPr lang="es-PE" altLang="es-PE" sz="2400" b="1" dirty="0" smtClean="0">
                <a:solidFill>
                  <a:srgbClr val="FFFFFF"/>
                </a:solidFill>
              </a:rPr>
              <a:t>+4 Millones </a:t>
            </a:r>
            <a:r>
              <a:rPr lang="es-PE" altLang="es-PE" sz="1800" dirty="0" smtClean="0">
                <a:solidFill>
                  <a:srgbClr val="FFFFFF"/>
                </a:solidFill>
              </a:rPr>
              <a:t>pasajeros para 2018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400" b="1" dirty="0" smtClean="0">
                <a:solidFill>
                  <a:srgbClr val="FFFFFF"/>
                </a:solidFill>
              </a:rPr>
              <a:t>		          +18% </a:t>
            </a:r>
            <a:r>
              <a:rPr lang="es-PE" altLang="es-PE" sz="1800" dirty="0" smtClean="0">
                <a:solidFill>
                  <a:srgbClr val="FFFFFF"/>
                </a:solidFill>
              </a:rPr>
              <a:t>pasajeros extranjeros</a:t>
            </a:r>
            <a:endParaRPr lang="es-PE" altLang="es-PE" sz="1400" dirty="0" smtClean="0">
              <a:solidFill>
                <a:srgbClr val="FFFFFF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6" y="1625601"/>
            <a:ext cx="5712826" cy="34337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667" y="1625601"/>
            <a:ext cx="5712827" cy="343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21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058" y="442928"/>
            <a:ext cx="4124325" cy="5581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7403656" y="2695144"/>
            <a:ext cx="3294530" cy="8309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just"/>
            <a:r>
              <a:rPr lang="es-PE" sz="1600" dirty="0" smtClean="0"/>
              <a:t>En proyecto para el 2019 implementar y certificar ISO 45001, estandarización de procesos</a:t>
            </a:r>
          </a:p>
        </p:txBody>
      </p:sp>
    </p:spTree>
    <p:extLst>
      <p:ext uri="{BB962C8B-B14F-4D97-AF65-F5344CB8AC3E}">
        <p14:creationId xmlns:p14="http://schemas.microsoft.com/office/powerpoint/2010/main" val="16360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Historia CDS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3822700" y="1658938"/>
            <a:ext cx="2138363" cy="117475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172" name="6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3" y="365125"/>
            <a:ext cx="11293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58813" y="2828925"/>
            <a:ext cx="719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9AB7A9"/>
                </a:solidFill>
                <a:latin typeface="Century Gothic" panose="020B0502020202020204" pitchFamily="34" charset="0"/>
              </a:rPr>
              <a:t>1960</a:t>
            </a:r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1773238" y="3476625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61A1C4"/>
                </a:solidFill>
                <a:latin typeface="Century Gothic" panose="020B0502020202020204" pitchFamily="34" charset="0"/>
              </a:rPr>
              <a:t>1981</a:t>
            </a:r>
          </a:p>
        </p:txBody>
      </p:sp>
      <p:sp>
        <p:nvSpPr>
          <p:cNvPr id="53" name="52 CuadroTexto"/>
          <p:cNvSpPr txBox="1">
            <a:spLocks noChangeArrowheads="1"/>
          </p:cNvSpPr>
          <p:nvPr/>
        </p:nvSpPr>
        <p:spPr bwMode="auto">
          <a:xfrm>
            <a:off x="4040188" y="3473450"/>
            <a:ext cx="722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9AB7A9"/>
                </a:solidFill>
                <a:latin typeface="Century Gothic" panose="020B0502020202020204" pitchFamily="34" charset="0"/>
              </a:rPr>
              <a:t>1992</a:t>
            </a:r>
          </a:p>
        </p:txBody>
      </p: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2916238" y="2825750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E9C660"/>
                </a:solidFill>
                <a:latin typeface="Century Gothic" panose="020B0502020202020204" pitchFamily="34" charset="0"/>
              </a:rPr>
              <a:t>1983</a:t>
            </a:r>
          </a:p>
        </p:txBody>
      </p:sp>
      <p:sp>
        <p:nvSpPr>
          <p:cNvPr id="64" name="63 CuadroTexto"/>
          <p:cNvSpPr txBox="1">
            <a:spLocks noChangeArrowheads="1"/>
          </p:cNvSpPr>
          <p:nvPr/>
        </p:nvSpPr>
        <p:spPr bwMode="auto">
          <a:xfrm>
            <a:off x="6337300" y="3470275"/>
            <a:ext cx="719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E9C660"/>
                </a:solidFill>
                <a:latin typeface="Century Gothic" panose="020B0502020202020204" pitchFamily="34" charset="0"/>
              </a:rPr>
              <a:t>1998</a:t>
            </a:r>
          </a:p>
        </p:txBody>
      </p:sp>
      <p:sp>
        <p:nvSpPr>
          <p:cNvPr id="65" name="64 CuadroTexto"/>
          <p:cNvSpPr txBox="1">
            <a:spLocks noChangeArrowheads="1"/>
          </p:cNvSpPr>
          <p:nvPr/>
        </p:nvSpPr>
        <p:spPr bwMode="auto">
          <a:xfrm>
            <a:off x="5173663" y="2835275"/>
            <a:ext cx="719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61A1C4"/>
                </a:solidFill>
                <a:latin typeface="Century Gothic" panose="020B0502020202020204" pitchFamily="34" charset="0"/>
              </a:rPr>
              <a:t>1996</a:t>
            </a:r>
          </a:p>
        </p:txBody>
      </p:sp>
      <p:sp>
        <p:nvSpPr>
          <p:cNvPr id="66" name="65 CuadroTexto"/>
          <p:cNvSpPr txBox="1">
            <a:spLocks noChangeArrowheads="1"/>
          </p:cNvSpPr>
          <p:nvPr/>
        </p:nvSpPr>
        <p:spPr bwMode="auto">
          <a:xfrm>
            <a:off x="7416800" y="2828925"/>
            <a:ext cx="719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9AB7A9"/>
                </a:solidFill>
                <a:latin typeface="Century Gothic" panose="020B0502020202020204" pitchFamily="34" charset="0"/>
              </a:rPr>
              <a:t>2008</a:t>
            </a:r>
          </a:p>
        </p:txBody>
      </p:sp>
      <p:sp>
        <p:nvSpPr>
          <p:cNvPr id="68" name="67 CuadroTexto"/>
          <p:cNvSpPr txBox="1">
            <a:spLocks noChangeArrowheads="1"/>
          </p:cNvSpPr>
          <p:nvPr/>
        </p:nvSpPr>
        <p:spPr bwMode="auto">
          <a:xfrm>
            <a:off x="8561388" y="3471863"/>
            <a:ext cx="719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61A1C4"/>
                </a:solidFill>
                <a:latin typeface="Century Gothic" panose="020B0502020202020204" pitchFamily="34" charset="0"/>
              </a:rPr>
              <a:t>2014</a:t>
            </a:r>
          </a:p>
        </p:txBody>
      </p:sp>
      <p:sp>
        <p:nvSpPr>
          <p:cNvPr id="69" name="68 CuadroTexto"/>
          <p:cNvSpPr txBox="1">
            <a:spLocks noChangeArrowheads="1"/>
          </p:cNvSpPr>
          <p:nvPr/>
        </p:nvSpPr>
        <p:spPr bwMode="auto">
          <a:xfrm>
            <a:off x="9688513" y="2830513"/>
            <a:ext cx="719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E9C660"/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71" name="70 CuadroTexto"/>
          <p:cNvSpPr txBox="1">
            <a:spLocks noChangeArrowheads="1"/>
          </p:cNvSpPr>
          <p:nvPr/>
        </p:nvSpPr>
        <p:spPr bwMode="auto">
          <a:xfrm>
            <a:off x="10804525" y="3455988"/>
            <a:ext cx="719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800" b="1" smtClean="0">
                <a:solidFill>
                  <a:srgbClr val="9AB7A9"/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390525" y="1798638"/>
            <a:ext cx="12842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Nace Expreso Cruz del Sur en Arequipa (Fam. Misad)</a:t>
            </a:r>
          </a:p>
        </p:txBody>
      </p:sp>
      <p:sp>
        <p:nvSpPr>
          <p:cNvPr id="74" name="73 CuadroTexto"/>
          <p:cNvSpPr txBox="1">
            <a:spLocks noChangeArrowheads="1"/>
          </p:cNvSpPr>
          <p:nvPr/>
        </p:nvSpPr>
        <p:spPr bwMode="auto">
          <a:xfrm>
            <a:off x="1414463" y="3803650"/>
            <a:ext cx="13223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El Grupo Ibarcena compra Expreso Cruz del Sur</a:t>
            </a:r>
          </a:p>
        </p:txBody>
      </p:sp>
      <p:sp>
        <p:nvSpPr>
          <p:cNvPr id="76" name="75 CuadroTexto"/>
          <p:cNvSpPr txBox="1">
            <a:spLocks noChangeArrowheads="1"/>
          </p:cNvSpPr>
          <p:nvPr/>
        </p:nvSpPr>
        <p:spPr bwMode="auto">
          <a:xfrm>
            <a:off x="2549525" y="2260600"/>
            <a:ext cx="145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Inicia la ruta Arequipa - Lima</a:t>
            </a:r>
          </a:p>
        </p:txBody>
      </p:sp>
      <p:sp>
        <p:nvSpPr>
          <p:cNvPr id="77" name="76 CuadroTexto"/>
          <p:cNvSpPr txBox="1">
            <a:spLocks noChangeArrowheads="1"/>
          </p:cNvSpPr>
          <p:nvPr/>
        </p:nvSpPr>
        <p:spPr bwMode="auto">
          <a:xfrm>
            <a:off x="3741738" y="3802063"/>
            <a:ext cx="1325562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Se inicia el servicio Imperial con buses de 1 piso y medio</a:t>
            </a:r>
          </a:p>
        </p:txBody>
      </p:sp>
      <p:sp>
        <p:nvSpPr>
          <p:cNvPr id="78" name="77 CuadroTexto"/>
          <p:cNvSpPr txBox="1">
            <a:spLocks noChangeArrowheads="1"/>
          </p:cNvSpPr>
          <p:nvPr/>
        </p:nvSpPr>
        <p:spPr bwMode="auto">
          <a:xfrm>
            <a:off x="4789488" y="2257425"/>
            <a:ext cx="14541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dirty="0" smtClean="0">
                <a:solidFill>
                  <a:srgbClr val="FFFFFF"/>
                </a:solidFill>
              </a:rPr>
              <a:t>Servicio con buses de 2 pisos</a:t>
            </a:r>
          </a:p>
        </p:txBody>
      </p:sp>
      <p:sp>
        <p:nvSpPr>
          <p:cNvPr id="80" name="79 CuadroTexto"/>
          <p:cNvSpPr txBox="1">
            <a:spLocks noChangeArrowheads="1"/>
          </p:cNvSpPr>
          <p:nvPr/>
        </p:nvSpPr>
        <p:spPr bwMode="auto">
          <a:xfrm>
            <a:off x="5976938" y="3798888"/>
            <a:ext cx="14589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Presta servicios a Antamina</a:t>
            </a:r>
          </a:p>
        </p:txBody>
      </p:sp>
      <p:sp>
        <p:nvSpPr>
          <p:cNvPr id="82" name="81 CuadroTexto"/>
          <p:cNvSpPr txBox="1">
            <a:spLocks noChangeArrowheads="1"/>
          </p:cNvSpPr>
          <p:nvPr/>
        </p:nvSpPr>
        <p:spPr bwMode="auto">
          <a:xfrm>
            <a:off x="7081838" y="1797050"/>
            <a:ext cx="136366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Obtiene certificación por Evaluación de Seguridad</a:t>
            </a:r>
          </a:p>
        </p:txBody>
      </p:sp>
      <p:sp>
        <p:nvSpPr>
          <p:cNvPr id="83" name="82 CuadroTexto"/>
          <p:cNvSpPr txBox="1">
            <a:spLocks noChangeArrowheads="1"/>
          </p:cNvSpPr>
          <p:nvPr/>
        </p:nvSpPr>
        <p:spPr bwMode="auto">
          <a:xfrm>
            <a:off x="8235950" y="3795713"/>
            <a:ext cx="13716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Consigue la certificación ISO 39001</a:t>
            </a:r>
          </a:p>
        </p:txBody>
      </p:sp>
      <p:sp>
        <p:nvSpPr>
          <p:cNvPr id="84" name="83 CuadroTexto"/>
          <p:cNvSpPr txBox="1">
            <a:spLocks noChangeArrowheads="1"/>
          </p:cNvSpPr>
          <p:nvPr/>
        </p:nvSpPr>
        <p:spPr bwMode="auto">
          <a:xfrm>
            <a:off x="9429750" y="1350963"/>
            <a:ext cx="12049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Logra la Certificación BASC</a:t>
            </a:r>
          </a:p>
        </p:txBody>
      </p:sp>
      <p:sp>
        <p:nvSpPr>
          <p:cNvPr id="85" name="84 CuadroTexto"/>
          <p:cNvSpPr txBox="1">
            <a:spLocks noChangeArrowheads="1"/>
          </p:cNvSpPr>
          <p:nvPr/>
        </p:nvSpPr>
        <p:spPr bwMode="auto">
          <a:xfrm>
            <a:off x="9394825" y="4567238"/>
            <a:ext cx="127476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Ranking de reputación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1° Lugar Sector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15° Lugar Perú</a:t>
            </a:r>
          </a:p>
        </p:txBody>
      </p:sp>
      <p:sp>
        <p:nvSpPr>
          <p:cNvPr id="86" name="85 CuadroTexto"/>
          <p:cNvSpPr txBox="1">
            <a:spLocks noChangeArrowheads="1"/>
          </p:cNvSpPr>
          <p:nvPr/>
        </p:nvSpPr>
        <p:spPr bwMode="auto">
          <a:xfrm>
            <a:off x="10410825" y="585788"/>
            <a:ext cx="145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Por 8va vez, desde 2009, 1° Lugar al Mejor Servicio</a:t>
            </a:r>
          </a:p>
        </p:txBody>
      </p:sp>
      <p:sp>
        <p:nvSpPr>
          <p:cNvPr id="87" name="86 CuadroTexto"/>
          <p:cNvSpPr txBox="1">
            <a:spLocks noChangeArrowheads="1"/>
          </p:cNvSpPr>
          <p:nvPr/>
        </p:nvSpPr>
        <p:spPr bwMode="auto">
          <a:xfrm>
            <a:off x="10483850" y="4797425"/>
            <a:ext cx="14589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1500" smtClean="0">
                <a:solidFill>
                  <a:srgbClr val="FFFFFF"/>
                </a:solidFill>
              </a:rPr>
              <a:t>Inicia servicio Confort Suite y Overnight (asientos 180°)</a:t>
            </a:r>
          </a:p>
        </p:txBody>
      </p:sp>
    </p:spTree>
    <p:extLst>
      <p:ext uri="{BB962C8B-B14F-4D97-AF65-F5344CB8AC3E}">
        <p14:creationId xmlns:p14="http://schemas.microsoft.com/office/powerpoint/2010/main" val="2676180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4 CuadroTexto"/>
          <p:cNvSpPr txBox="1">
            <a:spLocks noChangeArrowheads="1"/>
          </p:cNvSpPr>
          <p:nvPr/>
        </p:nvSpPr>
        <p:spPr bwMode="auto">
          <a:xfrm>
            <a:off x="5112278" y="1244773"/>
            <a:ext cx="58435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el </a:t>
            </a:r>
            <a:r>
              <a:rPr lang="es-PE" altLang="es-PE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referente</a:t>
            </a:r>
            <a:r>
              <a:rPr lang="es-PE" altLang="es-P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PE" altLang="es-PE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s-PE" altLang="es-PE" sz="32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altLang="es-PE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pasajeros</a:t>
            </a:r>
            <a:r>
              <a:rPr lang="es-PE" altLang="es-PE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PE" altLang="es-PE" sz="3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s-PE" altLang="es-PE" sz="36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Perú y </a:t>
            </a:r>
            <a:r>
              <a:rPr lang="es-PE" altLang="es-PE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Sudamérica</a:t>
            </a:r>
            <a:r>
              <a:rPr lang="es-PE" altLang="es-PE" sz="2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9 Título"/>
          <p:cNvSpPr txBox="1">
            <a:spLocks/>
          </p:cNvSpPr>
          <p:nvPr/>
        </p:nvSpPr>
        <p:spPr>
          <a:xfrm>
            <a:off x="116946" y="52388"/>
            <a:ext cx="4675187" cy="993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PE" sz="4999" b="1" spc="-150" dirty="0">
                <a:solidFill>
                  <a:srgbClr val="F8E000"/>
                </a:solidFill>
                <a:latin typeface="Century Gothic" pitchFamily="34" charset="0"/>
              </a:rPr>
              <a:t>Nuestra </a:t>
            </a:r>
            <a:r>
              <a:rPr lang="es-PE" sz="4999" b="1" spc="-150" dirty="0" smtClean="0">
                <a:solidFill>
                  <a:srgbClr val="F8E000"/>
                </a:solidFill>
                <a:latin typeface="Century Gothic" pitchFamily="34" charset="0"/>
              </a:rPr>
              <a:t>Visión</a:t>
            </a:r>
            <a:endParaRPr lang="es-PE" sz="4999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7394" y="1244773"/>
            <a:ext cx="2802205" cy="2074161"/>
          </a:xfrm>
          <a:prstGeom prst="roundRect">
            <a:avLst>
              <a:gd name="adj" fmla="val 16667"/>
            </a:avLst>
          </a:prstGeom>
          <a:ln>
            <a:noFill/>
          </a:ln>
          <a:effectLst/>
        </p:spPr>
      </p:pic>
      <p:sp>
        <p:nvSpPr>
          <p:cNvPr id="6" name="9 Título"/>
          <p:cNvSpPr txBox="1">
            <a:spLocks/>
          </p:cNvSpPr>
          <p:nvPr/>
        </p:nvSpPr>
        <p:spPr>
          <a:xfrm>
            <a:off x="6336506" y="3318934"/>
            <a:ext cx="5212027" cy="9937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s-PE" sz="4999" b="1" spc="-150" dirty="0">
                <a:solidFill>
                  <a:srgbClr val="F8E000"/>
                </a:solidFill>
                <a:latin typeface="Century Gothic" pitchFamily="34" charset="0"/>
              </a:rPr>
              <a:t>Nuestra </a:t>
            </a:r>
            <a:r>
              <a:rPr lang="es-PE" sz="4999" b="1" spc="-150" dirty="0" smtClean="0">
                <a:solidFill>
                  <a:srgbClr val="F8E000"/>
                </a:solidFill>
                <a:latin typeface="Century Gothic" pitchFamily="34" charset="0"/>
              </a:rPr>
              <a:t>Misión</a:t>
            </a:r>
            <a:endParaRPr lang="es-PE" sz="4999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7" name="14 CuadroTexto"/>
          <p:cNvSpPr txBox="1">
            <a:spLocks noChangeArrowheads="1"/>
          </p:cNvSpPr>
          <p:nvPr/>
        </p:nvSpPr>
        <p:spPr bwMode="auto">
          <a:xfrm>
            <a:off x="286278" y="4060296"/>
            <a:ext cx="8891590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</a:t>
            </a:r>
            <a:r>
              <a:rPr lang="es-PE" altLang="es-PE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experiencias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viaje y </a:t>
            </a:r>
            <a:r>
              <a:rPr lang="es-PE" altLang="es-PE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servicios únicos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</a:t>
            </a:r>
            <a:r>
              <a:rPr lang="es-PE" altLang="es-PE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transporte</a:t>
            </a:r>
            <a:r>
              <a:rPr lang="es-PE" altLang="es-P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altLang="es-PE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pasajeros</a:t>
            </a:r>
            <a:r>
              <a:rPr lang="es-PE" altLang="es-P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PE" altLang="es-PE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</a:t>
            </a:r>
            <a:r>
              <a:rPr lang="es-PE" altLang="es-PE" sz="3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una propuesta de valor </a:t>
            </a:r>
            <a:r>
              <a:rPr lang="es-PE" altLang="es-PE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innovadora, confiable, eficiente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 </a:t>
            </a:r>
            <a:r>
              <a:rPr lang="es-PE" altLang="es-PE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calidad, </a:t>
            </a:r>
            <a:r>
              <a:rPr lang="es-PE" altLang="es-PE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exceda las expectativas de nuestros clientes y accionistas.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090" y="4347105"/>
            <a:ext cx="2667377" cy="162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8" y="1588"/>
            <a:ext cx="12190412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9 Título"/>
          <p:cNvSpPr>
            <a:spLocks noGrp="1"/>
          </p:cNvSpPr>
          <p:nvPr>
            <p:ph type="title"/>
          </p:nvPr>
        </p:nvSpPr>
        <p:spPr>
          <a:xfrm>
            <a:off x="2855913" y="858838"/>
            <a:ext cx="6551612" cy="993775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PE" sz="4500" b="1" spc="-150" dirty="0">
                <a:solidFill>
                  <a:srgbClr val="F8E000"/>
                </a:solidFill>
                <a:latin typeface="Century Gothic" pitchFamily="34" charset="0"/>
              </a:rPr>
              <a:t>Valores Corporativos</a:t>
            </a:r>
          </a:p>
        </p:txBody>
      </p:sp>
      <p:pic>
        <p:nvPicPr>
          <p:cNvPr id="12292" name="5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8163" y="1909763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6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75" y="1909763"/>
            <a:ext cx="143986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7888" y="1909763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8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8438" y="1909763"/>
            <a:ext cx="143986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15938" y="4041775"/>
            <a:ext cx="2525712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2000">
                <a:solidFill>
                  <a:schemeClr val="bg1"/>
                </a:solidFill>
              </a:rPr>
              <a:t>Reafirmamos nuestra lealtad con los clientes garantizando seguridad y puntualidad en todos nuestros servicios.</a:t>
            </a:r>
          </a:p>
        </p:txBody>
      </p:sp>
      <p:sp>
        <p:nvSpPr>
          <p:cNvPr id="12" name="CuadroTexto 8"/>
          <p:cNvSpPr txBox="1"/>
          <p:nvPr/>
        </p:nvSpPr>
        <p:spPr>
          <a:xfrm>
            <a:off x="573088" y="3340100"/>
            <a:ext cx="2411412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50" dirty="0">
                <a:solidFill>
                  <a:srgbClr val="F8E000"/>
                </a:solidFill>
                <a:latin typeface="Century Gothic" pitchFamily="34" charset="0"/>
              </a:rPr>
              <a:t>Compromiso</a:t>
            </a:r>
          </a:p>
        </p:txBody>
      </p:sp>
      <p:sp>
        <p:nvSpPr>
          <p:cNvPr id="13" name="CuadroTexto 8"/>
          <p:cNvSpPr txBox="1"/>
          <p:nvPr/>
        </p:nvSpPr>
        <p:spPr>
          <a:xfrm>
            <a:off x="3503613" y="3340100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50" dirty="0">
                <a:solidFill>
                  <a:srgbClr val="F8E000"/>
                </a:solidFill>
                <a:latin typeface="Century Gothic" pitchFamily="34" charset="0"/>
              </a:rPr>
              <a:t>Vocación de Servicio</a:t>
            </a:r>
          </a:p>
        </p:txBody>
      </p:sp>
      <p:sp>
        <p:nvSpPr>
          <p:cNvPr id="14" name="CuadroTexto 8"/>
          <p:cNvSpPr txBox="1"/>
          <p:nvPr/>
        </p:nvSpPr>
        <p:spPr>
          <a:xfrm>
            <a:off x="6400800" y="3348038"/>
            <a:ext cx="2413000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50" dirty="0">
                <a:solidFill>
                  <a:srgbClr val="F8E000"/>
                </a:solidFill>
                <a:latin typeface="Century Gothic" pitchFamily="34" charset="0"/>
              </a:rPr>
              <a:t>Competencia</a:t>
            </a:r>
          </a:p>
        </p:txBody>
      </p:sp>
      <p:sp>
        <p:nvSpPr>
          <p:cNvPr id="15" name="CuadroTexto 8"/>
          <p:cNvSpPr txBox="1"/>
          <p:nvPr/>
        </p:nvSpPr>
        <p:spPr>
          <a:xfrm>
            <a:off x="9344025" y="3348038"/>
            <a:ext cx="2411413" cy="8318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s-PE"/>
            </a:defPPr>
            <a:lvl1pPr algn="ctr">
              <a:defRPr sz="2400" b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spc="-150" dirty="0">
                <a:solidFill>
                  <a:srgbClr val="F8E000"/>
                </a:solidFill>
                <a:latin typeface="Century Gothic" pitchFamily="34" charset="0"/>
              </a:rPr>
              <a:t>Integridad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3311525" y="4046538"/>
            <a:ext cx="2825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2000" dirty="0">
                <a:solidFill>
                  <a:schemeClr val="bg1"/>
                </a:solidFill>
              </a:rPr>
              <a:t>Mostramos una actitud positiva e interés por entender las necesidades de nuestros clientes, brindándoles la mejor experiencia.</a:t>
            </a: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6143625" y="4046538"/>
            <a:ext cx="29273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2000">
                <a:solidFill>
                  <a:schemeClr val="bg1"/>
                </a:solidFill>
              </a:rPr>
              <a:t>Desarrollamos soluciones creativas e innovadoras en equipo, adaptándonos a las exigencias del mercado y los avances tecnológicos.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9245600" y="4046538"/>
            <a:ext cx="24844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PE" altLang="es-PE" sz="2000">
                <a:solidFill>
                  <a:schemeClr val="bg1"/>
                </a:solidFill>
              </a:rPr>
              <a:t>Nuestra honestidad, ética y moral se refleja en nuestro comportamiento haciendo siempre lo correcto.</a:t>
            </a:r>
          </a:p>
        </p:txBody>
      </p:sp>
    </p:spTree>
    <p:extLst>
      <p:ext uri="{BB962C8B-B14F-4D97-AF65-F5344CB8AC3E}">
        <p14:creationId xmlns:p14="http://schemas.microsoft.com/office/powerpoint/2010/main" val="259376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7" y="174520"/>
            <a:ext cx="10456333" cy="769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Sistemas de Gestión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21507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6089650"/>
            <a:ext cx="3371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71" y="4435729"/>
            <a:ext cx="1115543" cy="929620"/>
          </a:xfrm>
          <a:prstGeom prst="roundRect">
            <a:avLst>
              <a:gd name="adj" fmla="val 12993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72" y="2411155"/>
            <a:ext cx="1115543" cy="929619"/>
          </a:xfrm>
          <a:prstGeom prst="roundRect">
            <a:avLst>
              <a:gd name="adj" fmla="val 12993"/>
            </a:avLst>
          </a:prstGeom>
          <a:ln>
            <a:noFill/>
          </a:ln>
          <a:effectLst/>
        </p:spPr>
      </p:pic>
      <p:sp>
        <p:nvSpPr>
          <p:cNvPr id="21510" name="CuadroTexto 13"/>
          <p:cNvSpPr txBox="1">
            <a:spLocks noChangeArrowheads="1"/>
          </p:cNvSpPr>
          <p:nvPr/>
        </p:nvSpPr>
        <p:spPr bwMode="auto">
          <a:xfrm>
            <a:off x="3738563" y="4410611"/>
            <a:ext cx="806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2000" b="1" dirty="0" smtClean="0">
                <a:solidFill>
                  <a:srgbClr val="FFC000"/>
                </a:solidFill>
              </a:rPr>
              <a:t>División Institucional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000" dirty="0" smtClean="0">
                <a:solidFill>
                  <a:srgbClr val="F2F2F2"/>
                </a:solidFill>
              </a:rPr>
              <a:t>ISO 39001 Norma internacional relacionada a la </a:t>
            </a:r>
            <a:r>
              <a:rPr lang="es-PE" altLang="es-PE" sz="2000" b="1" dirty="0" smtClean="0">
                <a:solidFill>
                  <a:srgbClr val="F2F2F2"/>
                </a:solidFill>
              </a:rPr>
              <a:t>Gestión de la Seguridad Vial </a:t>
            </a:r>
            <a:r>
              <a:rPr lang="es-PE" altLang="es-PE" sz="2000" dirty="0" smtClean="0">
                <a:solidFill>
                  <a:srgbClr val="F2F2F2"/>
                </a:solidFill>
              </a:rPr>
              <a:t>orientada a la mejora en los procesos de Mantenimiento, Prevención y Calidad. ISO 45001 y 14001 en implementación.</a:t>
            </a:r>
            <a:endParaRPr lang="es-PE" altLang="es-PE" sz="2000" b="1" dirty="0" smtClean="0">
              <a:solidFill>
                <a:srgbClr val="F2F2F2"/>
              </a:solidFill>
            </a:endParaRPr>
          </a:p>
        </p:txBody>
      </p:sp>
      <p:sp>
        <p:nvSpPr>
          <p:cNvPr id="21511" name="CuadroTexto 14"/>
          <p:cNvSpPr txBox="1">
            <a:spLocks noChangeArrowheads="1"/>
          </p:cNvSpPr>
          <p:nvPr/>
        </p:nvSpPr>
        <p:spPr bwMode="auto">
          <a:xfrm>
            <a:off x="3738563" y="2359106"/>
            <a:ext cx="80645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2000" b="1" dirty="0" smtClean="0">
                <a:solidFill>
                  <a:srgbClr val="FFC000"/>
                </a:solidFill>
              </a:rPr>
              <a:t>División Cargo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2000" dirty="0" smtClean="0">
                <a:solidFill>
                  <a:srgbClr val="F2F2F2"/>
                </a:solidFill>
              </a:rPr>
              <a:t>Es la aplicación de </a:t>
            </a:r>
            <a:r>
              <a:rPr lang="es-ES" altLang="es-PE" sz="2000" b="1" dirty="0" smtClean="0">
                <a:solidFill>
                  <a:srgbClr val="F2F2F2"/>
                </a:solidFill>
              </a:rPr>
              <a:t>normas y controles que prevengan o reduzcan riesgos</a:t>
            </a:r>
            <a:r>
              <a:rPr lang="es-ES" altLang="es-PE" sz="2000" dirty="0" smtClean="0">
                <a:solidFill>
                  <a:srgbClr val="F2F2F2"/>
                </a:solidFill>
              </a:rPr>
              <a:t> de </a:t>
            </a:r>
            <a:r>
              <a:rPr lang="es-ES" altLang="es-PE" sz="2000" b="1" dirty="0" smtClean="0">
                <a:solidFill>
                  <a:srgbClr val="F2F2F2"/>
                </a:solidFill>
              </a:rPr>
              <a:t>actividades ilícitas </a:t>
            </a:r>
            <a:r>
              <a:rPr lang="es-ES" altLang="es-PE" sz="2000" dirty="0" smtClean="0">
                <a:solidFill>
                  <a:srgbClr val="F2F2F2"/>
                </a:solidFill>
              </a:rPr>
              <a:t>en nuestras operaciones, contribuyendo con el comercio seguro. Acreditados por la DGAC en trasporte de carga aérea. ISO 45001 en implementación.</a:t>
            </a:r>
          </a:p>
        </p:txBody>
      </p:sp>
      <p:pic>
        <p:nvPicPr>
          <p:cNvPr id="18" name="Picture 2" descr="Resultado de imagen para iso 90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172" y="944457"/>
            <a:ext cx="1115543" cy="929619"/>
          </a:xfrm>
          <a:prstGeom prst="roundRect">
            <a:avLst>
              <a:gd name="adj" fmla="val 12993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Rectángulo 15"/>
          <p:cNvSpPr>
            <a:spLocks noChangeArrowheads="1"/>
          </p:cNvSpPr>
          <p:nvPr/>
        </p:nvSpPr>
        <p:spPr bwMode="auto">
          <a:xfrm>
            <a:off x="3738563" y="987506"/>
            <a:ext cx="806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ES" altLang="es-PE" sz="2000" b="1" dirty="0" smtClean="0">
                <a:solidFill>
                  <a:srgbClr val="FFC000"/>
                </a:solidFill>
              </a:rPr>
              <a:t>División Pasajeros (en implementación)</a:t>
            </a:r>
          </a:p>
          <a:p>
            <a:pPr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s-PE" altLang="es-PE" sz="2000" dirty="0" smtClean="0">
                <a:solidFill>
                  <a:srgbClr val="F2F2F2"/>
                </a:solidFill>
              </a:rPr>
              <a:t>Buscar garantizar una </a:t>
            </a:r>
            <a:r>
              <a:rPr lang="es-PE" altLang="es-PE" sz="2000" b="1" dirty="0" smtClean="0">
                <a:solidFill>
                  <a:srgbClr val="F2F2F2"/>
                </a:solidFill>
              </a:rPr>
              <a:t>Gestión de Calidad </a:t>
            </a:r>
            <a:r>
              <a:rPr lang="es-PE" altLang="es-PE" sz="2000" dirty="0" smtClean="0">
                <a:solidFill>
                  <a:srgbClr val="F2F2F2"/>
                </a:solidFill>
              </a:rPr>
              <a:t>orientada al satisfacción del cliente, basado en la mejora de los procesos; así como la </a:t>
            </a:r>
            <a:r>
              <a:rPr lang="es-PE" altLang="es-PE" sz="2000" b="1" dirty="0">
                <a:solidFill>
                  <a:srgbClr val="F2F2F2"/>
                </a:solidFill>
              </a:rPr>
              <a:t>Seguridad y Salud </a:t>
            </a:r>
            <a:r>
              <a:rPr lang="es-PE" altLang="es-PE" sz="2000" dirty="0" smtClean="0">
                <a:solidFill>
                  <a:srgbClr val="F2F2F2"/>
                </a:solidFill>
              </a:rPr>
              <a:t>de nuestros colaboradores.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743" y="3392939"/>
            <a:ext cx="1551457" cy="654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932" y="944457"/>
            <a:ext cx="1115543" cy="92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810" y="1938064"/>
            <a:ext cx="1148910" cy="27684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81" y="2401502"/>
            <a:ext cx="1115543" cy="92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2380" y="4450091"/>
            <a:ext cx="1115543" cy="929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8177" y="5526256"/>
            <a:ext cx="1115543" cy="93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3905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29" name="Picture 2" descr="C:\Users\sauditoria1\Desktop\TCS-2014\ISO 39001 TCS\Certificado AENOR\ER SEGURIDAD VIAL 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66" y="2279679"/>
            <a:ext cx="1517765" cy="276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9 CuadroTexto"/>
          <p:cNvSpPr txBox="1"/>
          <p:nvPr/>
        </p:nvSpPr>
        <p:spPr>
          <a:xfrm>
            <a:off x="4010965" y="1380669"/>
            <a:ext cx="6984776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La </a:t>
            </a:r>
            <a:r>
              <a:rPr lang="es-ES" dirty="0">
                <a:solidFill>
                  <a:schemeClr val="bg1"/>
                </a:solidFill>
              </a:rPr>
              <a:t>norma ISO 39001 “Sistemas de gestión de la Seguridad Vial. Requisitos  y recomendaciones de buenas prácticas” se genera como consecuencia de la preocupación a nivel mundial sobre la siniestralidad vial y tiene por objetivo suministrar una herramienta que permita ayudar a las organizaciones a reducir los accidentes y las heridas graves consecuencia de la movilidad vial.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>
                <a:solidFill>
                  <a:schemeClr val="bg1"/>
                </a:solidFill>
              </a:rPr>
              <a:t>ISO 39001 establece los requisitos para la seguridad vial en las organizaciones públicas y privadas que interactúan con el sistema vial (vía pública, vehículos, sistema de emergencias y usuarios de la vía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algn="just"/>
            <a:r>
              <a:rPr lang="es-ES" dirty="0" smtClean="0">
                <a:solidFill>
                  <a:schemeClr val="bg1"/>
                </a:solidFill>
              </a:rPr>
              <a:t>Norma compatible y alineada con otras normas de sistemas de gestión de alto nivel (9001, 45001, 31001, </a:t>
            </a:r>
            <a:r>
              <a:rPr lang="es-ES" dirty="0" err="1" smtClean="0">
                <a:solidFill>
                  <a:schemeClr val="bg1"/>
                </a:solidFill>
              </a:rPr>
              <a:t>etc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6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7195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213" y="6089650"/>
            <a:ext cx="3371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017" y="1299663"/>
            <a:ext cx="3528392" cy="483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27" y="1299663"/>
            <a:ext cx="4248472" cy="483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08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sp>
        <p:nvSpPr>
          <p:cNvPr id="8" name="9 CuadroTexto"/>
          <p:cNvSpPr txBox="1"/>
          <p:nvPr/>
        </p:nvSpPr>
        <p:spPr>
          <a:xfrm>
            <a:off x="313266" y="1160540"/>
            <a:ext cx="116247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El contexto de la SV como interacción de cuatro componentes: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6" y="162052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9 CuadroTexto"/>
          <p:cNvSpPr txBox="1"/>
          <p:nvPr/>
        </p:nvSpPr>
        <p:spPr>
          <a:xfrm>
            <a:off x="926836" y="3534170"/>
            <a:ext cx="1584854" cy="3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VÍA PÚBLICA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766" y="162052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9 CuadroTexto"/>
          <p:cNvSpPr txBox="1"/>
          <p:nvPr/>
        </p:nvSpPr>
        <p:spPr>
          <a:xfrm>
            <a:off x="9909568" y="3519039"/>
            <a:ext cx="9633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PILOTO</a:t>
            </a:r>
          </a:p>
        </p:txBody>
      </p:sp>
      <p:sp>
        <p:nvSpPr>
          <p:cNvPr id="11" name="9 CuadroTexto"/>
          <p:cNvSpPr txBox="1"/>
          <p:nvPr/>
        </p:nvSpPr>
        <p:spPr>
          <a:xfrm>
            <a:off x="4935930" y="6375370"/>
            <a:ext cx="2238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USUARIO (CLIENTE)</a:t>
            </a:r>
          </a:p>
        </p:txBody>
      </p:sp>
      <p:sp>
        <p:nvSpPr>
          <p:cNvPr id="12" name="9 CuadroTexto"/>
          <p:cNvSpPr txBox="1"/>
          <p:nvPr/>
        </p:nvSpPr>
        <p:spPr>
          <a:xfrm>
            <a:off x="5381492" y="3528244"/>
            <a:ext cx="14882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PE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000" b="1">
                <a:solidFill>
                  <a:srgbClr val="FFC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pPr algn="just"/>
            <a:r>
              <a:rPr lang="es-ES" dirty="0" smtClean="0">
                <a:solidFill>
                  <a:schemeClr val="bg1"/>
                </a:solidFill>
              </a:rPr>
              <a:t>VEHÍCULOS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56" y="1620522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68"/>
          <a:stretch/>
        </p:blipFill>
        <p:spPr>
          <a:xfrm>
            <a:off x="5167424" y="4100852"/>
            <a:ext cx="1775655" cy="224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9355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13266" y="212726"/>
            <a:ext cx="10515600" cy="8879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4500" b="1" spc="-150" dirty="0" smtClean="0">
                <a:solidFill>
                  <a:srgbClr val="F8E000"/>
                </a:solidFill>
                <a:latin typeface="Century Gothic" pitchFamily="34" charset="0"/>
              </a:rPr>
              <a:t>UNE-ISO 39001 – VÍA PÚBLICA</a:t>
            </a:r>
            <a:endParaRPr lang="es-PE" sz="4500" b="1" spc="-150" dirty="0">
              <a:solidFill>
                <a:srgbClr val="F8E000"/>
              </a:solidFill>
              <a:latin typeface="Century Gothic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234" y="965458"/>
            <a:ext cx="7578196" cy="505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88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1 Servicio al Cliente - Módulo 1 y 2 (Por revis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F55F4118-8241-4020-94C1-A03FC716683C}">
  <we:reference id="wa104380169" version="1.1.0.0" store="es-ES" storeType="OMEX"/>
  <we:alternateReferences>
    <we:reference id="WA104380169" version="1.1.0.0" store="WA104380169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E5ED723-C6CE-4B06-8373-E19CBDD5251A}">
  <we:reference id="wa104380510" version="1.0.0.3" store="es-ES" storeType="OMEX"/>
  <we:alternateReferences>
    <we:reference id="WA104380510" version="1.0.0.3" store="WA104380510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7105</TotalTime>
  <Words>905</Words>
  <Application>Microsoft Office PowerPoint</Application>
  <PresentationFormat>Panorámica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17</vt:i4>
      </vt:variant>
    </vt:vector>
  </HeadingPairs>
  <TitlesOfParts>
    <vt:vector size="26" baseType="lpstr">
      <vt:lpstr>Arial</vt:lpstr>
      <vt:lpstr>Britannic Bold</vt:lpstr>
      <vt:lpstr>Calibri</vt:lpstr>
      <vt:lpstr>Calibri Light</vt:lpstr>
      <vt:lpstr>Century Gothic</vt:lpstr>
      <vt:lpstr>Tema de Office</vt:lpstr>
      <vt:lpstr>1_Tema de Office</vt:lpstr>
      <vt:lpstr>01 Servicio al Cliente - Módulo 1 y 2 (Por revisar)</vt:lpstr>
      <vt:lpstr>5_Tema de Office</vt:lpstr>
      <vt:lpstr>Experiencia en la Implementación UNE-ISO 39001</vt:lpstr>
      <vt:lpstr>Historia CDS</vt:lpstr>
      <vt:lpstr>Presentación de PowerPoint</vt:lpstr>
      <vt:lpstr>Valores Corporativos</vt:lpstr>
      <vt:lpstr>Sistemas de Gestión</vt:lpstr>
      <vt:lpstr>UNE-ISO 39001</vt:lpstr>
      <vt:lpstr>UNE-ISO 39001</vt:lpstr>
      <vt:lpstr>UNE-ISO 39001</vt:lpstr>
      <vt:lpstr>UNE-ISO 39001 – VÍA PÚBLICA</vt:lpstr>
      <vt:lpstr>UNE-ISO 39001 – VEHÍCULOS</vt:lpstr>
      <vt:lpstr>UNE-ISO 39001 – VEHÍCULOS</vt:lpstr>
      <vt:lpstr>UNE-ISO 39001 – PILOTOS</vt:lpstr>
      <vt:lpstr>UNE-ISO 39001 – PILOTOS</vt:lpstr>
      <vt:lpstr>UNE-ISO 39001 – PILOTOS</vt:lpstr>
      <vt:lpstr>UNE-ISO 39001 – PILOTOS</vt:lpstr>
      <vt:lpstr>UNE-ISO 39001 – CLIENTES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Gerencia de Recursos Humanos</dc:creator>
  <cp:lastModifiedBy>Gisela Rodriguez</cp:lastModifiedBy>
  <cp:revision>243</cp:revision>
  <cp:lastPrinted>2018-07-20T00:07:01Z</cp:lastPrinted>
  <dcterms:created xsi:type="dcterms:W3CDTF">2016-09-28T19:41:45Z</dcterms:created>
  <dcterms:modified xsi:type="dcterms:W3CDTF">2018-07-20T00:07:26Z</dcterms:modified>
</cp:coreProperties>
</file>