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34"/>
  </p:handoutMasterIdLst>
  <p:sldIdLst>
    <p:sldId id="256" r:id="rId4"/>
    <p:sldId id="322" r:id="rId5"/>
    <p:sldId id="325" r:id="rId6"/>
    <p:sldId id="324" r:id="rId7"/>
    <p:sldId id="260" r:id="rId8"/>
    <p:sldId id="321" r:id="rId9"/>
    <p:sldId id="293" r:id="rId10"/>
    <p:sldId id="304" r:id="rId11"/>
    <p:sldId id="326" r:id="rId12"/>
    <p:sldId id="261" r:id="rId13"/>
    <p:sldId id="265" r:id="rId14"/>
    <p:sldId id="317" r:id="rId15"/>
    <p:sldId id="262" r:id="rId16"/>
    <p:sldId id="263" r:id="rId17"/>
    <p:sldId id="266" r:id="rId18"/>
    <p:sldId id="267" r:id="rId19"/>
    <p:sldId id="268" r:id="rId20"/>
    <p:sldId id="269" r:id="rId21"/>
    <p:sldId id="288" r:id="rId22"/>
    <p:sldId id="289" r:id="rId23"/>
    <p:sldId id="290" r:id="rId24"/>
    <p:sldId id="291" r:id="rId25"/>
    <p:sldId id="292" r:id="rId26"/>
    <p:sldId id="274" r:id="rId27"/>
    <p:sldId id="277" r:id="rId28"/>
    <p:sldId id="284" r:id="rId29"/>
    <p:sldId id="285" r:id="rId30"/>
    <p:sldId id="286" r:id="rId31"/>
    <p:sldId id="287" r:id="rId32"/>
    <p:sldId id="257" r:id="rId33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CBA"/>
    <a:srgbClr val="76A870"/>
    <a:srgbClr val="4D9F39"/>
    <a:srgbClr val="588399"/>
    <a:srgbClr val="D79704"/>
    <a:srgbClr val="FE9D24"/>
    <a:srgbClr val="883F18"/>
    <a:srgbClr val="F89D2A"/>
    <a:srgbClr val="A6A6A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100" b="1" dirty="0"/>
              <a:t>Tasa de Accidentes</a:t>
            </a:r>
            <a:r>
              <a:rPr lang="es-PE" sz="1100" b="1" baseline="0" dirty="0"/>
              <a:t> de Tránsito</a:t>
            </a:r>
          </a:p>
          <a:p>
            <a:pPr>
              <a:defRPr sz="1800"/>
            </a:pPr>
            <a:r>
              <a:rPr lang="es-PE" sz="1100" b="1" baseline="0" dirty="0"/>
              <a:t>por cada 100 000 habitantes por departamentos</a:t>
            </a:r>
          </a:p>
          <a:p>
            <a:pPr>
              <a:defRPr sz="1800"/>
            </a:pPr>
            <a:r>
              <a:rPr lang="es-PE" sz="1100" b="1" baseline="0" dirty="0"/>
              <a:t>Año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'Tasa AATT_hab'!$I$3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93729757290272E-2"/>
                  <c:y val="2.7444070519568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752081486502903E-2"/>
                  <c:y val="3.018642620310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620152613373659E-3"/>
                  <c:y val="-5.46419768281751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7932882561865197E-3"/>
                  <c:y val="1.647464778543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903449154949422E-3"/>
                  <c:y val="-1.643362041694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6298880041377404E-2"/>
                  <c:y val="-3.094217808239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B9-4941-9E5D-BFD4E4C85B8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8499475645014572E-3"/>
                  <c:y val="1.647464778543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245038906560521E-2"/>
                  <c:y val="-2.466068746754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B9-4941-9E5D-BFD4E4C85B8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6.2620152613374735E-3"/>
                  <c:y val="-8.20655336634956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0264958602029051E-2"/>
                  <c:y val="1.6474647785439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8337070448975335E-2"/>
                  <c:y val="-4.1114821568735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B9-4941-9E5D-BFD4E4C85B8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4.3782772186589259E-3"/>
                  <c:y val="2.0513684246894067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3F6-4770-BFC8-8E0C95123A15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6.3320065124310874E-3"/>
                  <c:y val="-2.7403043151074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3F6-4770-BFC8-8E0C95123A1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AATT_hab'!$A$4:$A$27</c:f>
              <c:strCache>
                <c:ptCount val="24"/>
                <c:pt idx="0">
                  <c:v>AMAZONAS</c:v>
                </c:pt>
                <c:pt idx="1">
                  <c:v>ÁNCASH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</c:v>
                </c:pt>
                <c:pt idx="12">
                  <c:v>LAMBAYEQUE</c:v>
                </c:pt>
                <c:pt idx="13">
                  <c:v>LIMA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</c:v>
                </c:pt>
                <c:pt idx="23">
                  <c:v>UCAYALI</c:v>
                </c:pt>
              </c:strCache>
            </c:strRef>
          </c:cat>
          <c:val>
            <c:numRef>
              <c:f>'Tasa AATT_hab'!$I$4:$I$27</c:f>
              <c:numCache>
                <c:formatCode>0.0</c:formatCode>
                <c:ptCount val="24"/>
                <c:pt idx="0">
                  <c:v>99.540654003275648</c:v>
                </c:pt>
                <c:pt idx="1">
                  <c:v>170.01439047298985</c:v>
                </c:pt>
                <c:pt idx="2">
                  <c:v>102.20596338303899</c:v>
                </c:pt>
                <c:pt idx="3">
                  <c:v>392.00990020736924</c:v>
                </c:pt>
                <c:pt idx="4">
                  <c:v>120.23381640040419</c:v>
                </c:pt>
                <c:pt idx="5">
                  <c:v>115.6018975104933</c:v>
                </c:pt>
                <c:pt idx="6">
                  <c:v>242.91200052862459</c:v>
                </c:pt>
                <c:pt idx="7">
                  <c:v>43.817369205152922</c:v>
                </c:pt>
                <c:pt idx="8">
                  <c:v>197.5879145879249</c:v>
                </c:pt>
                <c:pt idx="9">
                  <c:v>147.14493963444264</c:v>
                </c:pt>
                <c:pt idx="10">
                  <c:v>179.30720425258014</c:v>
                </c:pt>
                <c:pt idx="11">
                  <c:v>241.64160938350423</c:v>
                </c:pt>
                <c:pt idx="12">
                  <c:v>248.90926523359056</c:v>
                </c:pt>
                <c:pt idx="13">
                  <c:v>470.50052903362092</c:v>
                </c:pt>
                <c:pt idx="14">
                  <c:v>41.739616562128752</c:v>
                </c:pt>
                <c:pt idx="15">
                  <c:v>457.2438703570956</c:v>
                </c:pt>
                <c:pt idx="16">
                  <c:v>316.52613919549157</c:v>
                </c:pt>
                <c:pt idx="17">
                  <c:v>39.226492470782745</c:v>
                </c:pt>
                <c:pt idx="18">
                  <c:v>122.95624615594889</c:v>
                </c:pt>
                <c:pt idx="19">
                  <c:v>67.085721414067208</c:v>
                </c:pt>
                <c:pt idx="20">
                  <c:v>177.67279925639355</c:v>
                </c:pt>
                <c:pt idx="21">
                  <c:v>223.07593436254837</c:v>
                </c:pt>
                <c:pt idx="22">
                  <c:v>189.84064890985445</c:v>
                </c:pt>
                <c:pt idx="23">
                  <c:v>88.778233944456389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3F6-4770-BFC8-8E0C95123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23688"/>
        <c:axId val="188724080"/>
      </c:lineChart>
      <c:catAx>
        <c:axId val="18872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8724080"/>
        <c:crossesAt val="0"/>
        <c:auto val="1"/>
        <c:lblAlgn val="ctr"/>
        <c:lblOffset val="100"/>
        <c:noMultiLvlLbl val="0"/>
      </c:catAx>
      <c:valAx>
        <c:axId val="18872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872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900" b="1" dirty="0"/>
              <a:t>Tasa de Fallecidos en Accidentes</a:t>
            </a:r>
            <a:r>
              <a:rPr lang="es-PE" sz="900" b="1" baseline="0" dirty="0"/>
              <a:t> de Tránsito</a:t>
            </a:r>
          </a:p>
          <a:p>
            <a:pPr>
              <a:defRPr sz="1800"/>
            </a:pPr>
            <a:r>
              <a:rPr lang="es-PE" sz="900" b="1" baseline="0" dirty="0"/>
              <a:t>por cada 100 000 habitantes por departamentos</a:t>
            </a:r>
          </a:p>
          <a:p>
            <a:pPr>
              <a:defRPr sz="1800"/>
            </a:pPr>
            <a:r>
              <a:rPr lang="es-PE" sz="900" b="1" baseline="0" dirty="0"/>
              <a:t>Año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1982947801591205E-2"/>
          <c:y val="0.19570104099692265"/>
          <c:w val="0.92208949420375386"/>
          <c:h val="0.51511608584596158"/>
        </c:manualLayout>
      </c:layout>
      <c:lineChart>
        <c:grouping val="standard"/>
        <c:varyColors val="0"/>
        <c:ser>
          <c:idx val="0"/>
          <c:order val="0"/>
          <c:tx>
            <c:strRef>
              <c:f>'Tasa Fallecidos_hab'!$I$3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9662095218230171E-3"/>
                  <c:y val="2.0513684246793514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9095502135080797E-3"/>
                  <c:y val="-2.72184199928536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8.7932882561865197E-3"/>
                  <c:y val="-2.1918331784010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5739572288563375E-2"/>
                  <c:y val="-3.0145398834606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3.9662095218230171E-3"/>
                  <c:y val="-8.20655336634956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7211242634405908E-2"/>
                  <c:y val="-3.563011020167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4981662060454365E-2"/>
                  <c:y val="-3.8372465885203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5.8499475645015647E-3"/>
                  <c:y val="-1.0948909049881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283-4EC7-A6A6-14DCA5B8D68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015458332609097E-2"/>
                  <c:y val="1.9217003468971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283-4EC7-A6A6-14DCA5B8D6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Fallecidos_hab'!$A$4:$A$27</c:f>
              <c:strCache>
                <c:ptCount val="24"/>
                <c:pt idx="0">
                  <c:v>AMAZONAS</c:v>
                </c:pt>
                <c:pt idx="1">
                  <c:v>ÁNCASH</c:v>
                </c:pt>
                <c:pt idx="2">
                  <c:v>APURÍMAC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HUÁNUCO</c:v>
                </c:pt>
                <c:pt idx="9">
                  <c:v>ICA</c:v>
                </c:pt>
                <c:pt idx="10">
                  <c:v>JUNÍN</c:v>
                </c:pt>
                <c:pt idx="11">
                  <c:v>LA LIBERTAD</c:v>
                </c:pt>
                <c:pt idx="12">
                  <c:v>LAMBAYEQUE</c:v>
                </c:pt>
                <c:pt idx="13">
                  <c:v>LIMA</c:v>
                </c:pt>
                <c:pt idx="14">
                  <c:v>LORETO</c:v>
                </c:pt>
                <c:pt idx="15">
                  <c:v>MADRE DE DIOS</c:v>
                </c:pt>
                <c:pt idx="16">
                  <c:v>MOQUEGUA</c:v>
                </c:pt>
                <c:pt idx="17">
                  <c:v>PASCO</c:v>
                </c:pt>
                <c:pt idx="18">
                  <c:v>PIURA</c:v>
                </c:pt>
                <c:pt idx="19">
                  <c:v>PUNO</c:v>
                </c:pt>
                <c:pt idx="20">
                  <c:v>SAN MARTÍN</c:v>
                </c:pt>
                <c:pt idx="21">
                  <c:v>TACNA</c:v>
                </c:pt>
                <c:pt idx="22">
                  <c:v>TUMBES</c:v>
                </c:pt>
                <c:pt idx="23">
                  <c:v>UCAYALI</c:v>
                </c:pt>
              </c:strCache>
            </c:strRef>
          </c:cat>
          <c:val>
            <c:numRef>
              <c:f>'Tasa Fallecidos_hab'!$I$4:$I$27</c:f>
              <c:numCache>
                <c:formatCode>0.0</c:formatCode>
                <c:ptCount val="24"/>
                <c:pt idx="0">
                  <c:v>10.354110581901013</c:v>
                </c:pt>
                <c:pt idx="1">
                  <c:v>8.7893906884161002</c:v>
                </c:pt>
                <c:pt idx="2">
                  <c:v>9.5075314774919999</c:v>
                </c:pt>
                <c:pt idx="3">
                  <c:v>13.226628395594773</c:v>
                </c:pt>
                <c:pt idx="4">
                  <c:v>9.2378227730806994</c:v>
                </c:pt>
                <c:pt idx="5">
                  <c:v>6.6355619280080562</c:v>
                </c:pt>
                <c:pt idx="6">
                  <c:v>17.495671135446532</c:v>
                </c:pt>
                <c:pt idx="7">
                  <c:v>13.742720341616145</c:v>
                </c:pt>
                <c:pt idx="8">
                  <c:v>6.4181689193293474</c:v>
                </c:pt>
                <c:pt idx="9">
                  <c:v>10.590448661242696</c:v>
                </c:pt>
                <c:pt idx="10">
                  <c:v>12.041387342969362</c:v>
                </c:pt>
                <c:pt idx="11">
                  <c:v>11.231821113829259</c:v>
                </c:pt>
                <c:pt idx="12">
                  <c:v>6.9488471159942158</c:v>
                </c:pt>
                <c:pt idx="13">
                  <c:v>6.805757509876174</c:v>
                </c:pt>
                <c:pt idx="14">
                  <c:v>1.9831039543092848</c:v>
                </c:pt>
                <c:pt idx="15">
                  <c:v>34.101902050985821</c:v>
                </c:pt>
                <c:pt idx="16">
                  <c:v>14.659015022775767</c:v>
                </c:pt>
                <c:pt idx="17">
                  <c:v>6.1595318755774562</c:v>
                </c:pt>
                <c:pt idx="18">
                  <c:v>5.2855702863390972</c:v>
                </c:pt>
                <c:pt idx="19">
                  <c:v>16.286306335026648</c:v>
                </c:pt>
                <c:pt idx="20">
                  <c:v>8.6924070086298215</c:v>
                </c:pt>
                <c:pt idx="21">
                  <c:v>13.138915468216677</c:v>
                </c:pt>
                <c:pt idx="22">
                  <c:v>12.738225359752139</c:v>
                </c:pt>
                <c:pt idx="23">
                  <c:v>4.1429842507412982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0283-4EC7-A6A6-14DCA5B8D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25256"/>
        <c:axId val="188725648"/>
      </c:lineChart>
      <c:catAx>
        <c:axId val="18872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8725648"/>
        <c:crossesAt val="0"/>
        <c:auto val="1"/>
        <c:lblAlgn val="ctr"/>
        <c:lblOffset val="100"/>
        <c:noMultiLvlLbl val="0"/>
      </c:catAx>
      <c:valAx>
        <c:axId val="18872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872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83568-75D4-4FFE-BA47-5799E28D771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5A24781B-101B-41BE-9C04-E806201F1E6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2531" y="959546"/>
          <a:ext cx="970319" cy="316800"/>
        </a:xfrm>
        <a:solidFill>
          <a:srgbClr val="66FFFF"/>
        </a:solidFill>
        <a:ln w="635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PILAR 1</a:t>
          </a:r>
        </a:p>
      </dgm:t>
    </dgm:pt>
    <dgm:pt modelId="{DFAE8152-4A99-494A-94A5-845850E5961E}" type="parTrans" cxnId="{A6152156-98AE-4C77-9BFA-312EFAB69A9E}">
      <dgm:prSet/>
      <dgm:spPr/>
      <dgm:t>
        <a:bodyPr/>
        <a:lstStyle/>
        <a:p>
          <a:endParaRPr lang="es-PE"/>
        </a:p>
      </dgm:t>
    </dgm:pt>
    <dgm:pt modelId="{7DFD56EA-A1AF-48DA-865E-DC150EDBB015}" type="sibTrans" cxnId="{A6152156-98AE-4C77-9BFA-312EFAB69A9E}">
      <dgm:prSet/>
      <dgm:spPr/>
      <dgm:t>
        <a:bodyPr/>
        <a:lstStyle/>
        <a:p>
          <a:endParaRPr lang="es-PE"/>
        </a:p>
      </dgm:t>
    </dgm:pt>
    <dgm:pt modelId="{0244EC47-EF3E-458E-B625-12C14F6733B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2531" y="1276346"/>
          <a:ext cx="970319" cy="914342"/>
        </a:xfrm>
        <a:solidFill>
          <a:srgbClr val="66FFFF"/>
        </a:solidFill>
        <a:ln w="635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GESTION DE LA SEGURIDAD VIAL</a:t>
          </a:r>
        </a:p>
      </dgm:t>
    </dgm:pt>
    <dgm:pt modelId="{6BBA183A-7A08-451C-A2F7-05453AF84291}" type="parTrans" cxnId="{9B13C2C6-1A5D-48A5-BAC2-8CEE5C503537}">
      <dgm:prSet/>
      <dgm:spPr/>
      <dgm:t>
        <a:bodyPr/>
        <a:lstStyle/>
        <a:p>
          <a:endParaRPr lang="es-PE"/>
        </a:p>
      </dgm:t>
    </dgm:pt>
    <dgm:pt modelId="{6FBAC5F1-8597-4531-AA47-C2D92A311300}" type="sibTrans" cxnId="{9B13C2C6-1A5D-48A5-BAC2-8CEE5C503537}">
      <dgm:prSet/>
      <dgm:spPr/>
      <dgm:t>
        <a:bodyPr/>
        <a:lstStyle/>
        <a:p>
          <a:endParaRPr lang="es-PE"/>
        </a:p>
      </dgm:t>
    </dgm:pt>
    <dgm:pt modelId="{BAF0EEB5-0573-4066-931A-0755200FBA77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108695" y="959546"/>
          <a:ext cx="970319" cy="316800"/>
        </a:xfr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PILAR 2</a:t>
          </a:r>
        </a:p>
      </dgm:t>
    </dgm:pt>
    <dgm:pt modelId="{23E99061-65B6-45EF-B5DD-F016622703B6}" type="parTrans" cxnId="{43DA86EB-AA7E-44D3-89DA-0EB81BED5914}">
      <dgm:prSet/>
      <dgm:spPr/>
      <dgm:t>
        <a:bodyPr/>
        <a:lstStyle/>
        <a:p>
          <a:endParaRPr lang="es-PE"/>
        </a:p>
      </dgm:t>
    </dgm:pt>
    <dgm:pt modelId="{14212054-B93B-4F8A-A0F0-785A741E500E}" type="sibTrans" cxnId="{43DA86EB-AA7E-44D3-89DA-0EB81BED5914}">
      <dgm:prSet/>
      <dgm:spPr/>
      <dgm:t>
        <a:bodyPr/>
        <a:lstStyle/>
        <a:p>
          <a:endParaRPr lang="es-PE"/>
        </a:p>
      </dgm:t>
    </dgm:pt>
    <dgm:pt modelId="{C45E86B5-4BF2-4488-9595-EEF13D3E7F4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108695" y="1276346"/>
          <a:ext cx="970319" cy="914342"/>
        </a:xfr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VIAS DE TRANSITO Y MOVILIDAD MAS SEGURAS</a:t>
          </a:r>
        </a:p>
      </dgm:t>
    </dgm:pt>
    <dgm:pt modelId="{1128EB54-A204-4630-AABB-320635AC4A8A}" type="parTrans" cxnId="{3EFB7388-0DFF-40E2-9F1F-D0029635D683}">
      <dgm:prSet/>
      <dgm:spPr/>
      <dgm:t>
        <a:bodyPr/>
        <a:lstStyle/>
        <a:p>
          <a:endParaRPr lang="es-PE"/>
        </a:p>
      </dgm:t>
    </dgm:pt>
    <dgm:pt modelId="{F861C153-3BC0-43BE-A374-207E86CDF3FC}" type="sibTrans" cxnId="{3EFB7388-0DFF-40E2-9F1F-D0029635D683}">
      <dgm:prSet/>
      <dgm:spPr/>
      <dgm:t>
        <a:bodyPr/>
        <a:lstStyle/>
        <a:p>
          <a:endParaRPr lang="es-PE"/>
        </a:p>
      </dgm:t>
    </dgm:pt>
    <dgm:pt modelId="{BFEA826F-983E-416B-934A-768976214175}">
      <dgm:prSet phldrT="[Texto]" custT="1"/>
      <dgm:spPr>
        <a:xfrm>
          <a:off x="4427189" y="959546"/>
          <a:ext cx="970319" cy="316800"/>
        </a:xfrm>
        <a:solidFill>
          <a:srgbClr val="F66912"/>
        </a:solidFill>
        <a:ln w="1270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PILAR 5</a:t>
          </a:r>
        </a:p>
      </dgm:t>
    </dgm:pt>
    <dgm:pt modelId="{D571A908-4EB9-45BC-9BE9-80EDE316C888}" type="parTrans" cxnId="{96F9E391-DFE5-49F2-B7F2-A10A30020F88}">
      <dgm:prSet/>
      <dgm:spPr/>
      <dgm:t>
        <a:bodyPr/>
        <a:lstStyle/>
        <a:p>
          <a:endParaRPr lang="es-PE"/>
        </a:p>
      </dgm:t>
    </dgm:pt>
    <dgm:pt modelId="{49F90E81-729F-4F51-ADAF-E62AE5668738}" type="sibTrans" cxnId="{96F9E391-DFE5-49F2-B7F2-A10A30020F88}">
      <dgm:prSet/>
      <dgm:spPr/>
      <dgm:t>
        <a:bodyPr/>
        <a:lstStyle/>
        <a:p>
          <a:endParaRPr lang="es-PE"/>
        </a:p>
      </dgm:t>
    </dgm:pt>
    <dgm:pt modelId="{CED6D69F-77B9-4555-8B76-AA7751DF993E}">
      <dgm:prSet phldrT="[Texto]" custT="1"/>
      <dgm:spPr>
        <a:xfrm>
          <a:off x="4427189" y="1276346"/>
          <a:ext cx="970319" cy="914342"/>
        </a:xfrm>
        <a:solidFill>
          <a:srgbClr val="F66912"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defTabSz="982663"/>
          <a:r>
            <a:rPr lang="es-PE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RESPUESTAS TRAS LOS ACCIDENTES </a:t>
          </a:r>
        </a:p>
      </dgm:t>
    </dgm:pt>
    <dgm:pt modelId="{1B3A2D86-0D7A-41D3-8F8D-86BA9A5102E5}" type="parTrans" cxnId="{D6757513-473B-46B9-A10F-8FD060B6AC9E}">
      <dgm:prSet/>
      <dgm:spPr/>
      <dgm:t>
        <a:bodyPr/>
        <a:lstStyle/>
        <a:p>
          <a:endParaRPr lang="es-PE"/>
        </a:p>
      </dgm:t>
    </dgm:pt>
    <dgm:pt modelId="{2E076324-0335-4F7D-A123-2259580D8729}" type="sibTrans" cxnId="{D6757513-473B-46B9-A10F-8FD060B6AC9E}">
      <dgm:prSet/>
      <dgm:spPr/>
      <dgm:t>
        <a:bodyPr/>
        <a:lstStyle/>
        <a:p>
          <a:endParaRPr lang="es-PE"/>
        </a:p>
      </dgm:t>
    </dgm:pt>
    <dgm:pt modelId="{0E138844-85EC-4F79-9F02-B97C04ED31E6}">
      <dgm:prSet custT="1"/>
      <dgm:spPr>
        <a:xfrm>
          <a:off x="2214860" y="959546"/>
          <a:ext cx="970319" cy="316800"/>
        </a:xfr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PILAR 3</a:t>
          </a:r>
        </a:p>
      </dgm:t>
    </dgm:pt>
    <dgm:pt modelId="{602B53A3-B1E0-4D05-AD0F-269B2A06298A}" type="parTrans" cxnId="{DE03BC07-D328-4030-A1C6-1ABC44288939}">
      <dgm:prSet/>
      <dgm:spPr/>
      <dgm:t>
        <a:bodyPr/>
        <a:lstStyle/>
        <a:p>
          <a:endParaRPr lang="es-PE"/>
        </a:p>
      </dgm:t>
    </dgm:pt>
    <dgm:pt modelId="{BA293555-E80B-493D-8A17-DFFBD925E677}" type="sibTrans" cxnId="{DE03BC07-D328-4030-A1C6-1ABC44288939}">
      <dgm:prSet/>
      <dgm:spPr/>
      <dgm:t>
        <a:bodyPr/>
        <a:lstStyle/>
        <a:p>
          <a:endParaRPr lang="es-PE"/>
        </a:p>
      </dgm:t>
    </dgm:pt>
    <dgm:pt modelId="{DAAD765C-8A30-4728-A532-BFBD877612FE}">
      <dgm:prSet custT="1"/>
      <dgm:spPr>
        <a:xfrm>
          <a:off x="3321024" y="959546"/>
          <a:ext cx="970319" cy="316800"/>
        </a:xfrm>
        <a:solidFill>
          <a:srgbClr val="B94D5C"/>
        </a:solidFill>
        <a:ln w="12700" cap="flat" cmpd="sng" algn="ctr">
          <a:solidFill>
            <a:srgbClr val="FFC000">
              <a:hueOff val="7796769"/>
              <a:satOff val="-35976"/>
              <a:lumOff val="132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PILAR 4</a:t>
          </a:r>
        </a:p>
      </dgm:t>
    </dgm:pt>
    <dgm:pt modelId="{FC72A1C4-4246-4FE6-B0AA-DCD139D33E50}" type="parTrans" cxnId="{D44F5DAC-DF1E-43C8-91E8-565FED043B7B}">
      <dgm:prSet/>
      <dgm:spPr/>
      <dgm:t>
        <a:bodyPr/>
        <a:lstStyle/>
        <a:p>
          <a:endParaRPr lang="es-PE"/>
        </a:p>
      </dgm:t>
    </dgm:pt>
    <dgm:pt modelId="{E59C8EE9-2B15-4D0B-8C53-4F55D3C31E8E}" type="sibTrans" cxnId="{D44F5DAC-DF1E-43C8-91E8-565FED043B7B}">
      <dgm:prSet/>
      <dgm:spPr/>
      <dgm:t>
        <a:bodyPr/>
        <a:lstStyle/>
        <a:p>
          <a:endParaRPr lang="es-PE"/>
        </a:p>
      </dgm:t>
    </dgm:pt>
    <dgm:pt modelId="{3DC28866-F459-4B75-9350-164A2106EBC4}">
      <dgm:prSet custT="1"/>
      <dgm:spPr>
        <a:xfrm>
          <a:off x="2214860" y="1276346"/>
          <a:ext cx="970319" cy="914342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VEHICULOS MAS SEGUROS</a:t>
          </a:r>
        </a:p>
      </dgm:t>
    </dgm:pt>
    <dgm:pt modelId="{836CF3D4-A1E7-4E07-A7A3-149242C43F51}" type="parTrans" cxnId="{70FC1A9C-4733-47EF-9CCE-054667AF760A}">
      <dgm:prSet/>
      <dgm:spPr/>
      <dgm:t>
        <a:bodyPr/>
        <a:lstStyle/>
        <a:p>
          <a:endParaRPr lang="es-PE"/>
        </a:p>
      </dgm:t>
    </dgm:pt>
    <dgm:pt modelId="{19546A3E-8C64-4BAE-B5E4-6A06F510F8EF}" type="sibTrans" cxnId="{70FC1A9C-4733-47EF-9CCE-054667AF760A}">
      <dgm:prSet/>
      <dgm:spPr/>
      <dgm:t>
        <a:bodyPr/>
        <a:lstStyle/>
        <a:p>
          <a:endParaRPr lang="es-PE"/>
        </a:p>
      </dgm:t>
    </dgm:pt>
    <dgm:pt modelId="{BF40E266-8E99-4F67-88B5-E85B8573E586}">
      <dgm:prSet custT="1"/>
      <dgm:spPr>
        <a:xfrm>
          <a:off x="3321024" y="1276346"/>
          <a:ext cx="970319" cy="914342"/>
        </a:xfrm>
        <a:solidFill>
          <a:srgbClr val="B94D5C"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8635439"/>
              <a:satOff val="-45946"/>
              <a:lumOff val="-261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USUARIOS DE VIAS DE TRANSITO MAS SEGUROS</a:t>
          </a:r>
        </a:p>
      </dgm:t>
    </dgm:pt>
    <dgm:pt modelId="{49697E4F-8B38-461C-89D9-A32D7F2BF426}" type="parTrans" cxnId="{E7A35A5B-718D-49C6-A594-CD5785B11B18}">
      <dgm:prSet/>
      <dgm:spPr/>
      <dgm:t>
        <a:bodyPr/>
        <a:lstStyle/>
        <a:p>
          <a:endParaRPr lang="es-PE"/>
        </a:p>
      </dgm:t>
    </dgm:pt>
    <dgm:pt modelId="{DA609B36-5E45-47E8-B50C-E8CDC27FAC4E}" type="sibTrans" cxnId="{E7A35A5B-718D-49C6-A594-CD5785B11B18}">
      <dgm:prSet/>
      <dgm:spPr/>
      <dgm:t>
        <a:bodyPr/>
        <a:lstStyle/>
        <a:p>
          <a:endParaRPr lang="es-PE"/>
        </a:p>
      </dgm:t>
    </dgm:pt>
    <dgm:pt modelId="{C08CE6B8-2658-45D6-A287-C84BCF029D98}" type="pres">
      <dgm:prSet presAssocID="{9C283568-75D4-4FFE-BA47-5799E28D77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B8585D-7490-4267-9DD3-B6070C41CDEE}" type="pres">
      <dgm:prSet presAssocID="{5A24781B-101B-41BE-9C04-E806201F1E69}" presName="composite" presStyleCnt="0"/>
      <dgm:spPr/>
    </dgm:pt>
    <dgm:pt modelId="{A5500C5A-FF58-4A15-9E5D-48899D1F7D69}" type="pres">
      <dgm:prSet presAssocID="{5A24781B-101B-41BE-9C04-E806201F1E69}" presName="parTx" presStyleLbl="alignNode1" presStyleIdx="0" presStyleCnt="5" custScaleX="10798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0DEA2D4E-FD02-466B-B2B5-1CD2B5A0CAB1}" type="pres">
      <dgm:prSet presAssocID="{5A24781B-101B-41BE-9C04-E806201F1E69}" presName="desTx" presStyleLbl="alignAccFollowNode1" presStyleIdx="0" presStyleCnt="5" custScaleX="1087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2FA2093C-90F2-4C85-8269-706C59D14845}" type="pres">
      <dgm:prSet presAssocID="{7DFD56EA-A1AF-48DA-865E-DC150EDBB015}" presName="space" presStyleCnt="0"/>
      <dgm:spPr/>
    </dgm:pt>
    <dgm:pt modelId="{E1F65475-0AAC-4E88-84AF-A0ECACFE72C2}" type="pres">
      <dgm:prSet presAssocID="{BAF0EEB5-0573-4066-931A-0755200FBA77}" presName="composite" presStyleCnt="0"/>
      <dgm:spPr/>
    </dgm:pt>
    <dgm:pt modelId="{EE01AED2-CC3D-4AF2-B14A-29484A5CBC9E}" type="pres">
      <dgm:prSet presAssocID="{BAF0EEB5-0573-4066-931A-0755200FBA77}" presName="parTx" presStyleLbl="alignNode1" presStyleIdx="1" presStyleCnt="5" custScaleX="10701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636C9794-E487-4E4D-B152-B5C926B1B24B}" type="pres">
      <dgm:prSet presAssocID="{BAF0EEB5-0573-4066-931A-0755200FBA77}" presName="desTx" presStyleLbl="alignAccFollowNode1" presStyleIdx="1" presStyleCnt="5" custScaleX="10761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3927031F-5998-41FA-8145-539BC5663028}" type="pres">
      <dgm:prSet presAssocID="{14212054-B93B-4F8A-A0F0-785A741E500E}" presName="space" presStyleCnt="0"/>
      <dgm:spPr/>
    </dgm:pt>
    <dgm:pt modelId="{F460AD09-DC10-4B3C-9D9E-089B2CD49664}" type="pres">
      <dgm:prSet presAssocID="{0E138844-85EC-4F79-9F02-B97C04ED31E6}" presName="composite" presStyleCnt="0"/>
      <dgm:spPr/>
    </dgm:pt>
    <dgm:pt modelId="{8C602D15-AE90-4135-AA15-8BADF32958E2}" type="pres">
      <dgm:prSet presAssocID="{0E138844-85EC-4F79-9F02-B97C04ED31E6}" presName="parTx" presStyleLbl="alignNode1" presStyleIdx="2" presStyleCnt="5" custScaleX="11204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746F3D2E-DCE1-497B-841B-C9787537AF6A}" type="pres">
      <dgm:prSet presAssocID="{0E138844-85EC-4F79-9F02-B97C04ED31E6}" presName="desTx" presStyleLbl="alignAccFollowNode1" presStyleIdx="2" presStyleCnt="5" custScaleX="1121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40F619FB-C7FF-4EB8-8D7E-6158FA7519A0}" type="pres">
      <dgm:prSet presAssocID="{BA293555-E80B-493D-8A17-DFFBD925E677}" presName="space" presStyleCnt="0"/>
      <dgm:spPr/>
    </dgm:pt>
    <dgm:pt modelId="{9253F95C-031F-4D5D-B0C8-39134418FECC}" type="pres">
      <dgm:prSet presAssocID="{DAAD765C-8A30-4728-A532-BFBD877612FE}" presName="composite" presStyleCnt="0"/>
      <dgm:spPr/>
    </dgm:pt>
    <dgm:pt modelId="{D713726D-95A2-4F41-AFAA-D6F6ADA30A67}" type="pres">
      <dgm:prSet presAssocID="{DAAD765C-8A30-4728-A532-BFBD877612FE}" presName="parTx" presStyleLbl="alignNode1" presStyleIdx="3" presStyleCnt="5" custScaleX="10889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5338A92B-E405-4204-BB77-08DBC1A5A45F}" type="pres">
      <dgm:prSet presAssocID="{DAAD765C-8A30-4728-A532-BFBD877612FE}" presName="desTx" presStyleLbl="alignAccFollowNode1" presStyleIdx="3" presStyleCnt="5" custScaleX="10937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B6C7E4A2-1856-48A0-86B0-C8166D1CC250}" type="pres">
      <dgm:prSet presAssocID="{E59C8EE9-2B15-4D0B-8C53-4F55D3C31E8E}" presName="space" presStyleCnt="0"/>
      <dgm:spPr/>
    </dgm:pt>
    <dgm:pt modelId="{0F95DFFA-9FE9-4AF1-AF24-25D3A4B89A65}" type="pres">
      <dgm:prSet presAssocID="{BFEA826F-983E-416B-934A-768976214175}" presName="composite" presStyleCnt="0"/>
      <dgm:spPr/>
    </dgm:pt>
    <dgm:pt modelId="{B65BF266-0E5B-4F5E-AFB7-6CFD26DC8402}" type="pres">
      <dgm:prSet presAssocID="{BFEA826F-983E-416B-934A-768976214175}" presName="parTx" presStyleLbl="alignNode1" presStyleIdx="4" presStyleCnt="5" custScaleX="10905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13F8C00A-41B6-4FFD-9A54-8CB99388D56F}" type="pres">
      <dgm:prSet presAssocID="{BFEA826F-983E-416B-934A-768976214175}" presName="desTx" presStyleLbl="alignAccFollowNode1" presStyleIdx="4" presStyleCnt="5" custScaleX="1083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</dgm:ptLst>
  <dgm:cxnLst>
    <dgm:cxn modelId="{6F7FD8D3-86D9-43D3-92AB-E6F131197137}" type="presOf" srcId="{BAF0EEB5-0573-4066-931A-0755200FBA77}" destId="{EE01AED2-CC3D-4AF2-B14A-29484A5CBC9E}" srcOrd="0" destOrd="0" presId="urn:microsoft.com/office/officeart/2005/8/layout/hList1"/>
    <dgm:cxn modelId="{70FC1A9C-4733-47EF-9CCE-054667AF760A}" srcId="{0E138844-85EC-4F79-9F02-B97C04ED31E6}" destId="{3DC28866-F459-4B75-9350-164A2106EBC4}" srcOrd="0" destOrd="0" parTransId="{836CF3D4-A1E7-4E07-A7A3-149242C43F51}" sibTransId="{19546A3E-8C64-4BAE-B5E4-6A06F510F8EF}"/>
    <dgm:cxn modelId="{43DA86EB-AA7E-44D3-89DA-0EB81BED5914}" srcId="{9C283568-75D4-4FFE-BA47-5799E28D7711}" destId="{BAF0EEB5-0573-4066-931A-0755200FBA77}" srcOrd="1" destOrd="0" parTransId="{23E99061-65B6-45EF-B5DD-F016622703B6}" sibTransId="{14212054-B93B-4F8A-A0F0-785A741E500E}"/>
    <dgm:cxn modelId="{D6757513-473B-46B9-A10F-8FD060B6AC9E}" srcId="{BFEA826F-983E-416B-934A-768976214175}" destId="{CED6D69F-77B9-4555-8B76-AA7751DF993E}" srcOrd="0" destOrd="0" parTransId="{1B3A2D86-0D7A-41D3-8F8D-86BA9A5102E5}" sibTransId="{2E076324-0335-4F7D-A123-2259580D8729}"/>
    <dgm:cxn modelId="{96F9E391-DFE5-49F2-B7F2-A10A30020F88}" srcId="{9C283568-75D4-4FFE-BA47-5799E28D7711}" destId="{BFEA826F-983E-416B-934A-768976214175}" srcOrd="4" destOrd="0" parTransId="{D571A908-4EB9-45BC-9BE9-80EDE316C888}" sibTransId="{49F90E81-729F-4F51-ADAF-E62AE5668738}"/>
    <dgm:cxn modelId="{E7A35A5B-718D-49C6-A594-CD5785B11B18}" srcId="{DAAD765C-8A30-4728-A532-BFBD877612FE}" destId="{BF40E266-8E99-4F67-88B5-E85B8573E586}" srcOrd="0" destOrd="0" parTransId="{49697E4F-8B38-461C-89D9-A32D7F2BF426}" sibTransId="{DA609B36-5E45-47E8-B50C-E8CDC27FAC4E}"/>
    <dgm:cxn modelId="{AD076B76-CFE3-4B7B-BF21-58F3DB62FF7F}" type="presOf" srcId="{BFEA826F-983E-416B-934A-768976214175}" destId="{B65BF266-0E5B-4F5E-AFB7-6CFD26DC8402}" srcOrd="0" destOrd="0" presId="urn:microsoft.com/office/officeart/2005/8/layout/hList1"/>
    <dgm:cxn modelId="{898031E0-3271-46D3-BCC9-2A7A0CF3A141}" type="presOf" srcId="{CED6D69F-77B9-4555-8B76-AA7751DF993E}" destId="{13F8C00A-41B6-4FFD-9A54-8CB99388D56F}" srcOrd="0" destOrd="0" presId="urn:microsoft.com/office/officeart/2005/8/layout/hList1"/>
    <dgm:cxn modelId="{8F001930-C118-464E-9DDD-C836EDA5790B}" type="presOf" srcId="{BF40E266-8E99-4F67-88B5-E85B8573E586}" destId="{5338A92B-E405-4204-BB77-08DBC1A5A45F}" srcOrd="0" destOrd="0" presId="urn:microsoft.com/office/officeart/2005/8/layout/hList1"/>
    <dgm:cxn modelId="{DE03BC07-D328-4030-A1C6-1ABC44288939}" srcId="{9C283568-75D4-4FFE-BA47-5799E28D7711}" destId="{0E138844-85EC-4F79-9F02-B97C04ED31E6}" srcOrd="2" destOrd="0" parTransId="{602B53A3-B1E0-4D05-AD0F-269B2A06298A}" sibTransId="{BA293555-E80B-493D-8A17-DFFBD925E677}"/>
    <dgm:cxn modelId="{9B13C2C6-1A5D-48A5-BAC2-8CEE5C503537}" srcId="{5A24781B-101B-41BE-9C04-E806201F1E69}" destId="{0244EC47-EF3E-458E-B625-12C14F6733B8}" srcOrd="0" destOrd="0" parTransId="{6BBA183A-7A08-451C-A2F7-05453AF84291}" sibTransId="{6FBAC5F1-8597-4531-AA47-C2D92A311300}"/>
    <dgm:cxn modelId="{A6152156-98AE-4C77-9BFA-312EFAB69A9E}" srcId="{9C283568-75D4-4FFE-BA47-5799E28D7711}" destId="{5A24781B-101B-41BE-9C04-E806201F1E69}" srcOrd="0" destOrd="0" parTransId="{DFAE8152-4A99-494A-94A5-845850E5961E}" sibTransId="{7DFD56EA-A1AF-48DA-865E-DC150EDBB015}"/>
    <dgm:cxn modelId="{D44F5DAC-DF1E-43C8-91E8-565FED043B7B}" srcId="{9C283568-75D4-4FFE-BA47-5799E28D7711}" destId="{DAAD765C-8A30-4728-A532-BFBD877612FE}" srcOrd="3" destOrd="0" parTransId="{FC72A1C4-4246-4FE6-B0AA-DCD139D33E50}" sibTransId="{E59C8EE9-2B15-4D0B-8C53-4F55D3C31E8E}"/>
    <dgm:cxn modelId="{119C7F5C-611C-4EC3-BA81-1A10C6886F46}" type="presOf" srcId="{DAAD765C-8A30-4728-A532-BFBD877612FE}" destId="{D713726D-95A2-4F41-AFAA-D6F6ADA30A67}" srcOrd="0" destOrd="0" presId="urn:microsoft.com/office/officeart/2005/8/layout/hList1"/>
    <dgm:cxn modelId="{3EFB7388-0DFF-40E2-9F1F-D0029635D683}" srcId="{BAF0EEB5-0573-4066-931A-0755200FBA77}" destId="{C45E86B5-4BF2-4488-9595-EEF13D3E7F4F}" srcOrd="0" destOrd="0" parTransId="{1128EB54-A204-4630-AABB-320635AC4A8A}" sibTransId="{F861C153-3BC0-43BE-A374-207E86CDF3FC}"/>
    <dgm:cxn modelId="{3357A577-FCED-4DA8-890E-1F98E6483AB7}" type="presOf" srcId="{0E138844-85EC-4F79-9F02-B97C04ED31E6}" destId="{8C602D15-AE90-4135-AA15-8BADF32958E2}" srcOrd="0" destOrd="0" presId="urn:microsoft.com/office/officeart/2005/8/layout/hList1"/>
    <dgm:cxn modelId="{FEB2632D-5D6A-437C-95ED-755DBF4DC236}" type="presOf" srcId="{9C283568-75D4-4FFE-BA47-5799E28D7711}" destId="{C08CE6B8-2658-45D6-A287-C84BCF029D98}" srcOrd="0" destOrd="0" presId="urn:microsoft.com/office/officeart/2005/8/layout/hList1"/>
    <dgm:cxn modelId="{01CFB356-65C7-4C99-BF63-F839F328C4F4}" type="presOf" srcId="{C45E86B5-4BF2-4488-9595-EEF13D3E7F4F}" destId="{636C9794-E487-4E4D-B152-B5C926B1B24B}" srcOrd="0" destOrd="0" presId="urn:microsoft.com/office/officeart/2005/8/layout/hList1"/>
    <dgm:cxn modelId="{CE647865-8617-4845-ADFE-69FB53579BF8}" type="presOf" srcId="{3DC28866-F459-4B75-9350-164A2106EBC4}" destId="{746F3D2E-DCE1-497B-841B-C9787537AF6A}" srcOrd="0" destOrd="0" presId="urn:microsoft.com/office/officeart/2005/8/layout/hList1"/>
    <dgm:cxn modelId="{829D10AF-9872-44EB-9B1D-2863DC353A3A}" type="presOf" srcId="{0244EC47-EF3E-458E-B625-12C14F6733B8}" destId="{0DEA2D4E-FD02-466B-B2B5-1CD2B5A0CAB1}" srcOrd="0" destOrd="0" presId="urn:microsoft.com/office/officeart/2005/8/layout/hList1"/>
    <dgm:cxn modelId="{B91E9006-24CC-4245-B225-016C079B49BA}" type="presOf" srcId="{5A24781B-101B-41BE-9C04-E806201F1E69}" destId="{A5500C5A-FF58-4A15-9E5D-48899D1F7D69}" srcOrd="0" destOrd="0" presId="urn:microsoft.com/office/officeart/2005/8/layout/hList1"/>
    <dgm:cxn modelId="{A0B656C9-E37E-4962-89B7-2D55C77DE743}" type="presParOf" srcId="{C08CE6B8-2658-45D6-A287-C84BCF029D98}" destId="{F0B8585D-7490-4267-9DD3-B6070C41CDEE}" srcOrd="0" destOrd="0" presId="urn:microsoft.com/office/officeart/2005/8/layout/hList1"/>
    <dgm:cxn modelId="{F0F5A47D-6563-45CF-B197-7914E6F74398}" type="presParOf" srcId="{F0B8585D-7490-4267-9DD3-B6070C41CDEE}" destId="{A5500C5A-FF58-4A15-9E5D-48899D1F7D69}" srcOrd="0" destOrd="0" presId="urn:microsoft.com/office/officeart/2005/8/layout/hList1"/>
    <dgm:cxn modelId="{7880C730-29A9-43FD-A1DE-DC9EE9854D8A}" type="presParOf" srcId="{F0B8585D-7490-4267-9DD3-B6070C41CDEE}" destId="{0DEA2D4E-FD02-466B-B2B5-1CD2B5A0CAB1}" srcOrd="1" destOrd="0" presId="urn:microsoft.com/office/officeart/2005/8/layout/hList1"/>
    <dgm:cxn modelId="{696F635D-CBF3-4CF9-9CD5-05784FD16B29}" type="presParOf" srcId="{C08CE6B8-2658-45D6-A287-C84BCF029D98}" destId="{2FA2093C-90F2-4C85-8269-706C59D14845}" srcOrd="1" destOrd="0" presId="urn:microsoft.com/office/officeart/2005/8/layout/hList1"/>
    <dgm:cxn modelId="{E17AE2C0-9517-4269-89E3-846A0B66B97A}" type="presParOf" srcId="{C08CE6B8-2658-45D6-A287-C84BCF029D98}" destId="{E1F65475-0AAC-4E88-84AF-A0ECACFE72C2}" srcOrd="2" destOrd="0" presId="urn:microsoft.com/office/officeart/2005/8/layout/hList1"/>
    <dgm:cxn modelId="{D4B081E3-9B8A-40C6-8E92-0AC274E2BB07}" type="presParOf" srcId="{E1F65475-0AAC-4E88-84AF-A0ECACFE72C2}" destId="{EE01AED2-CC3D-4AF2-B14A-29484A5CBC9E}" srcOrd="0" destOrd="0" presId="urn:microsoft.com/office/officeart/2005/8/layout/hList1"/>
    <dgm:cxn modelId="{7F3E85F4-2977-4DB8-B7B3-F19D7E94183F}" type="presParOf" srcId="{E1F65475-0AAC-4E88-84AF-A0ECACFE72C2}" destId="{636C9794-E487-4E4D-B152-B5C926B1B24B}" srcOrd="1" destOrd="0" presId="urn:microsoft.com/office/officeart/2005/8/layout/hList1"/>
    <dgm:cxn modelId="{E05B7692-3F6B-4C0E-B6C5-E6602EF851FD}" type="presParOf" srcId="{C08CE6B8-2658-45D6-A287-C84BCF029D98}" destId="{3927031F-5998-41FA-8145-539BC5663028}" srcOrd="3" destOrd="0" presId="urn:microsoft.com/office/officeart/2005/8/layout/hList1"/>
    <dgm:cxn modelId="{5348F7B6-00C9-4E31-939E-9D0033691DEE}" type="presParOf" srcId="{C08CE6B8-2658-45D6-A287-C84BCF029D98}" destId="{F460AD09-DC10-4B3C-9D9E-089B2CD49664}" srcOrd="4" destOrd="0" presId="urn:microsoft.com/office/officeart/2005/8/layout/hList1"/>
    <dgm:cxn modelId="{20681030-F9A3-4C3E-A386-85E7F669CC2A}" type="presParOf" srcId="{F460AD09-DC10-4B3C-9D9E-089B2CD49664}" destId="{8C602D15-AE90-4135-AA15-8BADF32958E2}" srcOrd="0" destOrd="0" presId="urn:microsoft.com/office/officeart/2005/8/layout/hList1"/>
    <dgm:cxn modelId="{06980265-CCCD-4818-B7E1-7092546C9D21}" type="presParOf" srcId="{F460AD09-DC10-4B3C-9D9E-089B2CD49664}" destId="{746F3D2E-DCE1-497B-841B-C9787537AF6A}" srcOrd="1" destOrd="0" presId="urn:microsoft.com/office/officeart/2005/8/layout/hList1"/>
    <dgm:cxn modelId="{EE35330B-360E-4090-AB7E-0E6A5292C938}" type="presParOf" srcId="{C08CE6B8-2658-45D6-A287-C84BCF029D98}" destId="{40F619FB-C7FF-4EB8-8D7E-6158FA7519A0}" srcOrd="5" destOrd="0" presId="urn:microsoft.com/office/officeart/2005/8/layout/hList1"/>
    <dgm:cxn modelId="{63C4DBC7-60D1-4417-9784-18F1DD798EC7}" type="presParOf" srcId="{C08CE6B8-2658-45D6-A287-C84BCF029D98}" destId="{9253F95C-031F-4D5D-B0C8-39134418FECC}" srcOrd="6" destOrd="0" presId="urn:microsoft.com/office/officeart/2005/8/layout/hList1"/>
    <dgm:cxn modelId="{D7BE99B5-976D-4049-B821-302B3D605746}" type="presParOf" srcId="{9253F95C-031F-4D5D-B0C8-39134418FECC}" destId="{D713726D-95A2-4F41-AFAA-D6F6ADA30A67}" srcOrd="0" destOrd="0" presId="urn:microsoft.com/office/officeart/2005/8/layout/hList1"/>
    <dgm:cxn modelId="{DA3F4098-12CE-4ECD-A82A-B63314DC3091}" type="presParOf" srcId="{9253F95C-031F-4D5D-B0C8-39134418FECC}" destId="{5338A92B-E405-4204-BB77-08DBC1A5A45F}" srcOrd="1" destOrd="0" presId="urn:microsoft.com/office/officeart/2005/8/layout/hList1"/>
    <dgm:cxn modelId="{6FB26C66-D325-4FB1-A0A4-32879977E1B8}" type="presParOf" srcId="{C08CE6B8-2658-45D6-A287-C84BCF029D98}" destId="{B6C7E4A2-1856-48A0-86B0-C8166D1CC250}" srcOrd="7" destOrd="0" presId="urn:microsoft.com/office/officeart/2005/8/layout/hList1"/>
    <dgm:cxn modelId="{2A996E00-A25B-47C9-A0A5-1F36CDA627F7}" type="presParOf" srcId="{C08CE6B8-2658-45D6-A287-C84BCF029D98}" destId="{0F95DFFA-9FE9-4AF1-AF24-25D3A4B89A65}" srcOrd="8" destOrd="0" presId="urn:microsoft.com/office/officeart/2005/8/layout/hList1"/>
    <dgm:cxn modelId="{E01A588E-89ED-4BF1-9D9B-C2DB753878FE}" type="presParOf" srcId="{0F95DFFA-9FE9-4AF1-AF24-25D3A4B89A65}" destId="{B65BF266-0E5B-4F5E-AFB7-6CFD26DC8402}" srcOrd="0" destOrd="0" presId="urn:microsoft.com/office/officeart/2005/8/layout/hList1"/>
    <dgm:cxn modelId="{E537AC09-7BB1-456F-AC6C-108FB24D5469}" type="presParOf" srcId="{0F95DFFA-9FE9-4AF1-AF24-25D3A4B89A65}" destId="{13F8C00A-41B6-4FFD-9A54-8CB99388D5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FA09-09B4-402B-9CEB-9BE037B17BF5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F939A-C825-4CB3-A86A-401836B371D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724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3E7C84-91F9-4125-A1E5-C837D882F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983641E-1D7E-47CD-A5DC-F5C8D83BC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05EB8-CBED-4563-BC0E-007549A1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16AD30-BD7B-46AD-9A0B-0FD0A9DA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012FFC-9ECB-4035-BD09-82DD92E5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649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9D5188-8916-46DD-9DDF-049EBD87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F352E1-999E-4C31-A4BF-75CC0B6C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8E0501-2215-4DCF-A260-43E0015F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38F95D-EB44-4A31-AAF1-81A9696E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92943F-B606-4978-A52F-F31E5187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13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24AB623-96A0-4B20-B828-F891DA02B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B13BC88-F816-4E5E-A87D-F8BF8B956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B4B404-31F0-45DD-B6C2-C9F14BE9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42CCC5-F420-4717-ABE2-ECB27FD5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019C1-88FA-42E2-9D8E-5035A5B9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456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843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EFEDE3"/>
                </a:solidFill>
              </a:rPr>
              <a:pPr/>
              <a:t>7/19/2018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‹Nº›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1027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05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0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9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599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487A99-2DF5-450D-8356-A465312A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A1B854-AC95-431B-9D12-2F02B67B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8B36B4-BEBD-4F6B-9C18-4B63049C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1D68C5-B118-4754-AC30-46234B55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E32E2-AECE-497E-8594-AF12C296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5993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630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5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7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93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9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0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2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6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3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4CE1B6-A160-4265-933E-26D37295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7693BAB-CD61-43F3-94F5-A1C9A21B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32E174-170C-4339-B74A-3DF28AE1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5ADE52-1562-4B5E-BCFF-8DC79759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9CC1E1-F5F9-4BE5-A148-00D98F1F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7808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77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49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E3B-67EB-412B-9519-4B590654D961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15B4-C037-4574-A1EE-41E4EBD31B88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0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18C397-B7E9-435C-83A1-F3F2E76C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17925E-A597-432F-AACC-2A46A14E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C0766D3-FE69-419C-A1C6-4E690DB57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EF289E8-70FE-41F9-BD32-9E6099DF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0ED0B69-BD49-4072-8ED7-8FAB166D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2969F12-C73E-4EA9-96DD-39C9AF95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630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843D4-59B2-49F9-8963-5FA0A579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E34465-90BF-4B28-A30A-3CC9FD9F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6EABF20-DAE6-4084-A99F-7B1620787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B2790EB-2AAF-40A2-9BE3-A76F1735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CFFE7DF-92FA-4E51-99FD-187ACC36B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C15317-6FA1-4AAD-BED8-2F6A4B97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7201218-321D-42FB-AE40-35CD5883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09CC0D7-0FA0-430E-8EB9-B8F2F3EC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18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6A00B-C1A7-4E29-A220-E03D2498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A7C578D-4EE4-4543-9D46-21D98515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1318291-3D2A-4432-8FEC-16F9F5F9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6A28B4A-AE99-43B4-8AA0-5BCA3415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86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1D3EF33-FACA-4158-A856-7BFA345B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B8E8881-5392-4C3E-BAD1-90D290D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EBEE631-8272-4896-99D9-C0E531B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843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3A6D09-5D05-4A49-875B-2F861C13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EDEFEE-BE23-4216-86F1-CE47F51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85C4D18-A9DE-48B0-BECA-2A016844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3C2FCD-9F7C-44B5-BB80-026C61F2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AD683C7-6C39-4EF1-94E0-1BEE6400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965390-9097-47CA-8685-55A47459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923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BDFB77-2B6C-4104-A024-A8E02F1D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A4EE21D-F29D-465F-BAD7-81CD46D98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BD8B9DE-F2FD-4455-8E18-1240A7AEE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8788A6C-01B3-470E-820F-23327B4C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62CF4A-4DA1-4DC4-A301-BFD0483A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593B9D5-95CA-4CCD-A1F1-ECBCC242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0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0418ED2-49D2-4DC3-B939-61D538B3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E7B96D6-7E31-4D9B-A9B6-CD862C49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9BF41F-4624-42AF-8420-77C64062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91EA-EDC3-4775-9437-5A1272A63E9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4CE360-8839-447C-97AD-14C1FACF1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A6BB5E-CBCC-499A-9E01-CCAA74A95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1C27-6621-4E52-8B37-318EF2F0A4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98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 defTabSz="457200"/>
              <a:t>7/19/2018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69E57DC2-970A-4B3E-BB1C-7A09969E49DF}" type="slidenum">
              <a:rPr lang="en-US" dirty="0">
                <a:solidFill>
                  <a:srgbClr val="191B0E"/>
                </a:solidFill>
              </a:rPr>
              <a:pPr defTabSz="457200"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9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6E3B-67EB-412B-9519-4B590654D96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19/07/2018</a:t>
            </a:fld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15B4-C037-4574-A1EE-41E4EBD31B8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cid:image001.png@01D4049A.4103317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reano@mtc.Gob.p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C880B03-3405-4041-BC03-309201E8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07B600C-6C8D-41CF-8A81-4B4E4B9B11A5}"/>
              </a:ext>
            </a:extLst>
          </p:cNvPr>
          <p:cNvSpPr txBox="1"/>
          <p:nvPr/>
        </p:nvSpPr>
        <p:spPr>
          <a:xfrm>
            <a:off x="7732889" y="3136612"/>
            <a:ext cx="4496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 ESTRATÉGICO NACIONAL DE</a:t>
            </a:r>
          </a:p>
          <a:p>
            <a:r>
              <a:rPr lang="es-ES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SEGURIDAD VIAL DEL </a:t>
            </a:r>
            <a:r>
              <a:rPr lang="es-ES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PERÚ</a:t>
            </a:r>
          </a:p>
          <a:p>
            <a:r>
              <a:rPr lang="es-ES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PENsv 2017-2021</a:t>
            </a:r>
            <a:endParaRPr lang="es-PE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9AD1A88-FB81-439E-8BC3-6BFD7B02E856}"/>
              </a:ext>
            </a:extLst>
          </p:cNvPr>
          <p:cNvSpPr txBox="1"/>
          <p:nvPr/>
        </p:nvSpPr>
        <p:spPr>
          <a:xfrm>
            <a:off x="7732889" y="4614286"/>
            <a:ext cx="29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Econ: </a:t>
            </a:r>
            <a:r>
              <a:rPr lang="es-ES" b="1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Emilio </a:t>
            </a:r>
            <a:r>
              <a:rPr lang="es-ES" b="1" dirty="0" smtClean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Reaño Gutiérrez</a:t>
            </a:r>
            <a:endParaRPr lang="es-PE" dirty="0">
              <a:solidFill>
                <a:srgbClr val="3C3E3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80F78EC-F44A-495B-A154-1CD2E825D80D}"/>
              </a:ext>
            </a:extLst>
          </p:cNvPr>
          <p:cNvSpPr txBox="1"/>
          <p:nvPr/>
        </p:nvSpPr>
        <p:spPr>
          <a:xfrm>
            <a:off x="10553726" y="5999628"/>
            <a:ext cx="139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JULIO. 20 </a:t>
            </a:r>
            <a:r>
              <a:rPr lang="es-ES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 2018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540815" y="196706"/>
            <a:ext cx="15441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CONSEJO NACIONAL DE SEGURIDAD VIAL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D7510AF-430E-4745-B518-ACECD5C53DBB}"/>
              </a:ext>
            </a:extLst>
          </p:cNvPr>
          <p:cNvGrpSpPr/>
          <p:nvPr/>
        </p:nvGrpSpPr>
        <p:grpSpPr>
          <a:xfrm>
            <a:off x="820776" y="1345691"/>
            <a:ext cx="7011260" cy="3785652"/>
            <a:chOff x="820776" y="1345691"/>
            <a:chExt cx="7011260" cy="378565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9B613CFC-5D9F-4929-8B6C-B4B2F795E51C}"/>
                </a:ext>
              </a:extLst>
            </p:cNvPr>
            <p:cNvSpPr txBox="1"/>
            <p:nvPr/>
          </p:nvSpPr>
          <p:spPr>
            <a:xfrm>
              <a:off x="820776" y="1345691"/>
              <a:ext cx="4086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600" b="1" dirty="0">
                  <a:solidFill>
                    <a:srgbClr val="3C3E3C"/>
                  </a:solidFill>
                </a:rPr>
                <a:t>EL </a:t>
              </a:r>
              <a:r>
                <a:rPr lang="es-PE" sz="3600" b="1" dirty="0" smtClean="0">
                  <a:solidFill>
                    <a:srgbClr val="3C3E3C"/>
                  </a:solidFill>
                </a:rPr>
                <a:t>PENsv 2017-2021</a:t>
              </a:r>
              <a:endParaRPr lang="es-PE" sz="3600" b="1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B5319ECA-3256-462D-99F3-C352EC567C88}"/>
                </a:ext>
              </a:extLst>
            </p:cNvPr>
            <p:cNvSpPr/>
            <p:nvPr/>
          </p:nvSpPr>
          <p:spPr>
            <a:xfrm>
              <a:off x="820776" y="1992022"/>
              <a:ext cx="701126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El plan  estratégico nacional de seguridad vial busca:</a:t>
              </a:r>
            </a:p>
            <a:p>
              <a:endParaRPr lang="es-PE" dirty="0">
                <a:solidFill>
                  <a:srgbClr val="3C3E3C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Consolidar ciudadanía para preservar la vida</a:t>
              </a:r>
              <a:r>
                <a:rPr lang="es-PE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: Prevenir la pérdida de   una vida más en los siniestros de  tránsito.</a:t>
              </a:r>
            </a:p>
            <a:p>
              <a:endParaRPr lang="es-PE" b="1" dirty="0">
                <a:solidFill>
                  <a:srgbClr val="3C3E3C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E" b="1" dirty="0" smtClean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“ </a:t>
              </a:r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una ciudadanía de seguridad vial”, </a:t>
              </a:r>
              <a:r>
                <a:rPr lang="es-PE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de deberes y derechos en el uso del espacio público para nuestra movilidad cotidiana</a:t>
              </a:r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endParaRPr lang="es-PE" b="1" dirty="0" smtClean="0">
                <a:solidFill>
                  <a:srgbClr val="3C3E3C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s-PE" b="1" dirty="0">
                <a:solidFill>
                  <a:srgbClr val="3C3E3C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E" b="1" dirty="0" smtClean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significa </a:t>
              </a:r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transformación,  cambio  desde un enfoque reactivo (</a:t>
              </a:r>
              <a:r>
                <a:rPr lang="es-PE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contar fallecidos y buscar culpables</a:t>
              </a:r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) a uno preventivo (</a:t>
              </a:r>
              <a:r>
                <a:rPr lang="es-PE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preservar la vida en todo lugar, para todos nuestros desplazamientos y para todos los usuarios</a:t>
              </a:r>
              <a:r>
                <a:rPr lang="es-PE" b="1" dirty="0">
                  <a:solidFill>
                    <a:srgbClr val="3C3E3C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2F0AF48-4A98-4294-80D1-535B63678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05" y="1992022"/>
            <a:ext cx="2158821" cy="215882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27F2E12-79BA-485D-B3A3-613DEFFCF6BB}"/>
              </a:ext>
            </a:extLst>
          </p:cNvPr>
          <p:cNvGrpSpPr/>
          <p:nvPr/>
        </p:nvGrpSpPr>
        <p:grpSpPr>
          <a:xfrm flipH="1">
            <a:off x="11034885" y="188577"/>
            <a:ext cx="1157115" cy="1271023"/>
            <a:chOff x="5322707" y="3377463"/>
            <a:chExt cx="1524004" cy="16740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AAEEE036-3C92-4C59-9E4B-558BA50B6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E13EA910-7022-43D0-B514-66A4AD73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1"/>
              <a:ext cx="1010360" cy="1010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1"/>
            <a:ext cx="12192003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488B1EE-4A57-46F7-BF7D-D7BBF9421048}"/>
              </a:ext>
            </a:extLst>
          </p:cNvPr>
          <p:cNvGrpSpPr/>
          <p:nvPr/>
        </p:nvGrpSpPr>
        <p:grpSpPr>
          <a:xfrm>
            <a:off x="0" y="232419"/>
            <a:ext cx="1157114" cy="1271023"/>
            <a:chOff x="5322708" y="3377463"/>
            <a:chExt cx="1524003" cy="167402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7A024D81-6AB5-414A-B5BF-E97CE1FC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A637C92A-699F-41D9-BC20-5A074A12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613CFC-5D9F-4929-8B6C-B4B2F795E51C}"/>
              </a:ext>
            </a:extLst>
          </p:cNvPr>
          <p:cNvSpPr txBox="1"/>
          <p:nvPr/>
        </p:nvSpPr>
        <p:spPr>
          <a:xfrm>
            <a:off x="1247239" y="377698"/>
            <a:ext cx="104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3C3E3C"/>
                </a:solidFill>
              </a:rPr>
              <a:t>PENSV: MODELO </a:t>
            </a:r>
            <a:r>
              <a:rPr lang="es-ES_tradnl" sz="4000" b="1" dirty="0" smtClean="0">
                <a:solidFill>
                  <a:srgbClr val="3C3E3C"/>
                </a:solidFill>
              </a:rPr>
              <a:t>CONCEPTUAL - </a:t>
            </a:r>
            <a:r>
              <a:rPr lang="es-ES_tradnl" sz="4000" b="1" dirty="0">
                <a:solidFill>
                  <a:srgbClr val="3C3E3C"/>
                </a:solidFill>
              </a:rPr>
              <a:t>COMPONENTES</a:t>
            </a:r>
            <a:endParaRPr lang="es-PE" sz="4000" b="1" dirty="0">
              <a:solidFill>
                <a:srgbClr val="3C3E3C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5319ECA-3256-462D-99F3-C352EC567C88}"/>
              </a:ext>
            </a:extLst>
          </p:cNvPr>
          <p:cNvSpPr/>
          <p:nvPr/>
        </p:nvSpPr>
        <p:spPr>
          <a:xfrm>
            <a:off x="410797" y="2309254"/>
            <a:ext cx="398645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BakerSignetBT"/>
              </a:rPr>
              <a:t>Proceso integral donde se articulan y ejecutan, políticas, estrategias, normas, procedimientos y actividades, con la </a:t>
            </a:r>
            <a:r>
              <a:rPr lang="es-MX" sz="20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BakerSignetBT"/>
              </a:rPr>
              <a:t>finalidad</a:t>
            </a:r>
            <a:r>
              <a:rPr lang="es-MX" sz="20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BakerSignetBT"/>
              </a:rPr>
              <a:t> de proteger a los usuarios del sistema de tránsito y su medio ambiente, en un marco de respeto a sus derechos fundamentales</a:t>
            </a:r>
            <a:r>
              <a:rPr lang="es-MX" sz="2000" dirty="0">
                <a:solidFill>
                  <a:srgbClr val="3C3E3C"/>
                </a:solidFill>
                <a:latin typeface="BakerSignetBT"/>
                <a:ea typeface="Calibri" panose="020F0502020204030204" pitchFamily="34" charset="0"/>
                <a:cs typeface="BakerSignetBT"/>
              </a:rPr>
              <a:t>.</a:t>
            </a:r>
            <a:endParaRPr lang="es-PE" sz="2000" dirty="0">
              <a:solidFill>
                <a:srgbClr val="3C3E3C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5D93C208-8594-40E8-BB24-D6C8D31F31D5}"/>
              </a:ext>
            </a:extLst>
          </p:cNvPr>
          <p:cNvGrpSpPr/>
          <p:nvPr/>
        </p:nvGrpSpPr>
        <p:grpSpPr>
          <a:xfrm>
            <a:off x="4402786" y="1085584"/>
            <a:ext cx="7412569" cy="5168567"/>
            <a:chOff x="4815750" y="888897"/>
            <a:chExt cx="6848957" cy="449540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6696E51-261F-45D6-B474-3849274144CB}"/>
                </a:ext>
              </a:extLst>
            </p:cNvPr>
            <p:cNvGrpSpPr/>
            <p:nvPr/>
          </p:nvGrpSpPr>
          <p:grpSpPr>
            <a:xfrm>
              <a:off x="4815750" y="888897"/>
              <a:ext cx="6848957" cy="4486596"/>
              <a:chOff x="4837002" y="1157114"/>
              <a:chExt cx="6848957" cy="448659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9D6F7AA2-89FC-4192-B897-5A9F2C1DD70C}"/>
                  </a:ext>
                </a:extLst>
              </p:cNvPr>
              <p:cNvGrpSpPr/>
              <p:nvPr/>
            </p:nvGrpSpPr>
            <p:grpSpPr>
              <a:xfrm>
                <a:off x="4837002" y="1157114"/>
                <a:ext cx="6848957" cy="4486596"/>
                <a:chOff x="4574704" y="1357411"/>
                <a:chExt cx="7122945" cy="466607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6C79C983-4ADC-4BB4-991B-421D7939B15C}"/>
                    </a:ext>
                  </a:extLst>
                </p:cNvPr>
                <p:cNvGrpSpPr/>
                <p:nvPr/>
              </p:nvGrpSpPr>
              <p:grpSpPr>
                <a:xfrm>
                  <a:off x="4660900" y="1362999"/>
                  <a:ext cx="7025057" cy="4660491"/>
                  <a:chOff x="5471887" y="1363000"/>
                  <a:chExt cx="6214070" cy="4122474"/>
                </a:xfrm>
              </p:grpSpPr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xmlns="" id="{C452B4DB-574F-4850-89F6-4C9160F87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52373" y="1363000"/>
                    <a:ext cx="0" cy="4122474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xmlns="" id="{CA52C0B1-F86F-4365-BCDA-2B58FB928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90673" y="1648750"/>
                    <a:ext cx="0" cy="3836724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xmlns="" id="{69D0C4B6-ED86-48C2-BB95-9DD0599729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471887" y="1951940"/>
                    <a:ext cx="6214070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xmlns="" id="{175DD034-DC7E-4949-901F-75091E8080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1363000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xmlns="" id="{BB777C96-3CF7-4643-8D7D-D8E3CABB5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1648750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xmlns="" id="{D9BF1E38-0E78-449C-B3B2-B7364716D1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2248825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="" id="{A0E79ADF-7A97-4AD5-B826-559AEDC0F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2544100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xmlns="" id="{68E7BCE2-09B5-487C-A70F-CCD31185AF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2858425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xmlns="" id="{72F65CCB-7E8F-4842-A940-DA9E3EB06E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3172750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xmlns="" id="{C1229BEC-E64A-41DA-BCB0-E32A149EC8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3476625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xmlns="" id="{A1D2FCF9-F256-4325-B7B3-203339E85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3772825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xmlns="" id="{5C493A96-B14B-4196-8F99-F8CA80CE2A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4087150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BA351A7E-9D05-4C02-8B89-C1D5E4A2A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4391950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681C6E9C-8744-493F-963C-A537E0A735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90673" y="4674282"/>
                    <a:ext cx="35952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2F9DDD58-ECC8-4212-820A-EBB20DF373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52373" y="4956615"/>
                    <a:ext cx="523358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0E2E10C4-F59A-4311-9444-07BF436537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471887" y="5485474"/>
                    <a:ext cx="6204544" cy="0"/>
                  </a:xfrm>
                  <a:prstGeom prst="line">
                    <a:avLst/>
                  </a:prstGeom>
                  <a:ln w="28575">
                    <a:solidFill>
                      <a:srgbClr val="F89D2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xmlns="" id="{5F23EBB3-00E5-4AE5-A9DC-904ACFED1C24}"/>
                    </a:ext>
                  </a:extLst>
                </p:cNvPr>
                <p:cNvGrpSpPr/>
                <p:nvPr/>
              </p:nvGrpSpPr>
              <p:grpSpPr>
                <a:xfrm>
                  <a:off x="4574704" y="1357411"/>
                  <a:ext cx="7122945" cy="4631875"/>
                  <a:chOff x="4574704" y="1357411"/>
                  <a:chExt cx="7122945" cy="463187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00FD58A1-C24C-43CA-8A14-D116B264C30F}"/>
                      </a:ext>
                    </a:extLst>
                  </p:cNvPr>
                  <p:cNvSpPr/>
                  <p:nvPr/>
                </p:nvSpPr>
                <p:spPr>
                  <a:xfrm>
                    <a:off x="7962149" y="1357411"/>
                    <a:ext cx="1464954" cy="3062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COMPONENTES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xmlns="" id="{BC4BE4B7-946B-4C6D-989B-E891E910B810}"/>
                      </a:ext>
                    </a:extLst>
                  </p:cNvPr>
                  <p:cNvSpPr/>
                  <p:nvPr/>
                </p:nvSpPr>
                <p:spPr>
                  <a:xfrm>
                    <a:off x="6265767" y="1698131"/>
                    <a:ext cx="799760" cy="3062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NIVEL 1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xmlns="" id="{E1065FB0-26AD-4790-9586-0B4AE0D1B704}"/>
                      </a:ext>
                    </a:extLst>
                  </p:cNvPr>
                  <p:cNvSpPr/>
                  <p:nvPr/>
                </p:nvSpPr>
                <p:spPr>
                  <a:xfrm>
                    <a:off x="9253828" y="1700755"/>
                    <a:ext cx="799760" cy="3062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NIVEL 2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4BCB56AC-A1AD-43F2-8D5F-3AB718CB091E}"/>
                      </a:ext>
                    </a:extLst>
                  </p:cNvPr>
                  <p:cNvSpPr/>
                  <p:nvPr/>
                </p:nvSpPr>
                <p:spPr>
                  <a:xfrm>
                    <a:off x="5776233" y="2093012"/>
                    <a:ext cx="1717698" cy="4732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A. GESTIÓN</a:t>
                    </a:r>
                  </a:p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INTERINSTITUCIONAL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ED604FB7-D544-4E9F-A39E-DD1509DE0A9E}"/>
                      </a:ext>
                    </a:extLst>
                  </p:cNvPr>
                  <p:cNvSpPr/>
                  <p:nvPr/>
                </p:nvSpPr>
                <p:spPr>
                  <a:xfrm>
                    <a:off x="5765470" y="2955711"/>
                    <a:ext cx="1975862" cy="4732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B. INFRAESTRUCTURA</a:t>
                    </a:r>
                  </a:p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VIAL Y </a:t>
                    </a:r>
                    <a:r>
                      <a:rPr lang="es-PE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ENTORNO</a:t>
                    </a:r>
                    <a:endParaRPr lang="es-PE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3D70263A-0307-44E7-ADD0-40886A069A73}"/>
                      </a:ext>
                    </a:extLst>
                  </p:cNvPr>
                  <p:cNvSpPr/>
                  <p:nvPr/>
                </p:nvSpPr>
                <p:spPr>
                  <a:xfrm>
                    <a:off x="5774026" y="3884402"/>
                    <a:ext cx="1975862" cy="6681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C. CARACTERÍSTICAS DEL VEHÍCULO Y EQUIPAMIENTO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BC7070C5-F4E2-45BC-8824-D02E41295595}"/>
                      </a:ext>
                    </a:extLst>
                  </p:cNvPr>
                  <p:cNvSpPr/>
                  <p:nvPr/>
                </p:nvSpPr>
                <p:spPr>
                  <a:xfrm>
                    <a:off x="5761326" y="4861520"/>
                    <a:ext cx="1975862" cy="4732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D.  USUARIOS DE LAS VÍAS</a:t>
                    </a: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7176CA4F-08D6-4C6C-9F15-9CD95FC56567}"/>
                      </a:ext>
                    </a:extLst>
                  </p:cNvPr>
                  <p:cNvSpPr/>
                  <p:nvPr/>
                </p:nvSpPr>
                <p:spPr>
                  <a:xfrm>
                    <a:off x="5755238" y="5365612"/>
                    <a:ext cx="1975862" cy="4732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PE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E. SISTEMA DE ATENCIÓN A VÍCTIMAS</a:t>
                    </a:r>
                  </a:p>
                </p:txBody>
              </p:sp>
              <p:sp>
                <p:nvSpPr>
                  <p:cNvPr id="54" name="Rectángulo 1">
                    <a:extLst>
                      <a:ext uri="{FF2B5EF4-FFF2-40B4-BE49-F238E27FC236}">
                        <a16:creationId xmlns:a16="http://schemas.microsoft.com/office/drawing/2014/main" xmlns="" id="{58725336-93FD-4D84-BFF6-0B957BBA1C6B}"/>
                      </a:ext>
                    </a:extLst>
                  </p:cNvPr>
                  <p:cNvSpPr/>
                  <p:nvPr/>
                </p:nvSpPr>
                <p:spPr>
                  <a:xfrm>
                    <a:off x="7669830" y="2024704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A.1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Marco Institucional y Normativo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55" name="Rectángulo 1">
                    <a:extLst>
                      <a:ext uri="{FF2B5EF4-FFF2-40B4-BE49-F238E27FC236}">
                        <a16:creationId xmlns:a16="http://schemas.microsoft.com/office/drawing/2014/main" xmlns="" id="{C5AA4B9D-29AF-4F82-90C6-52E46B3F9E10}"/>
                      </a:ext>
                    </a:extLst>
                  </p:cNvPr>
                  <p:cNvSpPr/>
                  <p:nvPr/>
                </p:nvSpPr>
                <p:spPr>
                  <a:xfrm>
                    <a:off x="7669830" y="2354600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A.2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Articulación Interinstitucional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56" name="Rectángulo 1">
                    <a:extLst>
                      <a:ext uri="{FF2B5EF4-FFF2-40B4-BE49-F238E27FC236}">
                        <a16:creationId xmlns:a16="http://schemas.microsoft.com/office/drawing/2014/main" xmlns="" id="{AA2A1C83-C305-4E3E-8BA4-0CA3DAE7AE27}"/>
                      </a:ext>
                    </a:extLst>
                  </p:cNvPr>
                  <p:cNvSpPr/>
                  <p:nvPr/>
                </p:nvSpPr>
                <p:spPr>
                  <a:xfrm>
                    <a:off x="7673569" y="2697485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B.1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Espacio Público de infraestructura vial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57" name="Rectángulo 1">
                    <a:extLst>
                      <a:ext uri="{FF2B5EF4-FFF2-40B4-BE49-F238E27FC236}">
                        <a16:creationId xmlns:a16="http://schemas.microsoft.com/office/drawing/2014/main" xmlns="" id="{AE6C7E12-1DEF-421F-AA9B-8B7F4AD2CDEF}"/>
                      </a:ext>
                    </a:extLst>
                  </p:cNvPr>
                  <p:cNvSpPr/>
                  <p:nvPr/>
                </p:nvSpPr>
                <p:spPr>
                  <a:xfrm>
                    <a:off x="7673569" y="3053132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B.2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Seguridad Vial Preventiva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58" name="Rectángulo 1">
                    <a:extLst>
                      <a:ext uri="{FF2B5EF4-FFF2-40B4-BE49-F238E27FC236}">
                        <a16:creationId xmlns:a16="http://schemas.microsoft.com/office/drawing/2014/main" xmlns="" id="{CBC662E7-EE32-46DA-9891-8937CC63A5E4}"/>
                      </a:ext>
                    </a:extLst>
                  </p:cNvPr>
                  <p:cNvSpPr/>
                  <p:nvPr/>
                </p:nvSpPr>
                <p:spPr>
                  <a:xfrm>
                    <a:off x="7673569" y="3408879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B.3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Área de Concentración de Siniestros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59" name="Rectángulo 1">
                    <a:extLst>
                      <a:ext uri="{FF2B5EF4-FFF2-40B4-BE49-F238E27FC236}">
                        <a16:creationId xmlns:a16="http://schemas.microsoft.com/office/drawing/2014/main" xmlns="" id="{E29B5BFB-88CD-4167-B735-00919B6DC5F1}"/>
                      </a:ext>
                    </a:extLst>
                  </p:cNvPr>
                  <p:cNvSpPr/>
                  <p:nvPr/>
                </p:nvSpPr>
                <p:spPr>
                  <a:xfrm>
                    <a:off x="7675054" y="3751982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C.1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Parque Vehicular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0" name="Rectángulo 1">
                    <a:extLst>
                      <a:ext uri="{FF2B5EF4-FFF2-40B4-BE49-F238E27FC236}">
                        <a16:creationId xmlns:a16="http://schemas.microsoft.com/office/drawing/2014/main" xmlns="" id="{DE15FA67-A2F4-40B6-9C68-BA3B57DFFD70}"/>
                      </a:ext>
                    </a:extLst>
                  </p:cNvPr>
                  <p:cNvSpPr/>
                  <p:nvPr/>
                </p:nvSpPr>
                <p:spPr>
                  <a:xfrm>
                    <a:off x="7674581" y="4093532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C.2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Seguridad Activa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1" name="Rectángulo 1">
                    <a:extLst>
                      <a:ext uri="{FF2B5EF4-FFF2-40B4-BE49-F238E27FC236}">
                        <a16:creationId xmlns:a16="http://schemas.microsoft.com/office/drawing/2014/main" xmlns="" id="{5DA90A4B-EF82-43FB-8659-F2D542AEDA0E}"/>
                      </a:ext>
                    </a:extLst>
                  </p:cNvPr>
                  <p:cNvSpPr/>
                  <p:nvPr/>
                </p:nvSpPr>
                <p:spPr>
                  <a:xfrm>
                    <a:off x="7691845" y="4436178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C.3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Seguridad Pasiva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2" name="Rectángulo 1">
                    <a:extLst>
                      <a:ext uri="{FF2B5EF4-FFF2-40B4-BE49-F238E27FC236}">
                        <a16:creationId xmlns:a16="http://schemas.microsoft.com/office/drawing/2014/main" xmlns="" id="{15CD6042-FBB0-49E3-9C34-67A074299CFD}"/>
                      </a:ext>
                    </a:extLst>
                  </p:cNvPr>
                  <p:cNvSpPr/>
                  <p:nvPr/>
                </p:nvSpPr>
                <p:spPr>
                  <a:xfrm>
                    <a:off x="7691845" y="4779281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D.1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Concientización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3" name="Rectángulo 1">
                    <a:extLst>
                      <a:ext uri="{FF2B5EF4-FFF2-40B4-BE49-F238E27FC236}">
                        <a16:creationId xmlns:a16="http://schemas.microsoft.com/office/drawing/2014/main" xmlns="" id="{FD047147-7661-4E2C-A336-77DD17057740}"/>
                      </a:ext>
                    </a:extLst>
                  </p:cNvPr>
                  <p:cNvSpPr/>
                  <p:nvPr/>
                </p:nvSpPr>
                <p:spPr>
                  <a:xfrm>
                    <a:off x="7704892" y="5083556"/>
                    <a:ext cx="3986450" cy="321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D.2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Formación y Educación Vial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4" name="Rectángulo 1">
                    <a:extLst>
                      <a:ext uri="{FF2B5EF4-FFF2-40B4-BE49-F238E27FC236}">
                        <a16:creationId xmlns:a16="http://schemas.microsoft.com/office/drawing/2014/main" xmlns="" id="{25F6E49E-75B8-481D-B526-EF0A3BF012F0}"/>
                      </a:ext>
                    </a:extLst>
                  </p:cNvPr>
                  <p:cNvSpPr/>
                  <p:nvPr/>
                </p:nvSpPr>
                <p:spPr>
                  <a:xfrm>
                    <a:off x="7711199" y="5413792"/>
                    <a:ext cx="3986450" cy="5754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MX" sz="1600" b="1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E.1 </a:t>
                    </a:r>
                    <a:r>
                      <a:rPr lang="es-MX" sz="1600" dirty="0">
                        <a:solidFill>
                          <a:srgbClr val="3C3E3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BakerSignetBT"/>
                      </a:rPr>
                      <a:t>Atención de emergencias de víctimas de accidentes de tránsito</a:t>
                    </a:r>
                    <a:endParaRPr lang="es-PE" sz="1600" dirty="0">
                      <a:solidFill>
                        <a:srgbClr val="3C3E3C"/>
                      </a:solidFill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id="{8291CABE-3D04-46E1-BFF7-BF8D1B7F8485}"/>
                      </a:ext>
                    </a:extLst>
                  </p:cNvPr>
                  <p:cNvSpPr/>
                  <p:nvPr/>
                </p:nvSpPr>
                <p:spPr>
                  <a:xfrm>
                    <a:off x="4574704" y="3260228"/>
                    <a:ext cx="1273085" cy="14198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MODELO</a:t>
                    </a:r>
                  </a:p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CONCEPTUAL</a:t>
                    </a:r>
                  </a:p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DEL SISTEMA</a:t>
                    </a:r>
                  </a:p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DE</a:t>
                    </a:r>
                  </a:p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SEGURIDAD</a:t>
                    </a:r>
                  </a:p>
                  <a:p>
                    <a:pPr algn="ctr"/>
                    <a:r>
                      <a:rPr lang="es-P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VIAL</a:t>
                    </a:r>
                  </a:p>
                </p:txBody>
              </p:sp>
            </p:grp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F53256C5-A5D8-4622-BED6-22497070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9884" y="1798739"/>
                <a:ext cx="0" cy="3832662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B5EE2DE5-EB41-4996-8EDE-2EEB3BE27707}"/>
                </a:ext>
              </a:extLst>
            </p:cNvPr>
            <p:cNvCxnSpPr>
              <a:cxnSpLocks/>
            </p:cNvCxnSpPr>
            <p:nvPr/>
          </p:nvCxnSpPr>
          <p:spPr>
            <a:xfrm>
              <a:off x="11643112" y="903080"/>
              <a:ext cx="0" cy="4481223"/>
            </a:xfrm>
            <a:prstGeom prst="line">
              <a:avLst/>
            </a:prstGeom>
            <a:ln w="28575">
              <a:solidFill>
                <a:srgbClr val="F89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3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FFF26A-77F1-479F-B0C7-3F3B0F1C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72" y="1293645"/>
            <a:ext cx="6103830" cy="413199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488B1EE-4A57-46F7-BF7D-D7BBF9421048}"/>
              </a:ext>
            </a:extLst>
          </p:cNvPr>
          <p:cNvGrpSpPr/>
          <p:nvPr/>
        </p:nvGrpSpPr>
        <p:grpSpPr>
          <a:xfrm rot="5400000">
            <a:off x="1784163" y="-60289"/>
            <a:ext cx="1157114" cy="1271023"/>
            <a:chOff x="5322708" y="3377463"/>
            <a:chExt cx="1524003" cy="167402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7A024D81-6AB5-414A-B5BF-E97CE1FC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A637C92A-699F-41D9-BC20-5A074A12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148327" y="1439198"/>
            <a:ext cx="4942935" cy="3986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SEGURIDAD VIAL ES COMPLEJA/ DINAMICA MULTISECTORIAL, MULTIESCALAR</a:t>
            </a:r>
          </a:p>
          <a:p>
            <a:pPr algn="ctr"/>
            <a:endParaRPr lang="es-PE" b="1" dirty="0">
              <a:solidFill>
                <a:schemeClr val="tx1"/>
              </a:solidFill>
            </a:endParaRPr>
          </a:p>
          <a:p>
            <a:pPr algn="ctr"/>
            <a:r>
              <a:rPr lang="es-PE" dirty="0" smtClean="0">
                <a:solidFill>
                  <a:schemeClr val="tx1"/>
                </a:solidFill>
              </a:rPr>
              <a:t>La seguridad vial nos humaniza, por eso no podemos renunciar a la seguridad vial, porque de no hacerlo dejamos de ser personas  civilizadas que nos respetamos entre si.</a:t>
            </a:r>
          </a:p>
          <a:p>
            <a:pPr algn="ctr"/>
            <a:r>
              <a:rPr lang="es-PE" dirty="0" smtClean="0">
                <a:solidFill>
                  <a:schemeClr val="tx1"/>
                </a:solidFill>
              </a:rPr>
              <a:t>De no hacerlo nos deshumanizamos y vivimos la ley del que tiene el arma :el vehículo</a:t>
            </a:r>
          </a:p>
          <a:p>
            <a:pPr algn="ctr"/>
            <a:r>
              <a:rPr lang="es-PE" dirty="0" smtClean="0">
                <a:solidFill>
                  <a:schemeClr val="tx1"/>
                </a:solidFill>
              </a:rPr>
              <a:t>La seguridad vial es vivencial, de todos los días, no es una opción, una alternativa.</a:t>
            </a:r>
          </a:p>
          <a:p>
            <a:pPr algn="ctr"/>
            <a:r>
              <a:rPr lang="es-PE" dirty="0" smtClean="0">
                <a:solidFill>
                  <a:schemeClr val="tx1"/>
                </a:solidFill>
              </a:rPr>
              <a:t>Hemos nacido con  seguridad  vial, es propio de la conservación de la vida,  de la especie; instinto de la preservación. Nacemos, somos energía y movimiento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E1ADCC3-34A1-4A55-B517-A60D1FD37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17" y="877655"/>
            <a:ext cx="5383100" cy="53831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B6CC233-2BC6-46F7-AD9C-847A3B2A54C2}"/>
              </a:ext>
            </a:extLst>
          </p:cNvPr>
          <p:cNvSpPr txBox="1"/>
          <p:nvPr/>
        </p:nvSpPr>
        <p:spPr>
          <a:xfrm>
            <a:off x="519288" y="415990"/>
            <a:ext cx="538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n w="0"/>
                <a:solidFill>
                  <a:srgbClr val="3C3E3C"/>
                </a:solidFill>
              </a:rPr>
              <a:t>INTERRELACIÓN: 5 COMPONENTES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3075" y="4105894"/>
            <a:ext cx="2547762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3C3E3C"/>
                </a:solidFill>
                <a:latin typeface="Calibri" panose="020F0502020204030204" pitchFamily="34" charset="0"/>
              </a:rPr>
              <a:t>Involucrando a muchos sectores: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Salud, educación , transporte, justicia, PNP, Vivienda, Trabajo, INDECOPI, etc.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346907" y="1565877"/>
            <a:ext cx="266123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b="1" dirty="0" smtClean="0">
                <a:solidFill>
                  <a:srgbClr val="3C3E3C"/>
                </a:solidFill>
                <a:latin typeface="Calibri" panose="020F0502020204030204" pitchFamily="34" charset="0"/>
              </a:rPr>
              <a:t>Articulando Tres </a:t>
            </a:r>
            <a:r>
              <a:rPr lang="es-PE" b="1" dirty="0">
                <a:solidFill>
                  <a:srgbClr val="3C3E3C"/>
                </a:solidFill>
                <a:latin typeface="Calibri" panose="020F0502020204030204" pitchFamily="34" charset="0"/>
              </a:rPr>
              <a:t>niveles de gobierno: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</a:rPr>
              <a:t>Nac, Reg, Loc</a:t>
            </a:r>
            <a:endParaRPr lang="es-PE" sz="1600" dirty="0">
              <a:solidFill>
                <a:srgbClr val="3C3E3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346907" y="4247181"/>
            <a:ext cx="25599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dirty="0">
                <a:solidFill>
                  <a:srgbClr val="3C3E3C"/>
                </a:solidFill>
                <a:latin typeface="Calibri" panose="020F0502020204030204" pitchFamily="34" charset="0"/>
              </a:rPr>
              <a:t>Involucrando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a diversidad de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</a:rPr>
              <a:t>territorio y modos de transporte.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MZ, </a:t>
            </a:r>
            <a:r>
              <a:rPr lang="es-PE" sz="1600" dirty="0" err="1">
                <a:solidFill>
                  <a:srgbClr val="3C3E3C"/>
                </a:solidFill>
                <a:latin typeface="Calibri" panose="020F0502020204030204" pitchFamily="34" charset="0"/>
              </a:rPr>
              <a:t>urb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, ciudades,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</a:rPr>
              <a:t>regiones: no hay territorio aislado</a:t>
            </a:r>
          </a:p>
          <a:p>
            <a:pPr algn="r"/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</a:rPr>
              <a:t>Posición, rol y función</a:t>
            </a:r>
            <a:endParaRPr lang="es-PE" sz="1600" dirty="0">
              <a:solidFill>
                <a:srgbClr val="3C3E3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7280" y="1148129"/>
            <a:ext cx="2717170" cy="170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3C3E3C"/>
                </a:solidFill>
                <a:latin typeface="Calibri" panose="020F0502020204030204" pitchFamily="34" charset="0"/>
              </a:rPr>
              <a:t>Transversalidad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 de la seguridad vial en nuestra sociedad y como tal requiere un gran esfuerzo de articulación y armonización y coordinación de acciones</a:t>
            </a:r>
          </a:p>
        </p:txBody>
      </p:sp>
      <p:sp>
        <p:nvSpPr>
          <p:cNvPr id="5" name="Flecha curvada hacia la izquierda 4"/>
          <p:cNvSpPr/>
          <p:nvPr/>
        </p:nvSpPr>
        <p:spPr>
          <a:xfrm rot="18667075">
            <a:off x="7394917" y="826873"/>
            <a:ext cx="390057" cy="2149925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 rot="5788424">
            <a:off x="5977212" y="5380074"/>
            <a:ext cx="199357" cy="1134698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 rot="9280727">
            <a:off x="3844810" y="3693312"/>
            <a:ext cx="266141" cy="1776994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Flecha curvada hacia la izquierda 14"/>
          <p:cNvSpPr/>
          <p:nvPr/>
        </p:nvSpPr>
        <p:spPr>
          <a:xfrm rot="1589018">
            <a:off x="8119079" y="3741430"/>
            <a:ext cx="281039" cy="1795049"/>
          </a:xfrm>
          <a:prstGeom prst="curvedLeftArrow">
            <a:avLst/>
          </a:prstGeom>
          <a:solidFill>
            <a:srgbClr val="76A870"/>
          </a:solidFill>
          <a:ln>
            <a:solidFill>
              <a:srgbClr val="4D9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Flecha curvada hacia la izquierda 15"/>
          <p:cNvSpPr/>
          <p:nvPr/>
        </p:nvSpPr>
        <p:spPr>
          <a:xfrm rot="13800862">
            <a:off x="4486439" y="831848"/>
            <a:ext cx="390057" cy="214992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429750" y="2833194"/>
            <a:ext cx="247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b="1" dirty="0" smtClean="0">
                <a:solidFill>
                  <a:srgbClr val="3C3E3C"/>
                </a:solidFill>
                <a:latin typeface="Calibri" panose="020F0502020204030204" pitchFamily="34" charset="0"/>
              </a:rPr>
              <a:t>Coordinando con todos </a:t>
            </a:r>
          </a:p>
          <a:p>
            <a:pPr lvl="0"/>
            <a:r>
              <a:rPr lang="es-PE" b="1" dirty="0" smtClean="0">
                <a:solidFill>
                  <a:srgbClr val="3C3E3C"/>
                </a:solidFill>
                <a:latin typeface="Calibri" panose="020F0502020204030204" pitchFamily="34" charset="0"/>
              </a:rPr>
              <a:t>los agentes:  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</a:rPr>
              <a:t>sociales , económicos y culturales.</a:t>
            </a:r>
            <a:endParaRPr lang="es-PE" sz="1600" dirty="0">
              <a:solidFill>
                <a:srgbClr val="3C3E3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1564EF-925E-46C1-A960-AB4848186607}"/>
              </a:ext>
            </a:extLst>
          </p:cNvPr>
          <p:cNvGrpSpPr/>
          <p:nvPr/>
        </p:nvGrpSpPr>
        <p:grpSpPr>
          <a:xfrm>
            <a:off x="715992" y="2879842"/>
            <a:ext cx="5215449" cy="2893967"/>
            <a:chOff x="616673" y="2418160"/>
            <a:chExt cx="3427203" cy="200779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D41FF022-9680-4B5B-8155-CA2D305A9E53}"/>
                </a:ext>
              </a:extLst>
            </p:cNvPr>
            <p:cNvSpPr/>
            <p:nvPr/>
          </p:nvSpPr>
          <p:spPr>
            <a:xfrm>
              <a:off x="616673" y="2824471"/>
              <a:ext cx="3427203" cy="1601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algn="just" defTabSz="914400"/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Conso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ar</a:t>
              </a:r>
              <a:r>
                <a:rPr lang="es-PE" sz="2400" spc="-1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spc="4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erú</a:t>
              </a:r>
              <a:r>
                <a:rPr lang="es-PE" sz="2400" spc="1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PE" sz="2400" spc="2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un</a:t>
              </a:r>
              <a:r>
                <a:rPr lang="es-PE" sz="2400" spc="3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ís</a:t>
              </a:r>
              <a:r>
                <a:rPr lang="es-PE" sz="2400" spc="3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PE" sz="2400" spc="3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ó el concepto de 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uri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s-PE" sz="2400" spc="1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con un enfoque de desarrollo humano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PE" sz="2400" spc="1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s-PE" sz="2400" spc="1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PE" sz="2400" spc="-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s-PE" sz="2400" spc="2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s-PE" sz="2400" spc="-2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s-PE" sz="2400" spc="-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 re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erente</a:t>
              </a:r>
              <a:r>
                <a:rPr lang="es-PE" sz="2400" spc="-3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 en materia de movilidad segura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en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PE" sz="2400" spc="-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s-PE" sz="2400" spc="1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PE" sz="2400" spc="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ó</a:t>
              </a:r>
              <a:r>
                <a:rPr lang="es-PE" sz="2400" spc="-5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s-PE" sz="2400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6DC22206-79D3-4255-9C1F-2F433B41E797}"/>
                </a:ext>
              </a:extLst>
            </p:cNvPr>
            <p:cNvSpPr/>
            <p:nvPr/>
          </p:nvSpPr>
          <p:spPr>
            <a:xfrm>
              <a:off x="1796729" y="2418160"/>
              <a:ext cx="106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rgbClr val="3C3E3C"/>
                  </a:solidFill>
                </a:rPr>
                <a:t>VISIÓN</a:t>
              </a:r>
              <a:endParaRPr lang="es-PE" sz="2000" b="1" dirty="0">
                <a:solidFill>
                  <a:srgbClr val="3C3E3C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E95807-C4BF-4016-BDF3-AD8624E76605}"/>
              </a:ext>
            </a:extLst>
          </p:cNvPr>
          <p:cNvGrpSpPr/>
          <p:nvPr/>
        </p:nvGrpSpPr>
        <p:grpSpPr>
          <a:xfrm>
            <a:off x="6752858" y="2871181"/>
            <a:ext cx="4590877" cy="1596535"/>
            <a:chOff x="4886202" y="2566961"/>
            <a:chExt cx="2837516" cy="112372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4CCD347-C4A2-49DC-8D19-89DA8849C20F}"/>
                </a:ext>
              </a:extLst>
            </p:cNvPr>
            <p:cNvSpPr/>
            <p:nvPr/>
          </p:nvSpPr>
          <p:spPr>
            <a:xfrm>
              <a:off x="4977204" y="2566961"/>
              <a:ext cx="2728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3C3E3C"/>
                  </a:solidFill>
                </a:rPr>
                <a:t>OBJETIVO ESTRATÉGICO</a:t>
              </a:r>
              <a:endParaRPr lang="es-PE" sz="2000" b="1" dirty="0">
                <a:solidFill>
                  <a:srgbClr val="3C3E3C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4B4899DC-DF7A-411F-A296-BDE101468A5A}"/>
                </a:ext>
              </a:extLst>
            </p:cNvPr>
            <p:cNvSpPr/>
            <p:nvPr/>
          </p:nvSpPr>
          <p:spPr>
            <a:xfrm>
              <a:off x="4886202" y="2975811"/>
              <a:ext cx="2837516" cy="7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marR="36195" lvl="2" algn="just">
                <a:buSzPct val="125000"/>
                <a:defRPr/>
              </a:pPr>
              <a:r>
                <a:rPr lang="es-MX" sz="2000" dirty="0">
                  <a:solidFill>
                    <a:srgbClr val="3C3E3C"/>
                  </a:solidFill>
                </a:rPr>
                <a:t>Reducir las consecuencias que generan los siniestros de tránsito sobre las vidas humanas</a:t>
              </a:r>
              <a:endParaRPr lang="es-PE" sz="2000" dirty="0">
                <a:solidFill>
                  <a:srgbClr val="3C3E3C"/>
                </a:solidFill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EB6A2E1-347B-4EBE-ACB9-3FD2757F33F8}"/>
              </a:ext>
            </a:extLst>
          </p:cNvPr>
          <p:cNvSpPr txBox="1"/>
          <p:nvPr/>
        </p:nvSpPr>
        <p:spPr>
          <a:xfrm>
            <a:off x="2369796" y="488161"/>
            <a:ext cx="712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APUESTA DEL  PAÍS POR 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SEGURIDAD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VIAL </a:t>
            </a:r>
            <a:endParaRPr lang="es-P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97EEC1-4779-4FA7-8E01-63C2915915A8}"/>
              </a:ext>
            </a:extLst>
          </p:cNvPr>
          <p:cNvGrpSpPr/>
          <p:nvPr/>
        </p:nvGrpSpPr>
        <p:grpSpPr>
          <a:xfrm>
            <a:off x="6358932" y="5273475"/>
            <a:ext cx="5248866" cy="663857"/>
            <a:chOff x="1413676" y="5553621"/>
            <a:chExt cx="5248866" cy="663857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xmlns="" id="{494558D3-83EF-446D-9A94-53B74664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3676" y="5678229"/>
              <a:ext cx="1352721" cy="40453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232B821-27A9-4754-AF18-A75490929623}"/>
                </a:ext>
              </a:extLst>
            </p:cNvPr>
            <p:cNvSpPr/>
            <p:nvPr/>
          </p:nvSpPr>
          <p:spPr>
            <a:xfrm>
              <a:off x="4985883" y="5580415"/>
              <a:ext cx="167665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s-P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Disminuir las víctimas</a:t>
              </a:r>
              <a:br>
                <a:rPr lang="es-P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es-P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accidentes de tránsito</a:t>
              </a:r>
              <a:br>
                <a:rPr lang="es-P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es-PE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(fallecidos y lesionados)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FDD8C7E9-22CD-4BE6-968B-9AE7466C4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969758" y="5553621"/>
              <a:ext cx="297506" cy="600164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1286FFA0-BBAD-431D-8ADE-428F84B513C7}"/>
                </a:ext>
              </a:extLst>
            </p:cNvPr>
            <p:cNvSpPr/>
            <p:nvPr/>
          </p:nvSpPr>
          <p:spPr>
            <a:xfrm>
              <a:off x="4319299" y="5626431"/>
              <a:ext cx="505402" cy="22727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50" b="1" dirty="0"/>
                <a:t>2025</a:t>
              </a:r>
              <a:endParaRPr lang="es-PE" b="1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ABEB0791-5076-45E3-8B01-F68D3064F5B0}"/>
                </a:ext>
              </a:extLst>
            </p:cNvPr>
            <p:cNvSpPr/>
            <p:nvPr/>
          </p:nvSpPr>
          <p:spPr>
            <a:xfrm>
              <a:off x="3491157" y="5626431"/>
              <a:ext cx="505402" cy="22727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50" b="1" dirty="0"/>
                <a:t>2021</a:t>
              </a:r>
              <a:endParaRPr lang="es-PE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51582CD-A04C-4CBD-95F1-273EA9AD588A}"/>
                </a:ext>
              </a:extLst>
            </p:cNvPr>
            <p:cNvSpPr/>
            <p:nvPr/>
          </p:nvSpPr>
          <p:spPr>
            <a:xfrm>
              <a:off x="3468115" y="5848146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30%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288D449-1878-41F9-B26A-9D6E848B4099}"/>
                </a:ext>
              </a:extLst>
            </p:cNvPr>
            <p:cNvSpPr/>
            <p:nvPr/>
          </p:nvSpPr>
          <p:spPr>
            <a:xfrm>
              <a:off x="4310224" y="5848146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714E2CF-7D27-41B7-8180-3F01F929F214}"/>
                </a:ext>
              </a:extLst>
            </p:cNvPr>
            <p:cNvCxnSpPr/>
            <p:nvPr/>
          </p:nvCxnSpPr>
          <p:spPr>
            <a:xfrm>
              <a:off x="4152900" y="5626431"/>
              <a:ext cx="0" cy="456335"/>
            </a:xfrm>
            <a:prstGeom prst="line">
              <a:avLst/>
            </a:prstGeom>
            <a:ln>
              <a:solidFill>
                <a:srgbClr val="AFBBCE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C5B531A-216B-467B-AC16-BCD82EECDA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4839" r="12939" b="27565"/>
          <a:stretch/>
        </p:blipFill>
        <p:spPr>
          <a:xfrm>
            <a:off x="1873112" y="1376223"/>
            <a:ext cx="1811279" cy="12225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04C8DE7-BF6C-4F24-B32A-476024DF80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14" y="1376223"/>
            <a:ext cx="1378397" cy="13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xmlns="" id="{9D2A09B3-C8A0-493A-AACF-209713C3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689"/>
            <a:ext cx="1219200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213F850-A9A6-4F29-B6B1-287CA3636677}"/>
              </a:ext>
            </a:extLst>
          </p:cNvPr>
          <p:cNvSpPr txBox="1"/>
          <p:nvPr/>
        </p:nvSpPr>
        <p:spPr>
          <a:xfrm>
            <a:off x="519288" y="662941"/>
            <a:ext cx="881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3C3E3C"/>
                </a:solidFill>
              </a:rPr>
              <a:t>Y COMO VAMOS HACER EL CAMBIO : ACCIONES ESTRATÉGICAS</a:t>
            </a:r>
            <a:endParaRPr lang="es-PE" sz="2400" dirty="0">
              <a:solidFill>
                <a:srgbClr val="3C3E3C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A3E7D83-F3A2-4822-9E32-BF7EBBCFF7BA}"/>
              </a:ext>
            </a:extLst>
          </p:cNvPr>
          <p:cNvGrpSpPr/>
          <p:nvPr/>
        </p:nvGrpSpPr>
        <p:grpSpPr>
          <a:xfrm>
            <a:off x="923025" y="1956430"/>
            <a:ext cx="9430650" cy="3485587"/>
            <a:chOff x="1611070" y="1976387"/>
            <a:chExt cx="8799703" cy="34855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55DC4B5-2F43-43B6-9B0B-0B854D1ED9FD}"/>
                </a:ext>
              </a:extLst>
            </p:cNvPr>
            <p:cNvGrpSpPr/>
            <p:nvPr/>
          </p:nvGrpSpPr>
          <p:grpSpPr>
            <a:xfrm>
              <a:off x="1788032" y="1976387"/>
              <a:ext cx="8615936" cy="3444438"/>
              <a:chOff x="2219808" y="1777604"/>
              <a:chExt cx="8615936" cy="344443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BA491C85-7A24-4C75-BD8D-185D96E08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710" y="1777604"/>
                <a:ext cx="0" cy="3444438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0DE42DEB-66F3-48CA-830C-2C3860B07B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9808" y="2599690"/>
                <a:ext cx="8615936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F7243D75-C9DB-450C-B90E-DEFBA853BE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710" y="3101340"/>
                <a:ext cx="6480034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D393ADD7-77E6-414D-9EAF-9BBAE4631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710" y="3580567"/>
                <a:ext cx="6480034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FC293D2E-8EDC-464E-A8E7-701AB54E4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710" y="4085392"/>
                <a:ext cx="6480034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79DFD4-1B8F-486F-80CA-DB3FEE06DA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5710" y="4580692"/>
                <a:ext cx="6480034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513E7C43-9811-48C4-9BA0-E48E3C9BA3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9808" y="5222042"/>
                <a:ext cx="8615936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2C8134E7-6A4A-4A5E-8ADE-AC0DD976A1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9808" y="1777604"/>
                <a:ext cx="8615936" cy="0"/>
              </a:xfrm>
              <a:prstGeom prst="line">
                <a:avLst/>
              </a:prstGeom>
              <a:ln w="28575">
                <a:solidFill>
                  <a:srgbClr val="F89D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xmlns="" id="{83A12682-4EDE-42E6-85E2-5B592C341E90}"/>
                </a:ext>
              </a:extLst>
            </p:cNvPr>
            <p:cNvSpPr/>
            <p:nvPr/>
          </p:nvSpPr>
          <p:spPr>
            <a:xfrm>
              <a:off x="1723762" y="3270712"/>
              <a:ext cx="1986849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sz="1600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Reducir las consecuencias que generan los accidentes de Tránsito sobre las vidas </a:t>
              </a:r>
              <a:r>
                <a:rPr lang="es-PE" sz="1600" b="1" dirty="0" smtClean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humanas.</a:t>
              </a:r>
              <a:endPara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7">
              <a:extLst>
                <a:ext uri="{FF2B5EF4-FFF2-40B4-BE49-F238E27FC236}">
                  <a16:creationId xmlns:a16="http://schemas.microsoft.com/office/drawing/2014/main" xmlns="" id="{0C167CB0-293C-42F6-9AE1-44ED813CF4DD}"/>
                </a:ext>
              </a:extLst>
            </p:cNvPr>
            <p:cNvSpPr/>
            <p:nvPr/>
          </p:nvSpPr>
          <p:spPr>
            <a:xfrm>
              <a:off x="1611070" y="2062175"/>
              <a:ext cx="2099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3C3E3C"/>
                  </a:solidFill>
                </a:rPr>
                <a:t>Objetivo Estratégico (Impacto)</a:t>
              </a:r>
              <a:endParaRPr lang="es-PE" b="1" dirty="0">
                <a:solidFill>
                  <a:srgbClr val="3C3E3C"/>
                </a:solidFill>
              </a:endParaRPr>
            </a:p>
          </p:txBody>
        </p:sp>
        <p:sp>
          <p:nvSpPr>
            <p:cNvPr id="33" name="Rectángulo 7">
              <a:extLst>
                <a:ext uri="{FF2B5EF4-FFF2-40B4-BE49-F238E27FC236}">
                  <a16:creationId xmlns:a16="http://schemas.microsoft.com/office/drawing/2014/main" xmlns="" id="{172EF5B6-D7F4-4951-B4EB-7EC155AE670D}"/>
                </a:ext>
              </a:extLst>
            </p:cNvPr>
            <p:cNvSpPr/>
            <p:nvPr/>
          </p:nvSpPr>
          <p:spPr>
            <a:xfrm>
              <a:off x="5927588" y="2055542"/>
              <a:ext cx="2472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3C3E3C"/>
                  </a:solidFill>
                </a:rPr>
                <a:t>Acciones Estratégicas (Resultados)</a:t>
              </a:r>
              <a:endParaRPr lang="es-PE" b="1" dirty="0">
                <a:solidFill>
                  <a:srgbClr val="3C3E3C"/>
                </a:solidFill>
              </a:endParaRPr>
            </a:p>
          </p:txBody>
        </p:sp>
        <p:sp>
          <p:nvSpPr>
            <p:cNvPr id="34" name="Rectángulo 6">
              <a:extLst>
                <a:ext uri="{FF2B5EF4-FFF2-40B4-BE49-F238E27FC236}">
                  <a16:creationId xmlns:a16="http://schemas.microsoft.com/office/drawing/2014/main" xmlns="" id="{858A9B06-A8E5-41C6-88B2-55186A0D1A44}"/>
                </a:ext>
              </a:extLst>
            </p:cNvPr>
            <p:cNvSpPr/>
            <p:nvPr/>
          </p:nvSpPr>
          <p:spPr>
            <a:xfrm>
              <a:off x="4007727" y="2874814"/>
              <a:ext cx="6396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AE1 Mejorar las gobernanza del Sistema de Seguridad Vial</a:t>
              </a:r>
            </a:p>
          </p:txBody>
        </p:sp>
        <p:sp>
          <p:nvSpPr>
            <p:cNvPr id="35" name="Rectángulo 6">
              <a:extLst>
                <a:ext uri="{FF2B5EF4-FFF2-40B4-BE49-F238E27FC236}">
                  <a16:creationId xmlns:a16="http://schemas.microsoft.com/office/drawing/2014/main" xmlns="" id="{0F6CCD1A-717D-439C-A4FE-05DC59011FEF}"/>
                </a:ext>
              </a:extLst>
            </p:cNvPr>
            <p:cNvSpPr/>
            <p:nvPr/>
          </p:nvSpPr>
          <p:spPr>
            <a:xfrm>
              <a:off x="4007726" y="3351063"/>
              <a:ext cx="64030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AE2 Mejorar las condiciones de seguridad de las infraestructura vial</a:t>
              </a:r>
            </a:p>
          </p:txBody>
        </p:sp>
        <p:sp>
          <p:nvSpPr>
            <p:cNvPr id="36" name="Rectángulo 6">
              <a:extLst>
                <a:ext uri="{FF2B5EF4-FFF2-40B4-BE49-F238E27FC236}">
                  <a16:creationId xmlns:a16="http://schemas.microsoft.com/office/drawing/2014/main" xmlns="" id="{F4D1E156-9BA7-4C04-B65D-278E7582824C}"/>
                </a:ext>
              </a:extLst>
            </p:cNvPr>
            <p:cNvSpPr/>
            <p:nvPr/>
          </p:nvSpPr>
          <p:spPr>
            <a:xfrm>
              <a:off x="4000921" y="3863110"/>
              <a:ext cx="64030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AE3 Mejorar las condiciones de seguridad de los vehículos</a:t>
              </a:r>
            </a:p>
          </p:txBody>
        </p:sp>
        <p:sp>
          <p:nvSpPr>
            <p:cNvPr id="37" name="Rectángulo 6">
              <a:extLst>
                <a:ext uri="{FF2B5EF4-FFF2-40B4-BE49-F238E27FC236}">
                  <a16:creationId xmlns:a16="http://schemas.microsoft.com/office/drawing/2014/main" xmlns="" id="{88CE2F1E-AEF1-4096-9188-413D163CB0D1}"/>
                </a:ext>
              </a:extLst>
            </p:cNvPr>
            <p:cNvSpPr/>
            <p:nvPr/>
          </p:nvSpPr>
          <p:spPr>
            <a:xfrm>
              <a:off x="4007726" y="4367934"/>
              <a:ext cx="64030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AE4 Fortalecer la Ciudadanía en Seguridad Vial</a:t>
              </a:r>
            </a:p>
          </p:txBody>
        </p:sp>
        <p:sp>
          <p:nvSpPr>
            <p:cNvPr id="38" name="Rectángulo 6">
              <a:extLst>
                <a:ext uri="{FF2B5EF4-FFF2-40B4-BE49-F238E27FC236}">
                  <a16:creationId xmlns:a16="http://schemas.microsoft.com/office/drawing/2014/main" xmlns="" id="{33F82A1C-C4FB-46FD-AEF5-946854EFEE32}"/>
                </a:ext>
              </a:extLst>
            </p:cNvPr>
            <p:cNvSpPr/>
            <p:nvPr/>
          </p:nvSpPr>
          <p:spPr>
            <a:xfrm>
              <a:off x="4007726" y="4815643"/>
              <a:ext cx="63962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defTabSz="914400"/>
              <a:r>
                <a:rPr lang="es-PE" b="1" dirty="0">
                  <a:solidFill>
                    <a:srgbClr val="3C3E3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AE5 Mejorar la respuesta de atención de emergencias de víctimas de Accidentes de Tránsito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3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5D4BCF3-8CFB-498A-A696-140C2E3DF42B}"/>
              </a:ext>
            </a:extLst>
          </p:cNvPr>
          <p:cNvSpPr txBox="1"/>
          <p:nvPr/>
        </p:nvSpPr>
        <p:spPr>
          <a:xfrm>
            <a:off x="691567" y="1906124"/>
            <a:ext cx="449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all" dirty="0">
                <a:solidFill>
                  <a:srgbClr val="3C3E3C"/>
                </a:solidFill>
                <a:latin typeface="Calibri" panose="020F0502020204030204" pitchFamily="34" charset="0"/>
              </a:rPr>
              <a:t>Metas  del pemSV 2017-2021</a:t>
            </a:r>
            <a:endParaRPr lang="es-PE" sz="2400" dirty="0">
              <a:solidFill>
                <a:srgbClr val="3C3E3C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A102A7C-3A35-4E6E-A4C2-ED7D1BBB2378}"/>
              </a:ext>
            </a:extLst>
          </p:cNvPr>
          <p:cNvSpPr/>
          <p:nvPr/>
        </p:nvSpPr>
        <p:spPr>
          <a:xfrm>
            <a:off x="691541" y="2608464"/>
            <a:ext cx="4492979" cy="212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Globales de Siniestros de tránsito al 2021</a:t>
            </a:r>
          </a:p>
          <a:p>
            <a:pPr marL="374650" marR="36195" lvl="2" indent="-285750" algn="just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spc="2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ui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r,</a:t>
            </a:r>
            <a:r>
              <a:rPr lang="es-PE" sz="1600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al 2021 en un 30% </a:t>
            </a:r>
            <a:r>
              <a:rPr lang="es-PE" sz="1600" spc="2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el número de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f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l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l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ci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e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spc="3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cc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es de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tr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á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to</a:t>
            </a:r>
            <a:r>
              <a:rPr lang="es-PE" sz="1600" b="1" spc="2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p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r</a:t>
            </a:r>
            <a:r>
              <a:rPr lang="es-PE" sz="1600" b="1" spc="3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2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100</a:t>
            </a:r>
            <a:r>
              <a:rPr lang="es-PE" sz="1600" b="1" spc="5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2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m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l habitantes.</a:t>
            </a: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74650" marR="38735" lvl="2" indent="-285750" algn="just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spc="2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m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ui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r,</a:t>
            </a:r>
            <a:r>
              <a:rPr lang="es-PE" sz="1600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al 2021 en un 30%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el número</a:t>
            </a:r>
            <a:r>
              <a:rPr lang="es-PE" sz="1600" b="1" spc="-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de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l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</a:t>
            </a:r>
            <a:r>
              <a:rPr lang="es-PE" sz="1600" b="1" spc="1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os</a:t>
            </a:r>
            <a:r>
              <a:rPr lang="es-PE" sz="1600" b="1" spc="-3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en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cci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tes</a:t>
            </a:r>
            <a:r>
              <a:rPr lang="es-PE" sz="1600" b="1" spc="-4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de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trá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s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s-PE" sz="1600" b="1" spc="-2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p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r </a:t>
            </a:r>
            <a:r>
              <a:rPr lang="es-PE" sz="16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</a:t>
            </a:r>
            <a:r>
              <a:rPr lang="es-PE" sz="1600" b="1" spc="-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1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00 mil habitantes.</a:t>
            </a: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023893C-8BE5-47CA-AD01-05997B96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58" y="927021"/>
            <a:ext cx="4610019" cy="473536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5B5386C7-0C2A-4DFB-B1FE-7ABCF9179B49}"/>
              </a:ext>
            </a:extLst>
          </p:cNvPr>
          <p:cNvGrpSpPr/>
          <p:nvPr/>
        </p:nvGrpSpPr>
        <p:grpSpPr>
          <a:xfrm rot="5400000">
            <a:off x="5400985" y="-56955"/>
            <a:ext cx="1157114" cy="1271023"/>
            <a:chOff x="5322708" y="3377463"/>
            <a:chExt cx="1524003" cy="167402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AB29589B-7F03-43F4-BF05-A72431239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6AD3E8C2-CF6B-409F-BDFB-E6BDE227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9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" y="-1"/>
            <a:ext cx="12192003" cy="685800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79A9372A-BF2F-4C84-8038-E1D586E1E21F}"/>
              </a:ext>
            </a:extLst>
          </p:cNvPr>
          <p:cNvGrpSpPr/>
          <p:nvPr/>
        </p:nvGrpSpPr>
        <p:grpSpPr>
          <a:xfrm>
            <a:off x="1259456" y="1925028"/>
            <a:ext cx="11231593" cy="2845016"/>
            <a:chOff x="2212597" y="1300172"/>
            <a:chExt cx="8763195" cy="2845016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7690FE4D-236F-4F2D-8AF9-F718C389F24A}"/>
                </a:ext>
              </a:extLst>
            </p:cNvPr>
            <p:cNvSpPr/>
            <p:nvPr/>
          </p:nvSpPr>
          <p:spPr>
            <a:xfrm>
              <a:off x="2212597" y="2028949"/>
              <a:ext cx="3522160" cy="127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DISMINUIR EN UN 30%  EL NÚMERO </a:t>
              </a:r>
            </a:p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SINIESTROS DE  TRÁNSITO Y</a:t>
              </a:r>
            </a:p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NÚMERO DE FALLECIDOS</a:t>
              </a:r>
            </a:p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CUYA CAUSA SEA ATRIBUIDA A LAS…</a:t>
              </a:r>
              <a:endPara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8CFC636F-768E-457C-88F5-6A826E6636B7}"/>
                </a:ext>
              </a:extLst>
            </p:cNvPr>
            <p:cNvSpPr/>
            <p:nvPr/>
          </p:nvSpPr>
          <p:spPr>
            <a:xfrm>
              <a:off x="6406351" y="3777139"/>
              <a:ext cx="4569441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MALAS CONDICIONES </a:t>
              </a:r>
              <a:r>
                <a:rPr lang="es-ES" sz="1600" b="1" dirty="0" smtClean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</a:t>
              </a: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INFRAESTRUCTURA</a:t>
              </a:r>
              <a:endPara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9389EC7-0B86-4B7C-A9B6-554CCE285444}"/>
                </a:ext>
              </a:extLst>
            </p:cNvPr>
            <p:cNvSpPr/>
            <p:nvPr/>
          </p:nvSpPr>
          <p:spPr>
            <a:xfrm>
              <a:off x="6343709" y="3107491"/>
              <a:ext cx="4465746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FALLAS </a:t>
              </a:r>
              <a:r>
                <a:rPr lang="es-ES" sz="1600" b="1" dirty="0" smtClean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MECÁNICAS DE </a:t>
              </a: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LOS  VEHÍCULOS</a:t>
              </a:r>
              <a:endPara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CFDADA9D-0D3A-49BE-8ADD-E2D879EB4F52}"/>
                </a:ext>
              </a:extLst>
            </p:cNvPr>
            <p:cNvSpPr/>
            <p:nvPr/>
          </p:nvSpPr>
          <p:spPr>
            <a:xfrm>
              <a:off x="6406351" y="1318519"/>
              <a:ext cx="4002817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EXCESO DE </a:t>
              </a:r>
              <a:r>
                <a:rPr lang="es-ES" sz="1600" b="1" dirty="0" smtClean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VELOCIDAD EN </a:t>
              </a: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CONDUCCIÓN</a:t>
              </a:r>
              <a:endPara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AC76A354-F884-4256-B628-7F611BF46C85}"/>
                </a:ext>
              </a:extLst>
            </p:cNvPr>
            <p:cNvSpPr/>
            <p:nvPr/>
          </p:nvSpPr>
          <p:spPr>
            <a:xfrm>
              <a:off x="6407397" y="1859355"/>
              <a:ext cx="3691505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CONSUMO DE </a:t>
              </a:r>
              <a:r>
                <a:rPr lang="es-ES" sz="1600" b="1" dirty="0" smtClean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ALCOHOL EN </a:t>
              </a: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CONDUCCION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07E21332-1C36-443C-86D0-F027DE4EFCCD}"/>
                </a:ext>
              </a:extLst>
            </p:cNvPr>
            <p:cNvSpPr/>
            <p:nvPr/>
          </p:nvSpPr>
          <p:spPr>
            <a:xfrm>
              <a:off x="6406351" y="2437430"/>
              <a:ext cx="417628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IMPRUDENCIA DE </a:t>
              </a:r>
              <a:r>
                <a:rPr lang="es-ES" sz="1600" b="1" dirty="0" smtClean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LOS USUARIOS </a:t>
              </a:r>
              <a:r>
                <a:rPr lang="es-ES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LAS VIAS</a:t>
              </a: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BBE2943A-DAF8-4B7C-A8CB-5C90B6AFC22D}"/>
                </a:ext>
              </a:extLst>
            </p:cNvPr>
            <p:cNvGrpSpPr/>
            <p:nvPr/>
          </p:nvGrpSpPr>
          <p:grpSpPr>
            <a:xfrm>
              <a:off x="6015652" y="1300172"/>
              <a:ext cx="390700" cy="2808462"/>
              <a:chOff x="5996579" y="1300172"/>
              <a:chExt cx="390700" cy="2808462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xmlns="" id="{C69A3424-338B-4006-A414-EB01EB560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80" y="1300172"/>
                <a:ext cx="390699" cy="401322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xmlns="" id="{C9AD736F-C207-417B-A988-C34F3D204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80" y="1856495"/>
                <a:ext cx="390699" cy="401322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xmlns="" id="{061D218E-1CD8-4EF3-960D-D2C25057E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80" y="2490462"/>
                <a:ext cx="390699" cy="401322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xmlns="" id="{D267F302-8D86-40D4-8728-6BD3127C3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79" y="3105864"/>
                <a:ext cx="390699" cy="401322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xmlns="" id="{C8C6BA19-4BF8-4EFB-8DE6-8DE80FF55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79" y="3707312"/>
                <a:ext cx="390699" cy="401322"/>
              </a:xfrm>
              <a:prstGeom prst="rect">
                <a:avLst/>
              </a:prstGeom>
            </p:spPr>
          </p:pic>
        </p:grp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8AE71C8-173F-495C-A554-1703ADDBEA68}"/>
              </a:ext>
            </a:extLst>
          </p:cNvPr>
          <p:cNvSpPr/>
          <p:nvPr/>
        </p:nvSpPr>
        <p:spPr>
          <a:xfrm>
            <a:off x="582717" y="4936950"/>
            <a:ext cx="928145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Reducir</a:t>
            </a:r>
            <a:r>
              <a:rPr lang="es-PE" sz="1600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en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un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0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%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 el 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número  de </a:t>
            </a:r>
            <a:r>
              <a:rPr lang="es-PE" sz="1600" b="1" spc="30" dirty="0" smtClean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                                                                INFRACTORES 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AL </a:t>
            </a:r>
            <a:r>
              <a:rPr lang="es-PE" sz="1600" b="1" spc="30" dirty="0" smtClean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TRÁNSITO     </a:t>
            </a: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6BDD6F4-95BF-4779-96C6-C9CB0B8B198D}"/>
              </a:ext>
            </a:extLst>
          </p:cNvPr>
          <p:cNvSpPr/>
          <p:nvPr/>
        </p:nvSpPr>
        <p:spPr>
          <a:xfrm>
            <a:off x="582718" y="5239662"/>
            <a:ext cx="1088538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Aumentar</a:t>
            </a:r>
            <a:r>
              <a:rPr lang="es-PE" sz="1600" spc="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en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un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s-PE" sz="1600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0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%</a:t>
            </a:r>
            <a:r>
              <a:rPr lang="es-PE" sz="1600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 el 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número  de </a:t>
            </a:r>
            <a:r>
              <a:rPr lang="es-PE" sz="1600" b="1" spc="30" dirty="0" smtClean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                                                           ATENCIONES 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DE EMERGENCIAS GENERADAS </a:t>
            </a:r>
            <a:r>
              <a:rPr lang="es-PE" sz="1600" b="1" spc="30" dirty="0" smtClean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POR</a:t>
            </a:r>
          </a:p>
          <a:p>
            <a:pPr>
              <a:lnSpc>
                <a:spcPct val="120000"/>
              </a:lnSpc>
            </a:pP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s-PE" sz="1600" b="1" spc="30" dirty="0" smtClean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                                                                                                                        SINIESTROS </a:t>
            </a:r>
            <a:r>
              <a:rPr lang="es-PE" sz="1600" b="1" spc="3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EN EL TRÁNSITO</a:t>
            </a: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6A986694-1FB1-4706-AA90-C774A2E49B94}"/>
              </a:ext>
            </a:extLst>
          </p:cNvPr>
          <p:cNvSpPr/>
          <p:nvPr/>
        </p:nvSpPr>
        <p:spPr>
          <a:xfrm>
            <a:off x="457173" y="466371"/>
            <a:ext cx="6483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MET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A</a:t>
            </a: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S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 AL BICENTENARIO DE LA REPÚBLICA: 2021</a:t>
            </a:r>
            <a:endParaRPr lang="es-PE" sz="2400" dirty="0">
              <a:solidFill>
                <a:srgbClr val="3C3E3C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AB2CF05E-D9B9-4D09-9E44-FBACF4B83C86}"/>
              </a:ext>
            </a:extLst>
          </p:cNvPr>
          <p:cNvSpPr/>
          <p:nvPr/>
        </p:nvSpPr>
        <p:spPr>
          <a:xfrm>
            <a:off x="457173" y="900399"/>
            <a:ext cx="350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FACTORES DE RIESGO PRIORITARIO</a:t>
            </a:r>
            <a:endParaRPr lang="es-PE" b="1" dirty="0">
              <a:solidFill>
                <a:srgbClr val="3C3E3C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39B30665-5DE4-497B-92B6-0D552AF7EE00}"/>
              </a:ext>
            </a:extLst>
          </p:cNvPr>
          <p:cNvGrpSpPr/>
          <p:nvPr/>
        </p:nvGrpSpPr>
        <p:grpSpPr>
          <a:xfrm rot="5400000">
            <a:off x="10138787" y="-56955"/>
            <a:ext cx="1157114" cy="1271023"/>
            <a:chOff x="5322708" y="3377463"/>
            <a:chExt cx="1524003" cy="1674029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0EAF5A8E-351C-4DF3-BE08-1706ED53A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xmlns="" id="{E9860AA3-986A-4414-AD4D-DD7CD8043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  <p:cxnSp>
        <p:nvCxnSpPr>
          <p:cNvPr id="3" name="Conector recto de flecha 2"/>
          <p:cNvCxnSpPr/>
          <p:nvPr/>
        </p:nvCxnSpPr>
        <p:spPr>
          <a:xfrm>
            <a:off x="3931562" y="5143031"/>
            <a:ext cx="2631407" cy="13781"/>
          </a:xfrm>
          <a:prstGeom prst="straightConnector1">
            <a:avLst/>
          </a:prstGeom>
          <a:ln w="57150">
            <a:solidFill>
              <a:srgbClr val="588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3958260" y="5441449"/>
            <a:ext cx="2604709" cy="14288"/>
          </a:xfrm>
          <a:prstGeom prst="straightConnector1">
            <a:avLst/>
          </a:prstGeom>
          <a:ln w="57150">
            <a:solidFill>
              <a:srgbClr val="588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3379FFF-DBC8-4AAE-AEB1-03159E9EE93E}"/>
              </a:ext>
            </a:extLst>
          </p:cNvPr>
          <p:cNvSpPr/>
          <p:nvPr/>
        </p:nvSpPr>
        <p:spPr>
          <a:xfrm>
            <a:off x="533532" y="512579"/>
            <a:ext cx="10386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MET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A</a:t>
            </a: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S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 </a:t>
            </a:r>
            <a:r>
              <a:rPr lang="es-PE" sz="24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IN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S</a:t>
            </a: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T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I</a:t>
            </a: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T</a:t>
            </a:r>
            <a:r>
              <a:rPr lang="es-PE" sz="24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U</a:t>
            </a:r>
            <a:r>
              <a:rPr lang="es-PE" sz="2400" b="1" spc="-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C</a:t>
            </a:r>
            <a:r>
              <a:rPr lang="es-PE" sz="2400" b="1" spc="-1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I</a:t>
            </a:r>
            <a:r>
              <a:rPr lang="es-PE" sz="2400" b="1" spc="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ON</a:t>
            </a:r>
            <a:r>
              <a:rPr lang="es-PE" sz="2400" b="1" spc="-15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A</a:t>
            </a: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LES</a:t>
            </a:r>
            <a:b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</a:br>
            <a:r>
              <a:rPr lang="es-PE" sz="2400" b="1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Hacia una gobernanza del sistema de seguridad vial efectiva</a:t>
            </a:r>
          </a:p>
          <a:p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Arial Narrow" panose="020B0606020202030204" pitchFamily="34" charset="0"/>
              </a:rPr>
              <a:t>Metas institucionales para emprender procesos de cambio y transformación en ciudadanía de seguridad vial:</a:t>
            </a:r>
            <a:endParaRPr lang="es-PE" sz="1600" b="1" dirty="0">
              <a:solidFill>
                <a:srgbClr val="3C3E3C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CDA954E-4145-4394-AA7B-BF5C13F7BD9B}"/>
              </a:ext>
            </a:extLst>
          </p:cNvPr>
          <p:cNvGrpSpPr/>
          <p:nvPr/>
        </p:nvGrpSpPr>
        <p:grpSpPr>
          <a:xfrm>
            <a:off x="83886" y="2102376"/>
            <a:ext cx="4534488" cy="3792028"/>
            <a:chOff x="-92747" y="2102376"/>
            <a:chExt cx="4534488" cy="37920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9B76EE2-2EB4-4903-8836-E03A5887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159" y="2102376"/>
              <a:ext cx="1290675" cy="12906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0333185-4161-4515-8D7F-90FF782C28A9}"/>
                </a:ext>
              </a:extLst>
            </p:cNvPr>
            <p:cNvSpPr/>
            <p:nvPr/>
          </p:nvSpPr>
          <p:spPr>
            <a:xfrm>
              <a:off x="-92747" y="3635324"/>
              <a:ext cx="4534488" cy="225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7088" marR="34290" lvl="2" indent="-285750">
                <a:lnSpc>
                  <a:spcPct val="11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</a:pP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Forta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</a:t>
              </a:r>
              <a:r>
                <a:rPr lang="es-PE" sz="1600" b="1" spc="1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tu</a:t>
              </a:r>
              <a:r>
                <a:rPr lang="es-PE" sz="1600" b="1" spc="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ad</a:t>
              </a:r>
              <a:r>
                <a:rPr lang="es-PE" sz="1600" b="1" spc="7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b="1" spc="14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g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</a:t>
              </a:r>
              <a:r>
                <a:rPr lang="es-PE" sz="1600" b="1" spc="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9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spc="1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el</a:t>
              </a:r>
              <a:r>
                <a:rPr lang="es-PE" sz="1600" b="1" spc="1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erú,</a:t>
              </a:r>
              <a:r>
                <a:rPr lang="es-PE" sz="1600" b="1" spc="1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1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cr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ón p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b="1" spc="7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y</a:t>
              </a:r>
              <a:r>
                <a:rPr lang="es-PE" sz="1600" b="1" spc="6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b="1" spc="8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na</a:t>
              </a:r>
              <a:r>
                <a:rPr lang="es-PE" sz="1600" b="1" spc="7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4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on</a:t>
              </a:r>
              <a:r>
                <a:rPr lang="es-PE" sz="1600" spc="7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spc="4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or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g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z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a,</a:t>
              </a:r>
              <a:r>
                <a:rPr lang="es-PE" sz="1600" spc="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f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era</a:t>
              </a:r>
              <a:r>
                <a:rPr lang="es-PE" sz="1600" spc="6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y</a:t>
              </a:r>
              <a:r>
                <a:rPr lang="es-PE" sz="1600" spc="6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or</a:t>
              </a:r>
              <a:r>
                <a:rPr lang="es-PE" sz="1600" spc="2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at</a:t>
              </a:r>
              <a:r>
                <a:rPr lang="es-PE" sz="1600" spc="-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q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8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ea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b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 </a:t>
              </a:r>
              <a:r>
                <a:rPr lang="es-PE" sz="1600" spc="22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 </a:t>
              </a:r>
              <a:r>
                <a:rPr lang="es-PE" sz="1600" spc="27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 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j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ón </a:t>
              </a:r>
              <a:r>
                <a:rPr lang="es-PE" sz="1600" spc="25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y </a:t>
              </a:r>
              <a:r>
                <a:rPr lang="es-PE" sz="1600" spc="26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g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ui</a:t>
              </a:r>
              <a:r>
                <a:rPr lang="es-PE" sz="1600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 </a:t>
              </a:r>
              <a:r>
                <a:rPr lang="es-PE" sz="1600" spc="23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 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as </a:t>
              </a:r>
              <a:r>
                <a:rPr lang="es-PE" sz="1600" spc="27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di</a:t>
              </a:r>
              <a:r>
                <a:rPr lang="es-PE" sz="1600" spc="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as </a:t>
              </a:r>
              <a:r>
                <a:rPr lang="es-PE" sz="1600" spc="26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y </a:t>
              </a:r>
              <a:r>
                <a:rPr lang="es-PE" sz="1600" spc="26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iv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es 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ta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b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as</a:t>
              </a:r>
              <a:r>
                <a:rPr lang="es-PE" sz="1600" spc="-5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en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el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pre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-3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.</a:t>
              </a:r>
              <a:endPara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724D7B8-F7C6-4E89-A101-23608F0D2581}"/>
              </a:ext>
            </a:extLst>
          </p:cNvPr>
          <p:cNvGrpSpPr/>
          <p:nvPr/>
        </p:nvGrpSpPr>
        <p:grpSpPr>
          <a:xfrm>
            <a:off x="4702261" y="1959373"/>
            <a:ext cx="3048000" cy="3685685"/>
            <a:chOff x="4348994" y="1959373"/>
            <a:chExt cx="3048000" cy="3685685"/>
          </a:xfrm>
        </p:grpSpPr>
        <p:pic>
          <p:nvPicPr>
            <p:cNvPr id="6" name="Picture 5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xmlns="" id="{4876E27D-15B9-4F00-8B42-638B3006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850" y="1959373"/>
              <a:ext cx="2374263" cy="16759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CA83018-E266-47EC-88A2-DEE4B14B9582}"/>
                </a:ext>
              </a:extLst>
            </p:cNvPr>
            <p:cNvSpPr/>
            <p:nvPr/>
          </p:nvSpPr>
          <p:spPr>
            <a:xfrm>
              <a:off x="4348994" y="3656821"/>
              <a:ext cx="3048000" cy="198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7088" marR="39370" lvl="2" indent="-285750">
                <a:lnSpc>
                  <a:spcPct val="11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</a:pP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spc="-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tar</a:t>
              </a:r>
              <a:r>
                <a:rPr lang="es-PE" sz="1600" spc="-3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el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b</a:t>
              </a:r>
              <a:r>
                <a:rPr lang="es-PE" sz="1600" b="1" spc="-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orio</a:t>
              </a:r>
              <a:r>
                <a:rPr lang="es-PE" sz="1600" b="1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g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uri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ad</a:t>
              </a:r>
              <a:r>
                <a:rPr lang="es-PE" sz="1600" b="1" spc="-2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al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en el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P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erú,</a:t>
              </a:r>
              <a:r>
                <a:rPr lang="es-PE" sz="1600" spc="-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en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cr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et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í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4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é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spc="-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j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al</a:t>
              </a:r>
              <a:r>
                <a:rPr lang="es-PE" sz="1600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S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g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uri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ad</a:t>
              </a:r>
              <a:r>
                <a:rPr lang="es-PE" sz="1600" spc="-4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V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al</a:t>
              </a:r>
              <a:endPara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379BD7-B1B8-49B2-8EF4-46F3DAEA6259}"/>
              </a:ext>
            </a:extLst>
          </p:cNvPr>
          <p:cNvGrpSpPr/>
          <p:nvPr/>
        </p:nvGrpSpPr>
        <p:grpSpPr>
          <a:xfrm>
            <a:off x="8339828" y="2052920"/>
            <a:ext cx="2579963" cy="3592137"/>
            <a:chOff x="8042525" y="2052920"/>
            <a:chExt cx="2579963" cy="35921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42A779F-534D-42EE-ABF4-F4E38294B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049" y="2052920"/>
              <a:ext cx="1523099" cy="15230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E321DFF-759F-46A0-801B-938231CBC00F}"/>
                </a:ext>
              </a:extLst>
            </p:cNvPr>
            <p:cNvSpPr/>
            <p:nvPr/>
          </p:nvSpPr>
          <p:spPr>
            <a:xfrm>
              <a:off x="8042525" y="3656820"/>
              <a:ext cx="2579963" cy="198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7088" marR="35560" lvl="2" indent="-285750">
                <a:lnSpc>
                  <a:spcPct val="11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</a:pP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z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ar</a:t>
              </a:r>
              <a:r>
                <a:rPr lang="es-PE" sz="1600" spc="2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un</a:t>
              </a:r>
              <a:r>
                <a:rPr lang="es-PE" sz="1600" b="1" spc="8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3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ta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í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4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r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cci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ón y</a:t>
              </a:r>
              <a:r>
                <a:rPr lang="es-PE" sz="1600" b="1" spc="-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pro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s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m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to</a:t>
              </a:r>
              <a:r>
                <a:rPr lang="es-PE" sz="1600" b="1" spc="-5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b="1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b="1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t</a:t>
              </a:r>
              <a:r>
                <a:rPr lang="es-PE" sz="1600" b="1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os</a:t>
              </a:r>
              <a:r>
                <a:rPr lang="es-PE" sz="1600" spc="-2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de</a:t>
              </a:r>
              <a:r>
                <a:rPr lang="es-PE" sz="1600" spc="-1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-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ía</a:t>
              </a:r>
              <a:r>
                <a:rPr lang="es-PE" sz="1600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c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i</a:t>
              </a:r>
              <a:r>
                <a:rPr lang="es-PE" sz="1600" spc="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o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n</a:t>
              </a:r>
              <a:r>
                <a:rPr lang="es-PE" sz="1600" spc="-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a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spc="-3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d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l</a:t>
              </a:r>
              <a:r>
                <a:rPr lang="es-PE" sz="1600" spc="-1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es-PE" sz="1600" spc="5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P</a:t>
              </a:r>
              <a:r>
                <a:rPr lang="es-PE" sz="1600" dirty="0">
                  <a:solidFill>
                    <a:srgbClr val="3C3E3C"/>
                  </a:solidFill>
                  <a:latin typeface="Calibri" panose="020F0502020204030204" pitchFamily="34" charset="0"/>
                  <a:ea typeface="MS Mincho"/>
                  <a:cs typeface="Arial" panose="020B0604020202020204" pitchFamily="34" charset="0"/>
                </a:rPr>
                <a:t>erú.</a:t>
              </a:r>
              <a:endPara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2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19EB4D-8980-4062-A178-28D441143FA5}"/>
              </a:ext>
            </a:extLst>
          </p:cNvPr>
          <p:cNvSpPr/>
          <p:nvPr/>
        </p:nvSpPr>
        <p:spPr>
          <a:xfrm>
            <a:off x="506035" y="389938"/>
            <a:ext cx="498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LINEAMIENTOS Y ACCIONES RELEVANTES DEL PENSV 2017-2021: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E9DEFC-138E-4A7B-B0F0-DCA009A85BD7}"/>
              </a:ext>
            </a:extLst>
          </p:cNvPr>
          <p:cNvGrpSpPr/>
          <p:nvPr/>
        </p:nvGrpSpPr>
        <p:grpSpPr>
          <a:xfrm>
            <a:off x="1138687" y="1031502"/>
            <a:ext cx="2664208" cy="2166046"/>
            <a:chOff x="574067" y="938737"/>
            <a:chExt cx="2166046" cy="2166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B09550A-C8D1-4567-B135-5B00B1D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574067" y="938737"/>
              <a:ext cx="2166046" cy="21660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4D37418-38EA-4FEB-A620-55F4320CECC9}"/>
                </a:ext>
              </a:extLst>
            </p:cNvPr>
            <p:cNvSpPr/>
            <p:nvPr/>
          </p:nvSpPr>
          <p:spPr>
            <a:xfrm>
              <a:off x="758567" y="1698592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Institucionalizar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Seguridad Vial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543F5DF-5FC9-4E98-9570-8EFB6E652D8F}"/>
              </a:ext>
            </a:extLst>
          </p:cNvPr>
          <p:cNvGrpSpPr/>
          <p:nvPr/>
        </p:nvGrpSpPr>
        <p:grpSpPr>
          <a:xfrm>
            <a:off x="659141" y="2058805"/>
            <a:ext cx="3403693" cy="2166046"/>
            <a:chOff x="3312321" y="938735"/>
            <a:chExt cx="2686975" cy="21660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97AAF5E-D90B-4D82-898E-82DC0875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3514149" y="938735"/>
              <a:ext cx="2166046" cy="21660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77633D9-98A6-429A-9D37-A8EAC6C62E9E}"/>
                </a:ext>
              </a:extLst>
            </p:cNvPr>
            <p:cNvSpPr/>
            <p:nvPr/>
          </p:nvSpPr>
          <p:spPr>
            <a:xfrm>
              <a:off x="3312321" y="1698591"/>
              <a:ext cx="268697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Introducir Criterios de seguridad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vial en Vehículos e Inversión en  Infraestructura  </a:t>
              </a:r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Vial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2AEC6-E6F6-43E0-AC0B-0A2DD3E96354}"/>
              </a:ext>
            </a:extLst>
          </p:cNvPr>
          <p:cNvGrpSpPr/>
          <p:nvPr/>
        </p:nvGrpSpPr>
        <p:grpSpPr>
          <a:xfrm>
            <a:off x="681489" y="3067636"/>
            <a:ext cx="3104304" cy="2166046"/>
            <a:chOff x="6244350" y="939779"/>
            <a:chExt cx="2506377" cy="2166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CF1A12-7C62-4FC5-8F89-3FED3DF0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6473226" y="939779"/>
              <a:ext cx="2166046" cy="216604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035EF6C-7C9B-4FD6-AF08-A9BE150BFAB6}"/>
                </a:ext>
              </a:extLst>
            </p:cNvPr>
            <p:cNvSpPr/>
            <p:nvPr/>
          </p:nvSpPr>
          <p:spPr>
            <a:xfrm>
              <a:off x="6244350" y="1700904"/>
              <a:ext cx="25063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Educar, Fiscalizar e Informar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Internalizar una Cultura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Prevención de  Siniestros</a:t>
              </a:r>
              <a:endParaRPr lang="es-P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73A4E8-995C-468C-A1DD-A26DA2DF642B}"/>
              </a:ext>
            </a:extLst>
          </p:cNvPr>
          <p:cNvGrpSpPr/>
          <p:nvPr/>
        </p:nvGrpSpPr>
        <p:grpSpPr>
          <a:xfrm>
            <a:off x="681488" y="4088287"/>
            <a:ext cx="3113754" cy="2166046"/>
            <a:chOff x="9324557" y="938736"/>
            <a:chExt cx="2506377" cy="2166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3BB51B9-F995-409E-AB7C-BC1F840C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9433192" y="938736"/>
              <a:ext cx="2166046" cy="21660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393C82C-E4A9-4B4F-A334-09DD505A2CDF}"/>
                </a:ext>
              </a:extLst>
            </p:cNvPr>
            <p:cNvSpPr/>
            <p:nvPr/>
          </p:nvSpPr>
          <p:spPr>
            <a:xfrm>
              <a:off x="9324557" y="1688837"/>
              <a:ext cx="25063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Consensuar, Potenciar y Coordinar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una Respuesta Efectiva y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Oportuna ante la Emergencia</a:t>
              </a:r>
              <a:endParaRPr lang="es-P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5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291" y="685800"/>
            <a:ext cx="10601863" cy="1105439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 smtClean="0"/>
              <a:t>La siniestralidad vial : </a:t>
            </a:r>
            <a:r>
              <a:rPr lang="es-PE" sz="3600" b="1" dirty="0"/>
              <a:t>¿</a:t>
            </a:r>
            <a:r>
              <a:rPr lang="es-PE" sz="3600" b="1" dirty="0" smtClean="0"/>
              <a:t>crisis  de institucionalidad y/o ciudadanía?</a:t>
            </a:r>
            <a:endParaRPr lang="es-PE" sz="36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13645"/>
              </p:ext>
            </p:extLst>
          </p:nvPr>
        </p:nvGraphicFramePr>
        <p:xfrm>
          <a:off x="1759790" y="1791239"/>
          <a:ext cx="975339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525"/>
                <a:gridCol w="1710553"/>
                <a:gridCol w="1769221"/>
                <a:gridCol w="1687564"/>
                <a:gridCol w="1932533"/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RESULTADOS DE SINIESTRALIDAD TOTAL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ACCIDENTES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FALLECIDOS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HERIDOS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VICTIMAS</a:t>
                      </a:r>
                      <a:endParaRPr lang="es-PE" dirty="0"/>
                    </a:p>
                  </a:txBody>
                  <a:tcPr/>
                </a:tc>
              </a:tr>
              <a:tr h="34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PERIODO 2010-2017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739 941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23 991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436 337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460 328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PROMEDIO ANUAL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92 493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2 999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54 542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57 541</a:t>
                      </a:r>
                      <a:endParaRPr lang="es-P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TASA POR CADA 100MIL HABITANTES-2017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277.0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8.9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173.0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0996" t="6610" r="10761" b="6610"/>
          <a:stretch/>
        </p:blipFill>
        <p:spPr>
          <a:xfrm>
            <a:off x="6742777" y="3807999"/>
            <a:ext cx="4770408" cy="30331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904" t="27902" r="28635" b="5589"/>
          <a:stretch/>
        </p:blipFill>
        <p:spPr>
          <a:xfrm>
            <a:off x="1759790" y="3807999"/>
            <a:ext cx="4982987" cy="30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E9DEFC-138E-4A7B-B0F0-DCA009A85BD7}"/>
              </a:ext>
            </a:extLst>
          </p:cNvPr>
          <p:cNvGrpSpPr/>
          <p:nvPr/>
        </p:nvGrpSpPr>
        <p:grpSpPr>
          <a:xfrm>
            <a:off x="1636849" y="1031502"/>
            <a:ext cx="2166046" cy="2166046"/>
            <a:chOff x="574067" y="938737"/>
            <a:chExt cx="2166046" cy="2166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B09550A-C8D1-4567-B135-5B00B1D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574067" y="938737"/>
              <a:ext cx="2166046" cy="21660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4D37418-38EA-4FEB-A620-55F4320CECC9}"/>
                </a:ext>
              </a:extLst>
            </p:cNvPr>
            <p:cNvSpPr/>
            <p:nvPr/>
          </p:nvSpPr>
          <p:spPr>
            <a:xfrm>
              <a:off x="758567" y="1698592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Institucionalizar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Seguridad Vial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543F5DF-5FC9-4E98-9570-8EFB6E652D8F}"/>
              </a:ext>
            </a:extLst>
          </p:cNvPr>
          <p:cNvGrpSpPr/>
          <p:nvPr/>
        </p:nvGrpSpPr>
        <p:grpSpPr>
          <a:xfrm>
            <a:off x="1375859" y="2058805"/>
            <a:ext cx="2686975" cy="2166046"/>
            <a:chOff x="3312321" y="938735"/>
            <a:chExt cx="2686975" cy="21660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97AAF5E-D90B-4D82-898E-82DC0875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3514149" y="938735"/>
              <a:ext cx="2166046" cy="21660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77633D9-98A6-429A-9D37-A8EAC6C62E9E}"/>
                </a:ext>
              </a:extLst>
            </p:cNvPr>
            <p:cNvSpPr/>
            <p:nvPr/>
          </p:nvSpPr>
          <p:spPr>
            <a:xfrm>
              <a:off x="3312321" y="1698591"/>
              <a:ext cx="26869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Introducir Criterios de seguridad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vial en Vehículos e Inversión en  Infraestructura  Vial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2AEC6-E6F6-43E0-AC0B-0A2DD3E96354}"/>
              </a:ext>
            </a:extLst>
          </p:cNvPr>
          <p:cNvGrpSpPr/>
          <p:nvPr/>
        </p:nvGrpSpPr>
        <p:grpSpPr>
          <a:xfrm>
            <a:off x="1279415" y="3067636"/>
            <a:ext cx="2506377" cy="2166046"/>
            <a:chOff x="6244350" y="939779"/>
            <a:chExt cx="2506377" cy="2166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CF1A12-7C62-4FC5-8F89-3FED3DF0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6473226" y="939779"/>
              <a:ext cx="2166046" cy="216604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035EF6C-7C9B-4FD6-AF08-A9BE150BFAB6}"/>
                </a:ext>
              </a:extLst>
            </p:cNvPr>
            <p:cNvSpPr/>
            <p:nvPr/>
          </p:nvSpPr>
          <p:spPr>
            <a:xfrm>
              <a:off x="6244350" y="1700904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Educar, Fiscalizar e Informar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Internalizar una Cultura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Prevención de  Siniestros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73A4E8-995C-468C-A1DD-A26DA2DF642B}"/>
              </a:ext>
            </a:extLst>
          </p:cNvPr>
          <p:cNvGrpSpPr/>
          <p:nvPr/>
        </p:nvGrpSpPr>
        <p:grpSpPr>
          <a:xfrm>
            <a:off x="1288864" y="4088287"/>
            <a:ext cx="2506377" cy="2166046"/>
            <a:chOff x="9324557" y="938736"/>
            <a:chExt cx="2506377" cy="2166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3BB51B9-F995-409E-AB7C-BC1F840C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9433192" y="938736"/>
              <a:ext cx="2166046" cy="21660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393C82C-E4A9-4B4F-A334-09DD505A2CDF}"/>
                </a:ext>
              </a:extLst>
            </p:cNvPr>
            <p:cNvSpPr/>
            <p:nvPr/>
          </p:nvSpPr>
          <p:spPr>
            <a:xfrm>
              <a:off x="9324557" y="1688837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Consensuar, Potenciar y Coordinar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una Respuesta Efectiva y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Oportuna ante la Emergencia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8758DA-EE84-48E1-B051-C2A623577D82}"/>
              </a:ext>
            </a:extLst>
          </p:cNvPr>
          <p:cNvSpPr/>
          <p:nvPr/>
        </p:nvSpPr>
        <p:spPr>
          <a:xfrm>
            <a:off x="4186274" y="1791357"/>
            <a:ext cx="81618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492125">
              <a:lnSpc>
                <a:spcPct val="120000"/>
              </a:lnSpc>
              <a:spcBef>
                <a:spcPts val="0"/>
              </a:spcBef>
              <a:buNone/>
            </a:pPr>
            <a:r>
              <a:rPr lang="es-PE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Política de Estado, una entidad que coordine y lidere el 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proceso, dentro de un Sistema Nacional de Seguridad Vial.</a:t>
            </a:r>
            <a:endParaRPr lang="es-PE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xmlns="" id="{9442D60B-531C-4586-951B-F1D0DB149F37}"/>
              </a:ext>
            </a:extLst>
          </p:cNvPr>
          <p:cNvSpPr/>
          <p:nvPr/>
        </p:nvSpPr>
        <p:spPr>
          <a:xfrm>
            <a:off x="506035" y="389938"/>
            <a:ext cx="498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LINEAMIENTOS Y ACCIONES RELEVANTES DEL PENSV 2017-2021:</a:t>
            </a:r>
          </a:p>
        </p:txBody>
      </p:sp>
    </p:spTree>
    <p:extLst>
      <p:ext uri="{BB962C8B-B14F-4D97-AF65-F5344CB8AC3E}">
        <p14:creationId xmlns:p14="http://schemas.microsoft.com/office/powerpoint/2010/main" val="6902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E9DEFC-138E-4A7B-B0F0-DCA009A85BD7}"/>
              </a:ext>
            </a:extLst>
          </p:cNvPr>
          <p:cNvGrpSpPr/>
          <p:nvPr/>
        </p:nvGrpSpPr>
        <p:grpSpPr>
          <a:xfrm>
            <a:off x="1636849" y="1031502"/>
            <a:ext cx="2166046" cy="2166046"/>
            <a:chOff x="574067" y="938737"/>
            <a:chExt cx="2166046" cy="2166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B09550A-C8D1-4567-B135-5B00B1D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574067" y="938737"/>
              <a:ext cx="2166046" cy="21660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4D37418-38EA-4FEB-A620-55F4320CECC9}"/>
                </a:ext>
              </a:extLst>
            </p:cNvPr>
            <p:cNvSpPr/>
            <p:nvPr/>
          </p:nvSpPr>
          <p:spPr>
            <a:xfrm>
              <a:off x="758567" y="1698592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Institucionalizar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Seguridad Vial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543F5DF-5FC9-4E98-9570-8EFB6E652D8F}"/>
              </a:ext>
            </a:extLst>
          </p:cNvPr>
          <p:cNvGrpSpPr/>
          <p:nvPr/>
        </p:nvGrpSpPr>
        <p:grpSpPr>
          <a:xfrm>
            <a:off x="1375859" y="2058805"/>
            <a:ext cx="2692092" cy="2166046"/>
            <a:chOff x="3312321" y="938735"/>
            <a:chExt cx="2692092" cy="21660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97AAF5E-D90B-4D82-898E-82DC0875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3514149" y="938735"/>
              <a:ext cx="2166046" cy="21660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77633D9-98A6-429A-9D37-A8EAC6C62E9E}"/>
                </a:ext>
              </a:extLst>
            </p:cNvPr>
            <p:cNvSpPr/>
            <p:nvPr/>
          </p:nvSpPr>
          <p:spPr>
            <a:xfrm>
              <a:off x="3312321" y="1698591"/>
              <a:ext cx="26920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Introducir Criterios de seguridad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vial en Vehículos e Inversión en  Infraestructura  Vial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2AEC6-E6F6-43E0-AC0B-0A2DD3E96354}"/>
              </a:ext>
            </a:extLst>
          </p:cNvPr>
          <p:cNvGrpSpPr/>
          <p:nvPr/>
        </p:nvGrpSpPr>
        <p:grpSpPr>
          <a:xfrm>
            <a:off x="1279415" y="3067636"/>
            <a:ext cx="2506377" cy="2166046"/>
            <a:chOff x="6244350" y="939779"/>
            <a:chExt cx="2506377" cy="2166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CF1A12-7C62-4FC5-8F89-3FED3DF0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6473226" y="939779"/>
              <a:ext cx="2166046" cy="216604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035EF6C-7C9B-4FD6-AF08-A9BE150BFAB6}"/>
                </a:ext>
              </a:extLst>
            </p:cNvPr>
            <p:cNvSpPr/>
            <p:nvPr/>
          </p:nvSpPr>
          <p:spPr>
            <a:xfrm>
              <a:off x="6244350" y="1700904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Educar, Fiscalizar e Informar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Internalizar una Cultura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Prevención de  Siniestros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73A4E8-995C-468C-A1DD-A26DA2DF642B}"/>
              </a:ext>
            </a:extLst>
          </p:cNvPr>
          <p:cNvGrpSpPr/>
          <p:nvPr/>
        </p:nvGrpSpPr>
        <p:grpSpPr>
          <a:xfrm>
            <a:off x="1288864" y="4088287"/>
            <a:ext cx="2506377" cy="2166046"/>
            <a:chOff x="9324557" y="938736"/>
            <a:chExt cx="2506377" cy="2166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3BB51B9-F995-409E-AB7C-BC1F840C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9433192" y="938736"/>
              <a:ext cx="2166046" cy="21660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393C82C-E4A9-4B4F-A334-09DD505A2CDF}"/>
                </a:ext>
              </a:extLst>
            </p:cNvPr>
            <p:cNvSpPr/>
            <p:nvPr/>
          </p:nvSpPr>
          <p:spPr>
            <a:xfrm>
              <a:off x="9324557" y="1688837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Consensuar, Potenciar y Coordinar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una Respuesta Efectiva y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Oportuna ante la Emergencia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CD7EF2-DFF5-47BE-BFF4-9B4639E0C522}"/>
              </a:ext>
            </a:extLst>
          </p:cNvPr>
          <p:cNvSpPr/>
          <p:nvPr/>
        </p:nvSpPr>
        <p:spPr>
          <a:xfrm>
            <a:off x="4390313" y="2957160"/>
            <a:ext cx="613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Movilidad segura para todos los 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usuarios y en todos sus modos .</a:t>
            </a:r>
            <a:endParaRPr lang="es-PE" dirty="0"/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xmlns="" id="{F8911BB9-4637-4D55-92C6-F714820B0018}"/>
              </a:ext>
            </a:extLst>
          </p:cNvPr>
          <p:cNvSpPr/>
          <p:nvPr/>
        </p:nvSpPr>
        <p:spPr>
          <a:xfrm>
            <a:off x="506035" y="389938"/>
            <a:ext cx="498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LINEAMIENTOS Y ACCIONES RELEVANTES DEL PENSV 2017-2021:</a:t>
            </a:r>
          </a:p>
        </p:txBody>
      </p:sp>
    </p:spTree>
    <p:extLst>
      <p:ext uri="{BB962C8B-B14F-4D97-AF65-F5344CB8AC3E}">
        <p14:creationId xmlns:p14="http://schemas.microsoft.com/office/powerpoint/2010/main" val="3365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E9DEFC-138E-4A7B-B0F0-DCA009A85BD7}"/>
              </a:ext>
            </a:extLst>
          </p:cNvPr>
          <p:cNvGrpSpPr/>
          <p:nvPr/>
        </p:nvGrpSpPr>
        <p:grpSpPr>
          <a:xfrm>
            <a:off x="1636849" y="1031502"/>
            <a:ext cx="2166046" cy="2166046"/>
            <a:chOff x="574067" y="938737"/>
            <a:chExt cx="2166046" cy="2166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B09550A-C8D1-4567-B135-5B00B1D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574067" y="938737"/>
              <a:ext cx="2166046" cy="21660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4D37418-38EA-4FEB-A620-55F4320CECC9}"/>
                </a:ext>
              </a:extLst>
            </p:cNvPr>
            <p:cNvSpPr/>
            <p:nvPr/>
          </p:nvSpPr>
          <p:spPr>
            <a:xfrm>
              <a:off x="758567" y="1698592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Institucionalizar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Seguridad Vial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543F5DF-5FC9-4E98-9570-8EFB6E652D8F}"/>
              </a:ext>
            </a:extLst>
          </p:cNvPr>
          <p:cNvGrpSpPr/>
          <p:nvPr/>
        </p:nvGrpSpPr>
        <p:grpSpPr>
          <a:xfrm>
            <a:off x="1375859" y="2058805"/>
            <a:ext cx="2686975" cy="2166046"/>
            <a:chOff x="3312321" y="938735"/>
            <a:chExt cx="2686975" cy="21660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97AAF5E-D90B-4D82-898E-82DC0875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3514149" y="938735"/>
              <a:ext cx="2166046" cy="21660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77633D9-98A6-429A-9D37-A8EAC6C62E9E}"/>
                </a:ext>
              </a:extLst>
            </p:cNvPr>
            <p:cNvSpPr/>
            <p:nvPr/>
          </p:nvSpPr>
          <p:spPr>
            <a:xfrm>
              <a:off x="3312321" y="1698591"/>
              <a:ext cx="26869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Introducir Criterios de seguridad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vial en Vehículos e Inversión en  Infraestructura  Vial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2AEC6-E6F6-43E0-AC0B-0A2DD3E96354}"/>
              </a:ext>
            </a:extLst>
          </p:cNvPr>
          <p:cNvGrpSpPr/>
          <p:nvPr/>
        </p:nvGrpSpPr>
        <p:grpSpPr>
          <a:xfrm>
            <a:off x="1279415" y="3067636"/>
            <a:ext cx="2968724" cy="2285414"/>
            <a:chOff x="6244350" y="939779"/>
            <a:chExt cx="2506377" cy="2166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CF1A12-7C62-4FC5-8F89-3FED3DF0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6473226" y="939779"/>
              <a:ext cx="2166046" cy="216604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035EF6C-7C9B-4FD6-AF08-A9BE150BFAB6}"/>
                </a:ext>
              </a:extLst>
            </p:cNvPr>
            <p:cNvSpPr/>
            <p:nvPr/>
          </p:nvSpPr>
          <p:spPr>
            <a:xfrm>
              <a:off x="6244350" y="1700904"/>
              <a:ext cx="25063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Educar, Fiscalizar e Informar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Internalizar una Cultura</a:t>
              </a:r>
            </a:p>
            <a:p>
              <a:pPr algn="ctr"/>
              <a:r>
                <a:rPr lang="es-PE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Prevención de  Siniestros</a:t>
              </a:r>
              <a:endParaRPr lang="es-P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73A4E8-995C-468C-A1DD-A26DA2DF642B}"/>
              </a:ext>
            </a:extLst>
          </p:cNvPr>
          <p:cNvGrpSpPr/>
          <p:nvPr/>
        </p:nvGrpSpPr>
        <p:grpSpPr>
          <a:xfrm>
            <a:off x="1288864" y="4088287"/>
            <a:ext cx="2506377" cy="2166046"/>
            <a:chOff x="9324557" y="938736"/>
            <a:chExt cx="2506377" cy="2166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3BB51B9-F995-409E-AB7C-BC1F840C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9433192" y="938736"/>
              <a:ext cx="2166046" cy="21660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393C82C-E4A9-4B4F-A334-09DD505A2CDF}"/>
                </a:ext>
              </a:extLst>
            </p:cNvPr>
            <p:cNvSpPr/>
            <p:nvPr/>
          </p:nvSpPr>
          <p:spPr>
            <a:xfrm>
              <a:off x="9324557" y="1688837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Consensuar, Potenciar y Coordinar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una Respuesta Efectiva y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Oportuna ante la Emergencia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09DF48-E460-4A57-8115-164A5021BA04}"/>
              </a:ext>
            </a:extLst>
          </p:cNvPr>
          <p:cNvSpPr/>
          <p:nvPr/>
        </p:nvSpPr>
        <p:spPr>
          <a:xfrm>
            <a:off x="4509250" y="3844572"/>
            <a:ext cx="648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492125" algn="just">
              <a:spcBef>
                <a:spcPts val="0"/>
              </a:spcBef>
              <a:buNone/>
            </a:pPr>
            <a:r>
              <a:rPr lang="es-PE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Ciudadanía en seguridad vial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Respeto por el otro y por las normas, responsables y comprometidos, con deberes y derechos</a:t>
            </a:r>
            <a:r>
              <a:rPr lang="es-PE" sz="24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rente al Desarrollo</a:t>
            </a:r>
            <a:r>
              <a:rPr lang="es-PE" sz="24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2400" b="1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xmlns="" id="{DD0A8AC9-1FAC-41CD-8E98-AE5B8A8D1790}"/>
              </a:ext>
            </a:extLst>
          </p:cNvPr>
          <p:cNvSpPr/>
          <p:nvPr/>
        </p:nvSpPr>
        <p:spPr>
          <a:xfrm>
            <a:off x="506035" y="389938"/>
            <a:ext cx="498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LINEAMIENTOS Y ACCIONES RELEVANTES DEL PENSV 2017-2021:</a:t>
            </a:r>
          </a:p>
        </p:txBody>
      </p:sp>
    </p:spTree>
    <p:extLst>
      <p:ext uri="{BB962C8B-B14F-4D97-AF65-F5344CB8AC3E}">
        <p14:creationId xmlns:p14="http://schemas.microsoft.com/office/powerpoint/2010/main" val="15872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9E9DEFC-138E-4A7B-B0F0-DCA009A85BD7}"/>
              </a:ext>
            </a:extLst>
          </p:cNvPr>
          <p:cNvGrpSpPr/>
          <p:nvPr/>
        </p:nvGrpSpPr>
        <p:grpSpPr>
          <a:xfrm>
            <a:off x="1636849" y="1031502"/>
            <a:ext cx="2166046" cy="2166046"/>
            <a:chOff x="574067" y="938737"/>
            <a:chExt cx="2166046" cy="21660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B09550A-C8D1-4567-B135-5B00B1DB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574067" y="938737"/>
              <a:ext cx="2166046" cy="21660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4D37418-38EA-4FEB-A620-55F4320CECC9}"/>
                </a:ext>
              </a:extLst>
            </p:cNvPr>
            <p:cNvSpPr/>
            <p:nvPr/>
          </p:nvSpPr>
          <p:spPr>
            <a:xfrm>
              <a:off x="758567" y="1698592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Institucionalizar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Seguridad Vial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543F5DF-5FC9-4E98-9570-8EFB6E652D8F}"/>
              </a:ext>
            </a:extLst>
          </p:cNvPr>
          <p:cNvGrpSpPr/>
          <p:nvPr/>
        </p:nvGrpSpPr>
        <p:grpSpPr>
          <a:xfrm>
            <a:off x="1375859" y="2058805"/>
            <a:ext cx="2686975" cy="2166046"/>
            <a:chOff x="3312321" y="938735"/>
            <a:chExt cx="2686975" cy="21660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97AAF5E-D90B-4D82-898E-82DC0875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3514149" y="938735"/>
              <a:ext cx="2166046" cy="21660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77633D9-98A6-429A-9D37-A8EAC6C62E9E}"/>
                </a:ext>
              </a:extLst>
            </p:cNvPr>
            <p:cNvSpPr/>
            <p:nvPr/>
          </p:nvSpPr>
          <p:spPr>
            <a:xfrm>
              <a:off x="3312321" y="1698591"/>
              <a:ext cx="26869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Introducir Criterios de seguridad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vial en Vehículos e Inversión en  Infraestructura  Vial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BB2AEC6-E6F6-43E0-AC0B-0A2DD3E96354}"/>
              </a:ext>
            </a:extLst>
          </p:cNvPr>
          <p:cNvGrpSpPr/>
          <p:nvPr/>
        </p:nvGrpSpPr>
        <p:grpSpPr>
          <a:xfrm>
            <a:off x="1279415" y="3067636"/>
            <a:ext cx="2506377" cy="2166046"/>
            <a:chOff x="6244350" y="939779"/>
            <a:chExt cx="2506377" cy="2166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CF1A12-7C62-4FC5-8F89-3FED3DF0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6473226" y="939779"/>
              <a:ext cx="2166046" cy="216604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035EF6C-7C9B-4FD6-AF08-A9BE150BFAB6}"/>
                </a:ext>
              </a:extLst>
            </p:cNvPr>
            <p:cNvSpPr/>
            <p:nvPr/>
          </p:nvSpPr>
          <p:spPr>
            <a:xfrm>
              <a:off x="6244350" y="1700904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Educar, Fiscalizar e Informar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Internalizar una Cultura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Prevención de  Siniestros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73A4E8-995C-468C-A1DD-A26DA2DF642B}"/>
              </a:ext>
            </a:extLst>
          </p:cNvPr>
          <p:cNvGrpSpPr/>
          <p:nvPr/>
        </p:nvGrpSpPr>
        <p:grpSpPr>
          <a:xfrm>
            <a:off x="1288864" y="4088287"/>
            <a:ext cx="2506377" cy="2166046"/>
            <a:chOff x="9324557" y="938736"/>
            <a:chExt cx="2506377" cy="21660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3BB51B9-F995-409E-AB7C-BC1F840C2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977">
              <a:off x="9433192" y="938736"/>
              <a:ext cx="2166046" cy="21660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393C82C-E4A9-4B4F-A334-09DD505A2CDF}"/>
                </a:ext>
              </a:extLst>
            </p:cNvPr>
            <p:cNvSpPr/>
            <p:nvPr/>
          </p:nvSpPr>
          <p:spPr>
            <a:xfrm>
              <a:off x="9324557" y="1688837"/>
              <a:ext cx="2506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Consensuar, Potenciar y Coordinar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una Respuesta Efectiva y</a:t>
              </a:r>
            </a:p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Oportuna ante la Emergencia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4FAE0A-86D2-4AA2-9997-83F561FF603F}"/>
              </a:ext>
            </a:extLst>
          </p:cNvPr>
          <p:cNvSpPr/>
          <p:nvPr/>
        </p:nvSpPr>
        <p:spPr>
          <a:xfrm>
            <a:off x="4421566" y="4834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Actuación conjunta y coordinada para una respuesta efectiva ante un siniestro vial</a:t>
            </a:r>
            <a:r>
              <a:rPr lang="es-PE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Salvar una vida hasta  el ultimo  instante</a:t>
            </a:r>
            <a:endParaRPr lang="es-PE" dirty="0"/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xmlns="" id="{8D8017B4-A4A1-4C28-8823-40CD0F2B0F4F}"/>
              </a:ext>
            </a:extLst>
          </p:cNvPr>
          <p:cNvSpPr/>
          <p:nvPr/>
        </p:nvSpPr>
        <p:spPr>
          <a:xfrm>
            <a:off x="506035" y="389938"/>
            <a:ext cx="498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LINEAMIENTOS Y ACCIONES RELEVANTES DEL PENSV 2017-2021:</a:t>
            </a:r>
          </a:p>
        </p:txBody>
      </p:sp>
    </p:spTree>
    <p:extLst>
      <p:ext uri="{BB962C8B-B14F-4D97-AF65-F5344CB8AC3E}">
        <p14:creationId xmlns:p14="http://schemas.microsoft.com/office/powerpoint/2010/main" val="40850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D39A0F5-2CC2-4447-8F1D-E36CD2F46230}"/>
              </a:ext>
            </a:extLst>
          </p:cNvPr>
          <p:cNvSpPr/>
          <p:nvPr/>
        </p:nvSpPr>
        <p:spPr>
          <a:xfrm>
            <a:off x="993823" y="1205547"/>
            <a:ext cx="3589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3C3E3C"/>
                </a:solidFill>
              </a:rPr>
              <a:t>REDUCIR LAS CONSECUENCIAS QUE GENERAN LOS ACCIDENTES DE TRANSITO SOBRE LAS VIDAS HUMANAS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A5C75D4D-ABEC-4C2A-8523-8F6A0D3F7C6C}"/>
              </a:ext>
            </a:extLst>
          </p:cNvPr>
          <p:cNvGrpSpPr/>
          <p:nvPr/>
        </p:nvGrpSpPr>
        <p:grpSpPr>
          <a:xfrm>
            <a:off x="1806116" y="2544761"/>
            <a:ext cx="8421511" cy="2532712"/>
            <a:chOff x="1794827" y="2494466"/>
            <a:chExt cx="8421511" cy="253271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901441EB-44FF-447C-BBA6-C1F40FFFCAF0}"/>
                </a:ext>
              </a:extLst>
            </p:cNvPr>
            <p:cNvSpPr/>
            <p:nvPr/>
          </p:nvSpPr>
          <p:spPr>
            <a:xfrm>
              <a:off x="2010774" y="4657846"/>
              <a:ext cx="1962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rgbClr val="3C3E3C"/>
                  </a:solidFill>
                </a:rPr>
                <a:t>Líneas Estratégicas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DB36007D-8C94-4945-AA57-C8CBA63C56A9}"/>
                </a:ext>
              </a:extLst>
            </p:cNvPr>
            <p:cNvSpPr/>
            <p:nvPr/>
          </p:nvSpPr>
          <p:spPr>
            <a:xfrm>
              <a:off x="4860492" y="4657846"/>
              <a:ext cx="2290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rgbClr val="3C3E3C"/>
                  </a:solidFill>
                </a:rPr>
                <a:t>Programas/ proyectos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CF4E419A-88CD-49A4-BD57-BDDCDE6A140E}"/>
                </a:ext>
              </a:extLst>
            </p:cNvPr>
            <p:cNvSpPr/>
            <p:nvPr/>
          </p:nvSpPr>
          <p:spPr>
            <a:xfrm>
              <a:off x="8016113" y="4657846"/>
              <a:ext cx="2032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b="1" dirty="0">
                  <a:solidFill>
                    <a:srgbClr val="3C3E3C"/>
                  </a:solidFill>
                </a:rPr>
                <a:t>Actividades/ tareas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C4EF2987-25AA-4CDE-848E-A8CE243A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14" b="28478"/>
            <a:stretch/>
          </p:blipFill>
          <p:spPr>
            <a:xfrm>
              <a:off x="1794827" y="2494466"/>
              <a:ext cx="8421511" cy="20799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FB448A0F-A053-46BD-8D5D-4DAAC2FCC57C}"/>
                </a:ext>
              </a:extLst>
            </p:cNvPr>
            <p:cNvSpPr/>
            <p:nvPr/>
          </p:nvSpPr>
          <p:spPr>
            <a:xfrm>
              <a:off x="2777469" y="3118954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4800" b="1" dirty="0">
                  <a:solidFill>
                    <a:srgbClr val="3C3E3C"/>
                  </a:solidFill>
                </a:rPr>
                <a:t>5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D939CF6C-E285-42FB-8A80-D1FAA9773F61}"/>
                </a:ext>
              </a:extLst>
            </p:cNvPr>
            <p:cNvSpPr/>
            <p:nvPr/>
          </p:nvSpPr>
          <p:spPr>
            <a:xfrm>
              <a:off x="5546119" y="3118953"/>
              <a:ext cx="8098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4800" b="1" dirty="0">
                  <a:solidFill>
                    <a:srgbClr val="3C3E3C"/>
                  </a:solidFill>
                </a:rPr>
                <a:t>23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06C0CD16-EE1B-49B2-8A64-D3E9A446F3C9}"/>
                </a:ext>
              </a:extLst>
            </p:cNvPr>
            <p:cNvSpPr/>
            <p:nvPr/>
          </p:nvSpPr>
          <p:spPr>
            <a:xfrm>
              <a:off x="8604694" y="3118952"/>
              <a:ext cx="8098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4800" b="1" dirty="0">
                  <a:solidFill>
                    <a:srgbClr val="3C3E3C"/>
                  </a:solidFill>
                </a:rPr>
                <a:t>90</a:t>
              </a: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79DFFF2-F943-49FA-9D30-5FDD32A5631E}"/>
              </a:ext>
            </a:extLst>
          </p:cNvPr>
          <p:cNvSpPr/>
          <p:nvPr/>
        </p:nvSpPr>
        <p:spPr>
          <a:xfrm>
            <a:off x="1415794" y="587305"/>
            <a:ext cx="275449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rgbClr val="3C3E3C"/>
                </a:solidFill>
              </a:rPr>
              <a:t>IMPACTO: OE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01538" y="5493658"/>
            <a:ext cx="1803957" cy="452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</a:rPr>
              <a:t>RESULTADO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31734" y="5555161"/>
            <a:ext cx="2058240" cy="412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</a:rPr>
              <a:t>PRODUCTO</a:t>
            </a:r>
            <a:endParaRPr lang="es-PE" sz="2400" b="1" dirty="0">
              <a:solidFill>
                <a:schemeClr val="tx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34774" y="2078246"/>
            <a:ext cx="6387550" cy="1840261"/>
            <a:chOff x="1734774" y="2078246"/>
            <a:chExt cx="6387550" cy="1840261"/>
          </a:xfrm>
          <a:solidFill>
            <a:srgbClr val="00B0F0"/>
          </a:solidFill>
        </p:grpSpPr>
        <p:sp>
          <p:nvSpPr>
            <p:cNvPr id="3" name="Cheurón 2"/>
            <p:cNvSpPr/>
            <p:nvPr/>
          </p:nvSpPr>
          <p:spPr>
            <a:xfrm rot="10800000">
              <a:off x="7637692" y="3391835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 rot="10800000">
              <a:off x="7176792" y="3433875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8" name="Cheurón 17"/>
            <p:cNvSpPr/>
            <p:nvPr/>
          </p:nvSpPr>
          <p:spPr>
            <a:xfrm rot="10800000">
              <a:off x="4298761" y="3422078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1" name="Cheurón 20"/>
            <p:cNvSpPr/>
            <p:nvPr/>
          </p:nvSpPr>
          <p:spPr>
            <a:xfrm rot="10633584">
              <a:off x="4660587" y="3433520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2" name="Cheurón 21"/>
            <p:cNvSpPr/>
            <p:nvPr/>
          </p:nvSpPr>
          <p:spPr>
            <a:xfrm rot="10800000">
              <a:off x="3927970" y="3403632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3" name="Cheurón 22"/>
            <p:cNvSpPr/>
            <p:nvPr/>
          </p:nvSpPr>
          <p:spPr>
            <a:xfrm rot="10800000">
              <a:off x="6762024" y="3421867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4" name="Cheurón 23"/>
            <p:cNvSpPr/>
            <p:nvPr/>
          </p:nvSpPr>
          <p:spPr>
            <a:xfrm rot="16200000">
              <a:off x="2546677" y="2098967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5" name="Cheurón 24"/>
            <p:cNvSpPr/>
            <p:nvPr/>
          </p:nvSpPr>
          <p:spPr>
            <a:xfrm rot="16033584">
              <a:off x="3313011" y="2123054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6" name="Cheurón 25"/>
            <p:cNvSpPr/>
            <p:nvPr/>
          </p:nvSpPr>
          <p:spPr>
            <a:xfrm rot="16200000">
              <a:off x="1734774" y="2078246"/>
              <a:ext cx="484632" cy="48463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A0FD6FC-D649-459E-962A-ABC1FF81F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110"/>
            <a:ext cx="5878690" cy="5878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E74BDE-1C73-4BA2-B6B1-988413120101}"/>
              </a:ext>
            </a:extLst>
          </p:cNvPr>
          <p:cNvSpPr/>
          <p:nvPr/>
        </p:nvSpPr>
        <p:spPr>
          <a:xfrm>
            <a:off x="488244" y="623928"/>
            <a:ext cx="4885267" cy="620889"/>
          </a:xfrm>
          <a:prstGeom prst="rect">
            <a:avLst/>
          </a:prstGeom>
          <a:solidFill>
            <a:srgbClr val="588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B3E648-1A63-4E38-9068-EE1A9782DF13}"/>
              </a:ext>
            </a:extLst>
          </p:cNvPr>
          <p:cNvSpPr/>
          <p:nvPr/>
        </p:nvSpPr>
        <p:spPr>
          <a:xfrm>
            <a:off x="488244" y="605475"/>
            <a:ext cx="4885267" cy="626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kern="0" dirty="0">
                <a:solidFill>
                  <a:schemeClr val="bg1"/>
                </a:solidFill>
                <a:ea typeface="MS Mincho"/>
                <a:cs typeface="Times New Roman" panose="02020603050405020304" pitchFamily="18" charset="0"/>
              </a:rPr>
              <a:t>MEJORAR LA GOBERNANZA DEL SISTEMA DE SEGURIDAD VIAL</a:t>
            </a:r>
          </a:p>
          <a:p>
            <a:endParaRPr lang="es-PE" b="1" kern="0" dirty="0">
              <a:solidFill>
                <a:srgbClr val="3C3E3C"/>
              </a:solidFill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La gestión  de la seguridad vial debe estar soportada en una estructura institucional sólida, organizada bajo los principios de coordinación, participación e investigación y sustentada en una adecuada y suficiente capacidad técnica y operativa, con recursos tanto humanos como económicos.</a:t>
            </a:r>
          </a:p>
          <a:p>
            <a:pPr algn="just"/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VE1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Nivel de implementación de las medidas de política.</a:t>
            </a: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Publicación de normas de seguridad vial</a:t>
            </a:r>
          </a:p>
          <a:p>
            <a:pPr algn="just">
              <a:lnSpc>
                <a:spcPct val="107000"/>
              </a:lnSpc>
            </a:pPr>
            <a:endParaRPr lang="es-PE" sz="1600" dirty="0">
              <a:solidFill>
                <a:srgbClr val="3C3E3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VE2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Cumplimiento de la meta de seguridad vial del Decenio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Tasa de fallecidos en accidentes de tránsito por cada 100 mil habitantes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Tasa de lesionados o heridos  en accidentes de tránsito por cada 100 mil habitantes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endParaRPr lang="es-PE" dirty="0">
              <a:solidFill>
                <a:srgbClr val="3C3E3C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21704" y="4329320"/>
            <a:ext cx="1876426" cy="609600"/>
          </a:xfrm>
          <a:prstGeom prst="rect">
            <a:avLst/>
          </a:prstGeom>
          <a:solidFill>
            <a:srgbClr val="588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23 proyectos</a:t>
            </a:r>
          </a:p>
        </p:txBody>
      </p:sp>
    </p:spTree>
    <p:extLst>
      <p:ext uri="{BB962C8B-B14F-4D97-AF65-F5344CB8AC3E}">
        <p14:creationId xmlns:p14="http://schemas.microsoft.com/office/powerpoint/2010/main" val="15776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7CCDF71-BFCF-4D60-A69D-903F2EEAF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9" y="147200"/>
            <a:ext cx="5927375" cy="592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E74BDE-1C73-4BA2-B6B1-988413120101}"/>
              </a:ext>
            </a:extLst>
          </p:cNvPr>
          <p:cNvSpPr/>
          <p:nvPr/>
        </p:nvSpPr>
        <p:spPr>
          <a:xfrm>
            <a:off x="6340125" y="605476"/>
            <a:ext cx="5177364" cy="639342"/>
          </a:xfrm>
          <a:prstGeom prst="rect">
            <a:avLst/>
          </a:prstGeom>
          <a:solidFill>
            <a:srgbClr val="AD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B3E648-1A63-4E38-9068-EE1A9782DF13}"/>
              </a:ext>
            </a:extLst>
          </p:cNvPr>
          <p:cNvSpPr/>
          <p:nvPr/>
        </p:nvSpPr>
        <p:spPr>
          <a:xfrm>
            <a:off x="6219824" y="605476"/>
            <a:ext cx="5800725" cy="579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MEJORAR LAS CONDICIONES DE SEGURIDAD DE LA  INFRAESTRUCTURA VIAL</a:t>
            </a:r>
            <a:endParaRPr lang="es-PE" b="1" kern="0" dirty="0">
              <a:solidFill>
                <a:schemeClr val="bg1"/>
              </a:solidFill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/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Se definen los elementos y se incorporan los principios de la seguridad en la planeación, diseño y construcción de infraestructura vial; se incorporan  procesos sistemáticos para verificación del cumplimiento de los estándares como las Auditorias e inspecciones de Seguridad Vial ASV, la realización de intervenciones correctivas sobre vías en operación, la implementación de redes seguras para peatones y ciclistas, la adaptación física de  zonas(ZONAS  viales (ZONAS 30-50),para controlar la velocidad vehicular, la ampliación y recuperación del sistema de señalización vial, la modernización y ampliación del sistema de semaforización y el mantenimiento  que debe alcanzar la red vial. </a:t>
            </a:r>
          </a:p>
          <a:p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VE3: 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Condiciones de seguridad de la infraestructura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Tasa de accidentes de tránsito generados por las malas condiciones de la infraestructura vial por cada 100mil </a:t>
            </a:r>
            <a:r>
              <a:rPr lang="es-PE" sz="1600" dirty="0" smtClean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habitantes</a:t>
            </a:r>
            <a:endParaRPr lang="es-PE" dirty="0">
              <a:solidFill>
                <a:srgbClr val="3C3E3C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2501287"/>
            <a:ext cx="1876426" cy="609600"/>
          </a:xfrm>
          <a:prstGeom prst="rect">
            <a:avLst/>
          </a:prstGeom>
          <a:solidFill>
            <a:srgbClr val="AD8CBA"/>
          </a:solidFill>
          <a:ln>
            <a:solidFill>
              <a:srgbClr val="AD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 12 proyectos</a:t>
            </a:r>
          </a:p>
        </p:txBody>
      </p:sp>
    </p:spTree>
    <p:extLst>
      <p:ext uri="{BB962C8B-B14F-4D97-AF65-F5344CB8AC3E}">
        <p14:creationId xmlns:p14="http://schemas.microsoft.com/office/powerpoint/2010/main" val="34755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E74BDE-1C73-4BA2-B6B1-988413120101}"/>
              </a:ext>
            </a:extLst>
          </p:cNvPr>
          <p:cNvSpPr/>
          <p:nvPr/>
        </p:nvSpPr>
        <p:spPr>
          <a:xfrm>
            <a:off x="488244" y="605476"/>
            <a:ext cx="5390444" cy="639342"/>
          </a:xfrm>
          <a:prstGeom prst="rect">
            <a:avLst/>
          </a:prstGeom>
          <a:solidFill>
            <a:srgbClr val="76A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3429B7B-DA6D-4047-8D93-C01653209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5" y="182500"/>
            <a:ext cx="5721220" cy="5721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B3E648-1A63-4E38-9068-EE1A9782DF13}"/>
              </a:ext>
            </a:extLst>
          </p:cNvPr>
          <p:cNvSpPr/>
          <p:nvPr/>
        </p:nvSpPr>
        <p:spPr>
          <a:xfrm>
            <a:off x="488244" y="605475"/>
            <a:ext cx="5390444" cy="467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ea typeface="MS Mincho"/>
              </a:rPr>
              <a:t>MEJORAR LAS CONDICIONES DE SEGURIDAD DE LOS VEHÍCULOS</a:t>
            </a:r>
          </a:p>
          <a:p>
            <a:endParaRPr lang="es-PE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solidFill>
                  <a:srgbClr val="3C3E3C"/>
                </a:solidFill>
              </a:rPr>
              <a:t>Las </a:t>
            </a:r>
            <a:r>
              <a:rPr lang="es-PE" dirty="0">
                <a:solidFill>
                  <a:srgbClr val="3C3E3C"/>
                </a:solidFill>
              </a:rPr>
              <a:t>acciones que integran esta línea de acción tienen como objetivo  velar porque los vehículos operen en buenas condiciones mecánicas, con todos sus sistemas trabajando correctamente, que no hayan sido sometidos a modificaciones peligrosas que afecten su seguridad y cuenten con los dispositivos mínimos de seguridad. </a:t>
            </a:r>
          </a:p>
          <a:p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VE4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Nivel de seguridad del vehículo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PE" sz="1600" dirty="0">
              <a:solidFill>
                <a:srgbClr val="3C3E3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Indicador: 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Tasa de accidentes de tránsito generados por fallas mecánicas por cada 100mil habitantes.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>
              <a:solidFill>
                <a:srgbClr val="3C3E3C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15574" y="2270264"/>
            <a:ext cx="1876426" cy="609600"/>
          </a:xfrm>
          <a:prstGeom prst="rect">
            <a:avLst/>
          </a:prstGeom>
          <a:solidFill>
            <a:srgbClr val="76A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10 proyectos</a:t>
            </a:r>
          </a:p>
        </p:txBody>
      </p:sp>
    </p:spTree>
    <p:extLst>
      <p:ext uri="{BB962C8B-B14F-4D97-AF65-F5344CB8AC3E}">
        <p14:creationId xmlns:p14="http://schemas.microsoft.com/office/powerpoint/2010/main" val="1567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DA299DC-7131-4F77-AB79-00D338BD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22"/>
            <a:ext cx="6221756" cy="6221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E74BDE-1C73-4BA2-B6B1-988413120101}"/>
              </a:ext>
            </a:extLst>
          </p:cNvPr>
          <p:cNvSpPr/>
          <p:nvPr/>
        </p:nvSpPr>
        <p:spPr>
          <a:xfrm>
            <a:off x="6313312" y="605476"/>
            <a:ext cx="5390444" cy="639342"/>
          </a:xfrm>
          <a:prstGeom prst="rect">
            <a:avLst/>
          </a:prstGeom>
          <a:solidFill>
            <a:srgbClr val="D797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B3E648-1A63-4E38-9068-EE1A9782DF13}"/>
              </a:ext>
            </a:extLst>
          </p:cNvPr>
          <p:cNvSpPr/>
          <p:nvPr/>
        </p:nvSpPr>
        <p:spPr>
          <a:xfrm>
            <a:off x="6313312" y="605475"/>
            <a:ext cx="5390444" cy="54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ea typeface="MS Mincho"/>
                <a:cs typeface="Arial" panose="020B0604020202020204" pitchFamily="34" charset="0"/>
              </a:rPr>
              <a:t>FORTALECER LA CIUDADANÍA EN</a:t>
            </a:r>
          </a:p>
          <a:p>
            <a:pPr algn="ctr"/>
            <a:r>
              <a:rPr lang="es-PE" b="1" dirty="0">
                <a:solidFill>
                  <a:schemeClr val="bg1"/>
                </a:solidFill>
                <a:ea typeface="MS Mincho"/>
                <a:cs typeface="Arial" panose="020B0604020202020204" pitchFamily="34" charset="0"/>
              </a:rPr>
              <a:t>SEGURIDAD VIAL</a:t>
            </a:r>
          </a:p>
          <a:p>
            <a:pPr algn="just"/>
            <a:endParaRPr lang="es-PE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Esta línea estratégica es una de la más importantes, </a:t>
            </a:r>
            <a:r>
              <a:rPr lang="es-PE" dirty="0" smtClean="0">
                <a:solidFill>
                  <a:srgbClr val="3C3E3C"/>
                </a:solidFill>
                <a:cs typeface="Arial" panose="020B0604020202020204" pitchFamily="34" charset="0"/>
              </a:rPr>
              <a:t> </a:t>
            </a:r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va dirigida a quienes </a:t>
            </a:r>
            <a:r>
              <a:rPr lang="es-PE" dirty="0" smtClean="0">
                <a:solidFill>
                  <a:srgbClr val="3C3E3C"/>
                </a:solidFill>
                <a:cs typeface="Arial" panose="020B0604020202020204" pitchFamily="34" charset="0"/>
              </a:rPr>
              <a:t>son </a:t>
            </a:r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protagonistas de la siniestralidad, responsables en un gran porcentaje de la ocurrencia de los siniestros y de los daños a las persona y patrimonios y de quienes por la adopción de decisiones positivas es posible obtener cambios en los comportamientos.</a:t>
            </a:r>
          </a:p>
          <a:p>
            <a:pPr algn="just"/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VE5: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Accidentes de tránsito generados por el factor humano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indent="-586105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Indicador: 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Tasa de accidentes de tránsito generados por imprudencias de los usuarios de las vías por cada 100mil habitantes.</a:t>
            </a: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 Estratégica VE6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>
              <a:lnSpc>
                <a:spcPct val="107000"/>
              </a:lnSpc>
            </a:pP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Fortalecimiento de la educación vial en  usuarios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Indicador: </a:t>
            </a:r>
            <a:r>
              <a:rPr 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Tasa de infracciones al tránsito por cada 10mil habitantes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PE" dirty="0">
              <a:solidFill>
                <a:srgbClr val="3C3E3C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2" y="188569"/>
            <a:ext cx="1876426" cy="609600"/>
          </a:xfrm>
          <a:prstGeom prst="rect">
            <a:avLst/>
          </a:prstGeom>
          <a:solidFill>
            <a:srgbClr val="D797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31 proyectos</a:t>
            </a:r>
          </a:p>
        </p:txBody>
      </p:sp>
    </p:spTree>
    <p:extLst>
      <p:ext uri="{BB962C8B-B14F-4D97-AF65-F5344CB8AC3E}">
        <p14:creationId xmlns:p14="http://schemas.microsoft.com/office/powerpoint/2010/main" val="37083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CE74BDE-1C73-4BA2-B6B1-988413120101}"/>
              </a:ext>
            </a:extLst>
          </p:cNvPr>
          <p:cNvSpPr/>
          <p:nvPr/>
        </p:nvSpPr>
        <p:spPr>
          <a:xfrm>
            <a:off x="488244" y="605476"/>
            <a:ext cx="5390444" cy="639342"/>
          </a:xfrm>
          <a:prstGeom prst="rect">
            <a:avLst/>
          </a:prstGeom>
          <a:solidFill>
            <a:srgbClr val="883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C4CC329-35F4-463F-A070-C3BFDFAD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0" y="395111"/>
            <a:ext cx="5733235" cy="5733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0B3E648-1A63-4E38-9068-EE1A9782DF13}"/>
              </a:ext>
            </a:extLst>
          </p:cNvPr>
          <p:cNvSpPr/>
          <p:nvPr/>
        </p:nvSpPr>
        <p:spPr>
          <a:xfrm>
            <a:off x="488244" y="605475"/>
            <a:ext cx="5390444" cy="499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700" b="1" dirty="0">
                <a:solidFill>
                  <a:schemeClr val="bg1"/>
                </a:solidFill>
                <a:ea typeface="MS Mincho"/>
              </a:rPr>
              <a:t>MEJORAR LA RESPUESTA DE ATENCIÓN DE EMERGENCIAS DE VÍCTIMAS DE ACCIDENTES DE TRÁNSITO</a:t>
            </a:r>
          </a:p>
          <a:p>
            <a:pPr algn="just"/>
            <a:endParaRPr lang="es-PE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PE" dirty="0">
                <a:solidFill>
                  <a:srgbClr val="3C3E3C"/>
                </a:solidFill>
                <a:cs typeface="Arial" panose="020B0604020202020204" pitchFamily="34" charset="0"/>
              </a:rPr>
              <a:t>La atención de las víctimas de los siniestros viales requiere de una reestructuración integral. Requiere de un sistema unificado. Se busca mejorar los tiempos de respuesta y agilizar la atención medica inicial en los servicios de urgencias para garantizar el derecho a la salud y priorizar el principio de protección de la vida, mediante un plan de mejoramiento integral que responda a la demanda de los servicios, con el número suficiente de ambulancias debidamente equipadas, con una central única que coordine y regule los despachos, procurando agilidad en la atención pre hospitalaria</a:t>
            </a:r>
          </a:p>
          <a:p>
            <a:pPr algn="just"/>
            <a:endParaRPr lang="es-PE" sz="1600" dirty="0">
              <a:solidFill>
                <a:srgbClr val="3C3E3C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600" b="1" dirty="0">
                <a:solidFill>
                  <a:srgbClr val="3C3E3C"/>
                </a:solidFill>
                <a:cs typeface="Arial" panose="020B0604020202020204" pitchFamily="34" charset="0"/>
              </a:rPr>
              <a:t>Variable Estratégica VE7</a:t>
            </a:r>
            <a:r>
              <a:rPr lang="es-PE" sz="1600" dirty="0">
                <a:solidFill>
                  <a:srgbClr val="3C3E3C"/>
                </a:solidFill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600" dirty="0">
                <a:solidFill>
                  <a:srgbClr val="3C3E3C"/>
                </a:solidFill>
                <a:cs typeface="Arial" panose="020B0604020202020204" pitchFamily="34" charset="0"/>
              </a:rPr>
              <a:t>Respuesta  a las emergencias en accidentes de tránsito.</a:t>
            </a:r>
            <a:endParaRPr lang="es-PE" sz="1600" dirty="0">
              <a:solidFill>
                <a:srgbClr val="3C3E3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PE" sz="1600" b="1" dirty="0">
                <a:solidFill>
                  <a:srgbClr val="3C3E3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Indicador: </a:t>
            </a:r>
            <a:r>
              <a:rPr lang="es-PE" altLang="es-PE" sz="1600" dirty="0">
                <a:solidFill>
                  <a:srgbClr val="3C3E3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Tasa de atenciones de emergencias en accidentes de tránsito por cada 100mil habitantes.</a:t>
            </a:r>
            <a:r>
              <a:rPr lang="es-PE" altLang="es-PE" sz="1600" dirty="0">
                <a:solidFill>
                  <a:srgbClr val="3C3E3C"/>
                </a:solidFill>
                <a:cs typeface="Arial" panose="020B0604020202020204" pitchFamily="34" charset="0"/>
              </a:rPr>
              <a:t> </a:t>
            </a:r>
            <a:endParaRPr lang="es-PE" dirty="0">
              <a:solidFill>
                <a:srgbClr val="3C3E3C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15574" y="2061542"/>
            <a:ext cx="1876426" cy="609600"/>
          </a:xfrm>
          <a:prstGeom prst="rect">
            <a:avLst/>
          </a:prstGeom>
          <a:solidFill>
            <a:srgbClr val="883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14 proyectos</a:t>
            </a:r>
          </a:p>
        </p:txBody>
      </p:sp>
    </p:spTree>
    <p:extLst>
      <p:ext uri="{BB962C8B-B14F-4D97-AF65-F5344CB8AC3E}">
        <p14:creationId xmlns:p14="http://schemas.microsoft.com/office/powerpoint/2010/main" val="20046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71E2513-233D-4E8B-B977-57BE2CCCA8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53178" y="983412"/>
          <a:ext cx="5691996" cy="29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cid:image001.png@01D4049A.4103317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1" y="3920702"/>
            <a:ext cx="4739528" cy="25385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DD6E209-536C-4328-9F3F-FD43D3BC152F}"/>
              </a:ext>
            </a:extLst>
          </p:cNvPr>
          <p:cNvGraphicFramePr>
            <a:graphicFrameLocks/>
          </p:cNvGraphicFramePr>
          <p:nvPr/>
        </p:nvGraphicFramePr>
        <p:xfrm>
          <a:off x="5874588" y="3920702"/>
          <a:ext cx="6154957" cy="285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2523339-7E66-4807-8376-18F18FF9C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81" y="983412"/>
            <a:ext cx="4739528" cy="26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EB91560-0A8F-4DB4-BE7B-4011B479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2986156-D7F0-4D86-8DE8-676C6EC9DE0B}"/>
              </a:ext>
            </a:extLst>
          </p:cNvPr>
          <p:cNvSpPr txBox="1"/>
          <p:nvPr/>
        </p:nvSpPr>
        <p:spPr>
          <a:xfrm>
            <a:off x="5802490" y="3807822"/>
            <a:ext cx="240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Muchas Gracias</a:t>
            </a:r>
            <a:r>
              <a:rPr lang="es-PE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s-PE" sz="2000" b="1" dirty="0" smtClean="0">
              <a:solidFill>
                <a:schemeClr val="bg1"/>
              </a:solidFill>
            </a:endParaRPr>
          </a:p>
          <a:p>
            <a:r>
              <a:rPr lang="es-PE" sz="20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ereano@mtc.Gob.pe</a:t>
            </a:r>
            <a:endParaRPr lang="es-PE" sz="2000" b="1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PE" sz="20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996362484</a:t>
            </a:r>
            <a:endParaRPr lang="es-PE" sz="2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FC812EDC-EEC5-4C40-AF48-F54B7ED5B4A4}"/>
              </a:ext>
            </a:extLst>
          </p:cNvPr>
          <p:cNvGrpSpPr/>
          <p:nvPr/>
        </p:nvGrpSpPr>
        <p:grpSpPr>
          <a:xfrm flipH="1">
            <a:off x="11034886" y="188577"/>
            <a:ext cx="1157114" cy="1271023"/>
            <a:chOff x="5322708" y="3377463"/>
            <a:chExt cx="1524003" cy="167402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F63F1EDB-FB3E-4D4A-8F2D-8EA4053ED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EA7E179C-02F7-4C89-B59E-DC442E49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DA9AE550-0914-488D-AEF0-9D81DDF10313}"/>
              </a:ext>
            </a:extLst>
          </p:cNvPr>
          <p:cNvGrpSpPr/>
          <p:nvPr/>
        </p:nvGrpSpPr>
        <p:grpSpPr>
          <a:xfrm rot="10800000" flipH="1">
            <a:off x="0" y="4286954"/>
            <a:ext cx="1157114" cy="1271023"/>
            <a:chOff x="5322708" y="3377463"/>
            <a:chExt cx="1524003" cy="167402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92FB9584-44E0-47FF-914B-1DDF0EB2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8C1A0F4E-EF61-4BF7-82E8-6E19C368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759125"/>
            <a:ext cx="10274060" cy="577969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Existe una  fuerte combinación entre, pérdida de valores,  con serias deficiencias en la gestión publica de la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movilidad, una descontrolada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expansión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de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las ciudades y 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un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desordenado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crecimiento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del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parque 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automotor, etc. 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que está produciendo un </a:t>
            </a:r>
            <a:r>
              <a:rPr lang="es-PE" sz="1700" b="1" dirty="0">
                <a:solidFill>
                  <a:srgbClr val="191B0E"/>
                </a:solidFill>
                <a:latin typeface="Raleway-Regular"/>
              </a:rPr>
              <a:t>cóctel explosivo 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en el espacio público, en la salud pública y la economía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: un alto costo por perdidas de vidas y lesiones graves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PE" sz="1700" dirty="0" smtClean="0">
              <a:solidFill>
                <a:srgbClr val="191B0E"/>
              </a:solidFill>
              <a:latin typeface="Raleway-Regular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Hemos generado una sociedad muy violenta, conflictiva, insegura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. Nos estamos deshumanizando.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PE" sz="1700" dirty="0" smtClean="0">
              <a:solidFill>
                <a:srgbClr val="191B0E"/>
              </a:solidFill>
              <a:latin typeface="Raleway-Regular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700" dirty="0">
                <a:solidFill>
                  <a:srgbClr val="191B0E"/>
                </a:solidFill>
                <a:latin typeface="Raleway-Regular"/>
              </a:rPr>
              <a:t>Estamos frente a una </a:t>
            </a:r>
            <a:r>
              <a:rPr lang="es-PE" sz="1700" b="1" dirty="0" smtClean="0">
                <a:solidFill>
                  <a:srgbClr val="191B0E"/>
                </a:solidFill>
                <a:latin typeface="Raleway-Regular"/>
              </a:rPr>
              <a:t>epidemia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de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siniestralidad vial. </a:t>
            </a:r>
            <a:r>
              <a:rPr lang="es-PE" sz="1800" dirty="0">
                <a:solidFill>
                  <a:srgbClr val="191B0E"/>
                </a:solidFill>
                <a:latin typeface="Raleway-Regular"/>
              </a:rPr>
              <a:t>Contando victimas ( 460mil en 8 años)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La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mayor pérdida de  vidas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en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el transito esta concentrada en nuestras </a:t>
            </a:r>
            <a:r>
              <a:rPr lang="es-PE" sz="1700" b="1" dirty="0">
                <a:solidFill>
                  <a:srgbClr val="191B0E"/>
                </a:solidFill>
                <a:latin typeface="Raleway-Regular"/>
              </a:rPr>
              <a:t>ciudades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, y de estas, se  tiene como víctimas a </a:t>
            </a:r>
            <a:r>
              <a:rPr lang="es-PE" sz="1700" b="1" dirty="0" smtClean="0">
                <a:solidFill>
                  <a:srgbClr val="191B0E"/>
                </a:solidFill>
                <a:latin typeface="Raleway-Regular"/>
              </a:rPr>
              <a:t>peatones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 y pasajeros. </a:t>
            </a:r>
            <a:endParaRPr lang="es-PE" sz="1700" dirty="0">
              <a:solidFill>
                <a:srgbClr val="191B0E"/>
              </a:solidFill>
              <a:latin typeface="Raleway-Regular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La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tasa de mortalidad debida al tránsito en todo el país es de </a:t>
            </a:r>
            <a:r>
              <a:rPr lang="es-PE" sz="1700" b="1" dirty="0">
                <a:solidFill>
                  <a:prstClr val="black"/>
                </a:solidFill>
                <a:latin typeface="Raleway-Regular"/>
              </a:rPr>
              <a:t>8.9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 por 100mil habitantes. No obstante, </a:t>
            </a:r>
            <a:r>
              <a:rPr lang="es-PE" sz="1700" dirty="0" smtClean="0">
                <a:solidFill>
                  <a:srgbClr val="191B0E"/>
                </a:solidFill>
                <a:latin typeface="Raleway-Regular"/>
              </a:rPr>
              <a:t>tras </a:t>
            </a:r>
            <a:r>
              <a:rPr lang="es-PE" sz="1700" dirty="0">
                <a:solidFill>
                  <a:srgbClr val="191B0E"/>
                </a:solidFill>
                <a:latin typeface="Raleway-Regular"/>
              </a:rPr>
              <a:t>este promedio nacional se ocultan marcadas diferencias entre una región a otra.</a:t>
            </a:r>
            <a:endParaRPr lang="es-PE" sz="1700" dirty="0">
              <a:solidFill>
                <a:srgbClr val="191B0E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700" dirty="0" smtClean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700" dirty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cantidad de personas que mueren anualmente en accidentes de tránsito </a:t>
            </a:r>
            <a:r>
              <a:rPr lang="es-ES" sz="1700" b="1" dirty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es mayor </a:t>
            </a:r>
            <a:r>
              <a:rPr lang="es-ES" sz="1700" dirty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al número de víctimas mortales de la </a:t>
            </a:r>
            <a:r>
              <a:rPr lang="es-ES" sz="1700" dirty="0" smtClean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delincuencia: “</a:t>
            </a:r>
            <a:r>
              <a:rPr lang="es-ES" sz="1700" dirty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Hay más muertes en accidentes de tránsito que por sicariato</a:t>
            </a:r>
            <a:r>
              <a:rPr lang="es-ES" sz="1700" dirty="0" smtClean="0">
                <a:solidFill>
                  <a:srgbClr val="000000"/>
                </a:solidFill>
                <a:latin typeface="Merriweather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PE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1876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96"/>
            <a:ext cx="12192003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8A4A4E-392F-4D27-B431-7735AC4E54B5}"/>
              </a:ext>
            </a:extLst>
          </p:cNvPr>
          <p:cNvSpPr txBox="1"/>
          <p:nvPr/>
        </p:nvSpPr>
        <p:spPr>
          <a:xfrm>
            <a:off x="516439" y="598983"/>
            <a:ext cx="3639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3C3E3C"/>
                </a:solidFill>
              </a:rPr>
              <a:t>PENSV: </a:t>
            </a:r>
            <a:r>
              <a:rPr lang="es-PE" sz="2800" b="1" dirty="0" smtClean="0">
                <a:solidFill>
                  <a:srgbClr val="3C3E3C"/>
                </a:solidFill>
              </a:rPr>
              <a:t>2017-2021 </a:t>
            </a:r>
            <a:r>
              <a:rPr lang="es-PE" sz="2800" b="1" dirty="0">
                <a:solidFill>
                  <a:srgbClr val="3C3E3C"/>
                </a:solidFill>
              </a:rPr>
              <a:t/>
            </a:r>
            <a:br>
              <a:rPr lang="es-PE" sz="2800" b="1" dirty="0">
                <a:solidFill>
                  <a:srgbClr val="3C3E3C"/>
                </a:solidFill>
              </a:rPr>
            </a:br>
            <a:r>
              <a:rPr lang="es-PE" sz="2800" b="1" dirty="0">
                <a:solidFill>
                  <a:srgbClr val="3C3E3C"/>
                </a:solidFill>
              </a:rPr>
              <a:t>Camino al Bicentenario</a:t>
            </a:r>
            <a:endParaRPr lang="es-PE" sz="2800" b="1" dirty="0">
              <a:solidFill>
                <a:srgbClr val="3C3E3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4C6AD29-1438-45D7-BC4D-D17F180A4855}"/>
              </a:ext>
            </a:extLst>
          </p:cNvPr>
          <p:cNvSpPr/>
          <p:nvPr/>
        </p:nvSpPr>
        <p:spPr>
          <a:xfrm>
            <a:off x="516439" y="1955604"/>
            <a:ext cx="109084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sz="1600" b="1" dirty="0">
                <a:solidFill>
                  <a:srgbClr val="3C3E3C"/>
                </a:solidFill>
              </a:rPr>
              <a:t>PENSV: </a:t>
            </a:r>
            <a:r>
              <a:rPr lang="es-PE" sz="1600" b="1" dirty="0" smtClean="0">
                <a:solidFill>
                  <a:srgbClr val="3C3E3C"/>
                </a:solidFill>
              </a:rPr>
              <a:t>2017-2021: </a:t>
            </a:r>
            <a:r>
              <a:rPr lang="es-PE" sz="16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PRIORITARIA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ATENCION A LA SEGURIDAD </a:t>
            </a:r>
            <a:r>
              <a:rPr lang="es-PE" sz="16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VIAL: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vivencial/opción/alternativa. Movilidad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invención</a:t>
            </a:r>
            <a:endParaRPr lang="es-PE" sz="1600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s-PE" sz="1600" kern="0" dirty="0">
                <a:solidFill>
                  <a:srgbClr val="3C3E3C"/>
                </a:solidFill>
              </a:rPr>
              <a:t>La seguridad vial  es cuestión social de primer orden,  de derecho a la vida, a la movilidad segura; de gran incidencia sobre  la economía nacional, productividad de las empresas, la salud de los ciudadanos , es decir sobre la calidad de vida.</a:t>
            </a:r>
          </a:p>
          <a:p>
            <a:pPr lvl="0"/>
            <a:endParaRPr lang="es-MX" sz="1600" dirty="0">
              <a:solidFill>
                <a:srgbClr val="3C3E3C"/>
              </a:solidFill>
              <a:cs typeface="Calibri" pitchFamily="34" charset="0"/>
            </a:endParaRPr>
          </a:p>
          <a:p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ESE  SENTIDO, La  protección de la vida  de nuestros ciudadanos requiere  prioritaria atención y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salvarlos, demanda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nuestra intervención decidida para evitar sucesos lamentables.</a:t>
            </a:r>
          </a:p>
          <a:p>
            <a:pPr>
              <a:lnSpc>
                <a:spcPct val="120000"/>
              </a:lnSpc>
            </a:pPr>
            <a:endParaRPr lang="es-PE" sz="1600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s-PE" sz="1600" b="1" dirty="0">
                <a:solidFill>
                  <a:srgbClr val="3C3E3C"/>
                </a:solidFill>
              </a:rPr>
              <a:t>PENSV: </a:t>
            </a:r>
            <a:r>
              <a:rPr lang="es-PE" sz="1600" b="1" dirty="0" smtClean="0">
                <a:solidFill>
                  <a:srgbClr val="3C3E3C"/>
                </a:solidFill>
              </a:rPr>
              <a:t>2017-2021: </a:t>
            </a:r>
            <a:r>
              <a:rPr lang="es-PE" sz="16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MANDATOS INTERNACIONALES: </a:t>
            </a:r>
          </a:p>
          <a:p>
            <a:pPr>
              <a:lnSpc>
                <a:spcPct val="120000"/>
              </a:lnSpc>
            </a:pPr>
            <a:endParaRPr lang="es-PE" sz="1600" b="1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</a:rPr>
              <a:t>La seguridad vial es Agenda Mundial,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</a:rPr>
              <a:t>incorporada en primera línea por los países  que buscan prosperidad y bienestar. </a:t>
            </a:r>
            <a:endParaRPr lang="es-PE" sz="1600" dirty="0" smtClean="0">
              <a:solidFill>
                <a:srgbClr val="3C3E3C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Insertarnos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mundo  moderno y civilizado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 el cumplimiento de metas mundiales, acuerdos que ya hemos firmado</a:t>
            </a:r>
          </a:p>
          <a:p>
            <a:pPr marL="180975">
              <a:lnSpc>
                <a:spcPct val="100000"/>
              </a:lnSpc>
              <a:spcBef>
                <a:spcPts val="0"/>
              </a:spcBef>
            </a:pP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Naciones Unidas: </a:t>
            </a:r>
            <a:endParaRPr lang="es-PE" sz="1600" dirty="0" smtClean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6975" lvl="5"/>
            <a:r>
              <a:rPr lang="es-PE" sz="1600" b="1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Decenio de la Seguridad Vial 2011-2020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s-PE" sz="1600" dirty="0" smtClean="0">
              <a:solidFill>
                <a:srgbClr val="3C3E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6975" lvl="5"/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Desarrollo Sostenible: </a:t>
            </a:r>
            <a:r>
              <a:rPr lang="es-PE" sz="1600" b="1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 2030</a:t>
            </a:r>
            <a:r>
              <a:rPr lang="es-PE" sz="1600" dirty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1600" dirty="0" smtClean="0">
                <a:solidFill>
                  <a:srgbClr val="3C3E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transformación del mundo</a:t>
            </a:r>
            <a:endParaRPr lang="es-PE" sz="1600" dirty="0">
              <a:solidFill>
                <a:srgbClr val="3C3E3C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160930B1-ED07-48B6-A8F3-3B594EE00E96}"/>
              </a:ext>
            </a:extLst>
          </p:cNvPr>
          <p:cNvGrpSpPr/>
          <p:nvPr/>
        </p:nvGrpSpPr>
        <p:grpSpPr>
          <a:xfrm flipH="1">
            <a:off x="11034886" y="188577"/>
            <a:ext cx="1157114" cy="1271023"/>
            <a:chOff x="5322708" y="3377463"/>
            <a:chExt cx="1524003" cy="16740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D7B63495-BF01-4754-A7AA-F951FD16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3377463"/>
              <a:ext cx="1524003" cy="15240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230206A-9574-40D5-BF0B-E5BCFA989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322708" y="4041132"/>
              <a:ext cx="1010360" cy="101036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8022568" y="692474"/>
            <a:ext cx="3141714" cy="612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600" dirty="0" smtClean="0">
                <a:solidFill>
                  <a:schemeClr val="tx1"/>
                </a:solidFill>
              </a:rPr>
              <a:t>La vida es invaluable y la </a:t>
            </a:r>
            <a:r>
              <a:rPr lang="es-PE" sz="1600" dirty="0">
                <a:solidFill>
                  <a:schemeClr val="tx1"/>
                </a:solidFill>
              </a:rPr>
              <a:t>pérdida, así sea de una sola vida en un siniestro vial, es inaceptable</a:t>
            </a:r>
            <a:r>
              <a:rPr lang="es-PE" sz="1600" dirty="0" smtClean="0">
                <a:solidFill>
                  <a:schemeClr val="tx1"/>
                </a:solidFill>
              </a:rPr>
              <a:t>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2234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4FB6CA-AC7E-470D-B234-DA4B6EA26973}"/>
              </a:ext>
            </a:extLst>
          </p:cNvPr>
          <p:cNvGrpSpPr/>
          <p:nvPr/>
        </p:nvGrpSpPr>
        <p:grpSpPr>
          <a:xfrm>
            <a:off x="578150" y="533851"/>
            <a:ext cx="8161867" cy="770980"/>
            <a:chOff x="519287" y="490423"/>
            <a:chExt cx="8161867" cy="77098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A32A5A64-C9DD-4B11-81C6-F652A9BAB343}"/>
                </a:ext>
              </a:extLst>
            </p:cNvPr>
            <p:cNvSpPr/>
            <p:nvPr/>
          </p:nvSpPr>
          <p:spPr>
            <a:xfrm>
              <a:off x="519287" y="490423"/>
              <a:ext cx="81618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CUMPLIMIENTO DE ACUERDOS INTERNACIONALES</a:t>
              </a:r>
              <a:endParaRPr lang="es-PE" sz="24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92D9629-962D-4E19-A2D5-4DC6B5904AEF}"/>
                </a:ext>
              </a:extLst>
            </p:cNvPr>
            <p:cNvSpPr/>
            <p:nvPr/>
          </p:nvSpPr>
          <p:spPr>
            <a:xfrm>
              <a:off x="519287" y="922849"/>
              <a:ext cx="7065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Armonización del PLAN  ESTRATEGICO NACIONAL  DE SEGURIDAD VIAL  con: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B12193D-9E54-42B7-A9F6-2A5955F8B4A4}"/>
              </a:ext>
            </a:extLst>
          </p:cNvPr>
          <p:cNvGrpSpPr/>
          <p:nvPr/>
        </p:nvGrpSpPr>
        <p:grpSpPr>
          <a:xfrm>
            <a:off x="347641" y="1444005"/>
            <a:ext cx="3972175" cy="3833729"/>
            <a:chOff x="418671" y="1457910"/>
            <a:chExt cx="3972175" cy="3833729"/>
          </a:xfrm>
        </p:grpSpPr>
        <p:sp>
          <p:nvSpPr>
            <p:cNvPr id="42" name="Rectángulo 41"/>
            <p:cNvSpPr/>
            <p:nvPr/>
          </p:nvSpPr>
          <p:spPr>
            <a:xfrm>
              <a:off x="418671" y="1457910"/>
              <a:ext cx="39721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«DECENIO DE ACCIÓN PARA LA SEGURIDAD VIAL»  2011-2020</a:t>
              </a:r>
              <a:endParaRPr lang="es-PE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478287" y="2019422"/>
              <a:ext cx="28889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E" sz="12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Asamblea General de las Naciones Unidas </a:t>
              </a:r>
              <a:endParaRPr lang="es-PE" sz="20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434678" y="2889748"/>
              <a:ext cx="363969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OBJETIVO </a:t>
              </a:r>
            </a:p>
            <a:p>
              <a:pPr algn="just">
                <a:defRPr/>
              </a:pPr>
              <a:r>
                <a:rPr lang="es-PE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Estabilizar y, posteriormente, reducir las cifras previstas de víctimas mortales en accidentes de tránsito en todo el mundo. </a:t>
              </a:r>
              <a:endParaRPr lang="es-PE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/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434678" y="4183643"/>
              <a:ext cx="36396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META: </a:t>
              </a:r>
            </a:p>
            <a:p>
              <a:pPr algn="just">
                <a:defRPr/>
              </a:pPr>
              <a:r>
                <a:rPr lang="es-PE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Reducir a la mitad el número de muertos y lesionados causados por accidentes de trafico en el mundo</a:t>
              </a:r>
              <a:r>
                <a:rPr lang="es-PE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6890100" y="1235674"/>
            <a:ext cx="3081035" cy="428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PILARES DE ACCIÓN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24141550"/>
              </p:ext>
            </p:extLst>
          </p:nvPr>
        </p:nvGraphicFramePr>
        <p:xfrm>
          <a:off x="4636293" y="1676859"/>
          <a:ext cx="6714033" cy="19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25283" t="25073" r="11745" b="7128"/>
          <a:stretch/>
        </p:blipFill>
        <p:spPr>
          <a:xfrm>
            <a:off x="6641631" y="3774660"/>
            <a:ext cx="5286002" cy="294198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631205" y="3835507"/>
            <a:ext cx="2005338" cy="2158644"/>
            <a:chOff x="4631205" y="3835507"/>
            <a:chExt cx="2005338" cy="2158644"/>
          </a:xfrm>
        </p:grpSpPr>
        <p:pic>
          <p:nvPicPr>
            <p:cNvPr id="14" name="Imagen 13"/>
            <p:cNvPicPr/>
            <p:nvPr/>
          </p:nvPicPr>
          <p:blipFill rotWithShape="1">
            <a:blip r:embed="rId9"/>
            <a:srcRect l="49212" t="27906" r="13747" b="12835"/>
            <a:stretch/>
          </p:blipFill>
          <p:spPr bwMode="auto">
            <a:xfrm>
              <a:off x="4636293" y="4193926"/>
              <a:ext cx="2000250" cy="1800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4631205" y="3835507"/>
              <a:ext cx="2005338" cy="358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 smtClean="0">
                  <a:solidFill>
                    <a:schemeClr val="tx1"/>
                  </a:solidFill>
                </a:rPr>
                <a:t>ENFOQUE SISTEMICO DE LA SEGURIDAD VIAL</a:t>
              </a:r>
              <a:endParaRPr lang="es-PE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1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4FB6CA-AC7E-470D-B234-DA4B6EA26973}"/>
              </a:ext>
            </a:extLst>
          </p:cNvPr>
          <p:cNvGrpSpPr/>
          <p:nvPr/>
        </p:nvGrpSpPr>
        <p:grpSpPr>
          <a:xfrm>
            <a:off x="353103" y="241003"/>
            <a:ext cx="8161867" cy="1017201"/>
            <a:chOff x="519287" y="490423"/>
            <a:chExt cx="8161867" cy="10172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A32A5A64-C9DD-4B11-81C6-F652A9BAB343}"/>
                </a:ext>
              </a:extLst>
            </p:cNvPr>
            <p:cNvSpPr/>
            <p:nvPr/>
          </p:nvSpPr>
          <p:spPr>
            <a:xfrm>
              <a:off x="519287" y="490423"/>
              <a:ext cx="81618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CUMPLIMIENTO DE ACUERDOS INTERNACIONALES</a:t>
              </a:r>
              <a:endPara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92D9629-962D-4E19-A2D5-4DC6B5904AEF}"/>
                </a:ext>
              </a:extLst>
            </p:cNvPr>
            <p:cNvSpPr/>
            <p:nvPr/>
          </p:nvSpPr>
          <p:spPr>
            <a:xfrm>
              <a:off x="519287" y="922849"/>
              <a:ext cx="70655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Armonización del PLAN  ESTRATEGICO NACIONAL  DE SEGURIDAD VIAL  con: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A7977FA-0CFA-4F28-AC95-9F141CB0B92C}"/>
              </a:ext>
            </a:extLst>
          </p:cNvPr>
          <p:cNvSpPr/>
          <p:nvPr/>
        </p:nvSpPr>
        <p:spPr>
          <a:xfrm>
            <a:off x="8142749" y="576034"/>
            <a:ext cx="38944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es-PE" sz="1600" dirty="0" smtClean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es-PE" sz="1600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objetivos de desarrollo sostenible, </a:t>
            </a:r>
            <a:endParaRPr lang="es-PE" sz="1600" dirty="0" smtClean="0">
              <a:solidFill>
                <a:srgbClr val="3C3E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es-PE" sz="1600" dirty="0" smtClean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PE" sz="1600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169 metas que cada país</a:t>
            </a:r>
          </a:p>
          <a:p>
            <a:pPr marL="271463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es-PE" sz="1600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debe cumplir </a:t>
            </a:r>
            <a:r>
              <a:rPr lang="es-PE" sz="1600" dirty="0" smtClean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PE" sz="1600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2030.</a:t>
            </a:r>
          </a:p>
          <a:p>
            <a:pPr marL="271463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Finalidad:</a:t>
            </a:r>
            <a:r>
              <a:rPr lang="es-PE" sz="1600" dirty="0">
                <a:solidFill>
                  <a:srgbClr val="3C3E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poner énfasis en la lucha contra la pobreza en todas sus formas e implementar estrategias.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CFA753-7936-495E-A913-436979E0C45A}"/>
              </a:ext>
            </a:extLst>
          </p:cNvPr>
          <p:cNvSpPr/>
          <p:nvPr/>
        </p:nvSpPr>
        <p:spPr>
          <a:xfrm>
            <a:off x="8685640" y="3105121"/>
            <a:ext cx="296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dirty="0">
                <a:solidFill>
                  <a:srgbClr val="4D9F39"/>
                </a:solidFill>
              </a:rPr>
              <a:t>3. SALUD Y  BIENESTAR</a:t>
            </a:r>
          </a:p>
          <a:p>
            <a:pPr algn="r"/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Rectifica Plan del decenio de la seguridad </a:t>
            </a:r>
            <a:r>
              <a:rPr lang="es-P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vial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8B60ED-ECB0-4FE5-9F65-87DFDF7672E1}"/>
              </a:ext>
            </a:extLst>
          </p:cNvPr>
          <p:cNvSpPr/>
          <p:nvPr/>
        </p:nvSpPr>
        <p:spPr>
          <a:xfrm>
            <a:off x="8799442" y="4655725"/>
            <a:ext cx="2850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dirty="0">
                <a:solidFill>
                  <a:srgbClr val="FE9D24"/>
                </a:solidFill>
              </a:rPr>
              <a:t>11. CIUDADES Y </a:t>
            </a:r>
            <a:r>
              <a:rPr lang="es-PE" b="1" dirty="0" smtClean="0">
                <a:solidFill>
                  <a:srgbClr val="FE9D24"/>
                </a:solidFill>
              </a:rPr>
              <a:t>COMUNIDADES </a:t>
            </a:r>
            <a:r>
              <a:rPr lang="es-PE" b="1" dirty="0">
                <a:solidFill>
                  <a:srgbClr val="FE9D24"/>
                </a:solidFill>
              </a:rPr>
              <a:t>SOSTENIBLES</a:t>
            </a:r>
          </a:p>
          <a:p>
            <a:pPr algn="r"/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 movilidad segura: ciudades para las personas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5057E-3B36-4F32-AAC6-708B0644A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" y="1033073"/>
            <a:ext cx="7941419" cy="529221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800724" y="2047557"/>
            <a:ext cx="638175" cy="762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6705599" y="3688703"/>
            <a:ext cx="638175" cy="762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de flecha 11"/>
          <p:cNvCxnSpPr>
            <a:stCxn id="3" idx="5"/>
          </p:cNvCxnSpPr>
          <p:nvPr/>
        </p:nvCxnSpPr>
        <p:spPr>
          <a:xfrm>
            <a:off x="6345440" y="2698236"/>
            <a:ext cx="2454002" cy="534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343774" y="4261007"/>
            <a:ext cx="2352106" cy="685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01504A-83EC-4282-9918-5B21326D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17" y="-89944"/>
            <a:ext cx="12192003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32A5A64-C9DD-4B11-81C6-F652A9BAB343}"/>
              </a:ext>
            </a:extLst>
          </p:cNvPr>
          <p:cNvSpPr/>
          <p:nvPr/>
        </p:nvSpPr>
        <p:spPr>
          <a:xfrm>
            <a:off x="519287" y="630536"/>
            <a:ext cx="8161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ACUERDOS INTERNACIONALES</a:t>
            </a:r>
            <a:endParaRPr lang="es-P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2D9629-962D-4E19-A2D5-4DC6B5904AEF}"/>
              </a:ext>
            </a:extLst>
          </p:cNvPr>
          <p:cNvSpPr/>
          <p:nvPr/>
        </p:nvSpPr>
        <p:spPr>
          <a:xfrm>
            <a:off x="519287" y="1090163"/>
            <a:ext cx="8161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Armonización del PLAN  ESTRATEGICO NACIONAL  DE SEGURIDAD VIAL  con: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B41640B-FD82-421D-9B7F-8709B6089241}"/>
              </a:ext>
            </a:extLst>
          </p:cNvPr>
          <p:cNvGrpSpPr/>
          <p:nvPr/>
        </p:nvGrpSpPr>
        <p:grpSpPr>
          <a:xfrm>
            <a:off x="232913" y="1765234"/>
            <a:ext cx="3872073" cy="2804512"/>
            <a:chOff x="6152439" y="2222812"/>
            <a:chExt cx="2513002" cy="19215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BA304EC-D059-49C5-AFEE-F8077596D56F}"/>
                </a:ext>
              </a:extLst>
            </p:cNvPr>
            <p:cNvSpPr/>
            <p:nvPr/>
          </p:nvSpPr>
          <p:spPr>
            <a:xfrm>
              <a:off x="6443252" y="2222812"/>
              <a:ext cx="1921565" cy="192156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B289DD9-55CF-4F1D-A702-C044702AE4AA}"/>
                </a:ext>
              </a:extLst>
            </p:cNvPr>
            <p:cNvSpPr/>
            <p:nvPr/>
          </p:nvSpPr>
          <p:spPr>
            <a:xfrm>
              <a:off x="6152439" y="2550052"/>
              <a:ext cx="2513002" cy="94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2800" b="1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CUMPLIMIENTO</a:t>
              </a:r>
            </a:p>
            <a:p>
              <a:pPr algn="ctr"/>
              <a:r>
                <a:rPr lang="es-PE" sz="2800" b="1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ODS </a:t>
              </a:r>
            </a:p>
            <a:p>
              <a:pPr algn="ctr"/>
              <a:r>
                <a:rPr lang="es-PE" sz="2800" b="1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AGENDA 2030</a:t>
              </a:r>
              <a:endParaRPr lang="es-PE" sz="2800" b="1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850FD2-698F-429F-94D9-E76BCBC64494}"/>
              </a:ext>
            </a:extLst>
          </p:cNvPr>
          <p:cNvSpPr/>
          <p:nvPr/>
        </p:nvSpPr>
        <p:spPr>
          <a:xfrm>
            <a:off x="5719313" y="1385111"/>
            <a:ext cx="6233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None/>
            </a:pPr>
            <a:r>
              <a:rPr lang="es-PE" sz="1600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Desde el 2016, los Objetivos de Desarrollo Sostenible ODS han empezado a  orientar las políticas publicas de los países del mundo.</a:t>
            </a:r>
          </a:p>
          <a:p>
            <a:pPr marL="85725" algn="r">
              <a:buNone/>
            </a:pPr>
            <a:endParaRPr lang="es-PE" sz="1600" dirty="0">
              <a:solidFill>
                <a:srgbClr val="3C3E3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>
              <a:buNone/>
            </a:pPr>
            <a:r>
              <a:rPr lang="es-PE" sz="2000" b="1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Transformar nuestro mundo</a:t>
            </a:r>
            <a:r>
              <a:rPr lang="es-PE" sz="1600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la agenda 2030 para el desarrollo </a:t>
            </a:r>
            <a:r>
              <a:rPr lang="es-PE" sz="1600" dirty="0" smtClean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sostenible. </a:t>
            </a:r>
            <a:r>
              <a:rPr lang="es-PE" sz="1600" b="1" dirty="0" smtClean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Metas </a:t>
            </a:r>
            <a:r>
              <a:rPr lang="es-PE" sz="1600" b="1" dirty="0">
                <a:solidFill>
                  <a:srgbClr val="3C3E3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3.6 y 11.2</a:t>
            </a:r>
          </a:p>
          <a:p>
            <a:pPr algn="r"/>
            <a:endParaRPr lang="es-PE" sz="1600" dirty="0">
              <a:solidFill>
                <a:srgbClr val="3C3E3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B70F20-1376-4614-B090-1FC54C90E6FC}"/>
              </a:ext>
            </a:extLst>
          </p:cNvPr>
          <p:cNvSpPr/>
          <p:nvPr/>
        </p:nvSpPr>
        <p:spPr>
          <a:xfrm>
            <a:off x="4592367" y="3215552"/>
            <a:ext cx="7136787" cy="129266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077913" indent="-1077913"/>
            <a:r>
              <a:rPr lang="es-PE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OBJETIVO 3. </a:t>
            </a:r>
            <a:r>
              <a:rPr lang="es-PE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Garantizar una vida sana y promover el bienestar para todos en todas las edades: </a:t>
            </a:r>
            <a:r>
              <a:rPr lang="es-PE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META 3.6</a:t>
            </a:r>
          </a:p>
          <a:p>
            <a:pPr marL="271463" algn="r"/>
            <a:endParaRPr lang="es-PE" sz="1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algn="r"/>
            <a:r>
              <a:rPr lang="es-PE" sz="1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META 3.6: </a:t>
            </a:r>
            <a:r>
              <a:rPr lang="es-PE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PE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2020, reducir a la mitad el número de muertes y lesiones causadas por accidentes de tráfico en el mundo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C5EC76-C465-4B88-A5E8-0C5C7DAA7CCA}"/>
              </a:ext>
            </a:extLst>
          </p:cNvPr>
          <p:cNvSpPr/>
          <p:nvPr/>
        </p:nvSpPr>
        <p:spPr>
          <a:xfrm>
            <a:off x="1667435" y="4752949"/>
            <a:ext cx="10061719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527175" indent="-1255713"/>
            <a:r>
              <a:rPr lang="es-PE" sz="1600" b="1" dirty="0">
                <a:ea typeface="Verdana" panose="020B0604030504040204" pitchFamily="34" charset="0"/>
                <a:cs typeface="Verdana" panose="020B0604030504040204" pitchFamily="34" charset="0"/>
              </a:rPr>
              <a:t>OBJETIVO 11. </a:t>
            </a:r>
            <a:r>
              <a:rPr lang="es-PE" sz="1600" dirty="0">
                <a:ea typeface="Verdana" panose="020B0604030504040204" pitchFamily="34" charset="0"/>
                <a:cs typeface="Verdana" panose="020B0604030504040204" pitchFamily="34" charset="0"/>
              </a:rPr>
              <a:t>Lograr que las ciudades y los asentamientos humanos sean inclusivos, seguros, resilientes y sostenibles </a:t>
            </a:r>
            <a:r>
              <a:rPr lang="es-PE" sz="1600" b="1" dirty="0">
                <a:ea typeface="Verdana" panose="020B0604030504040204" pitchFamily="34" charset="0"/>
                <a:cs typeface="Verdana" panose="020B0604030504040204" pitchFamily="34" charset="0"/>
              </a:rPr>
              <a:t>:  METAS 11.2</a:t>
            </a:r>
          </a:p>
          <a:p>
            <a:pPr marL="271463" algn="r"/>
            <a:endParaRPr lang="es-PE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31925" algn="just"/>
            <a:r>
              <a:rPr lang="es-PE" sz="1600" b="1" dirty="0">
                <a:ea typeface="Verdana" panose="020B0604030504040204" pitchFamily="34" charset="0"/>
                <a:cs typeface="Verdana" panose="020B0604030504040204" pitchFamily="34" charset="0"/>
              </a:rPr>
              <a:t>Meta 11.2</a:t>
            </a:r>
            <a:r>
              <a:rPr lang="es-PE" sz="16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P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  Para </a:t>
            </a:r>
            <a:r>
              <a:rPr lang="es-PE" sz="1600" dirty="0">
                <a:ea typeface="Verdana" panose="020B0604030504040204" pitchFamily="34" charset="0"/>
                <a:cs typeface="Verdana" panose="020B0604030504040204" pitchFamily="34" charset="0"/>
              </a:rPr>
              <a:t>2030, proporcionar acceso a sistemas de transporte seguros, asequibles, accesibles y sostenibles para todos y </a:t>
            </a:r>
            <a:r>
              <a:rPr lang="es-PE" sz="1600" b="1" dirty="0">
                <a:ea typeface="Verdana" panose="020B0604030504040204" pitchFamily="34" charset="0"/>
                <a:cs typeface="Verdana" panose="020B0604030504040204" pitchFamily="34" charset="0"/>
              </a:rPr>
              <a:t>mejorar la seguridad vial</a:t>
            </a:r>
            <a:r>
              <a:rPr lang="es-PE" sz="1600" dirty="0">
                <a:ea typeface="Verdana" panose="020B0604030504040204" pitchFamily="34" charset="0"/>
                <a:cs typeface="Verdana" panose="020B0604030504040204" pitchFamily="34" charset="0"/>
              </a:rPr>
              <a:t>, en particular mediante la ampliación del transporte público, prestando especial atención a las necesidades de las personas en situación vulnerable, las mujeres, los niños, las personas con discapacidad y las personas de edad</a:t>
            </a:r>
            <a:r>
              <a:rPr lang="es-P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  <a:endParaRPr lang="es-PE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86" t="9056" r="1947" b="16237"/>
          <a:stretch/>
        </p:blipFill>
        <p:spPr>
          <a:xfrm>
            <a:off x="4390844" y="3381555"/>
            <a:ext cx="7564775" cy="3372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79" t="9418" r="4818" b="18390"/>
          <a:stretch/>
        </p:blipFill>
        <p:spPr>
          <a:xfrm>
            <a:off x="4390844" y="0"/>
            <a:ext cx="7611445" cy="33815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19509" y="1345721"/>
            <a:ext cx="3398808" cy="4563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</a:rPr>
              <a:t>INSTRUMENTO DIRECTRIZ ALINEADO A   OBJETIVOS  NACIONALES Y SECTORIALES</a:t>
            </a:r>
            <a:endParaRPr lang="es-P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5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2492</Words>
  <Application>Microsoft Office PowerPoint</Application>
  <PresentationFormat>Panorámica</PresentationFormat>
  <Paragraphs>318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45" baseType="lpstr">
      <vt:lpstr>MS Mincho</vt:lpstr>
      <vt:lpstr>Arial</vt:lpstr>
      <vt:lpstr>Arial Narrow</vt:lpstr>
      <vt:lpstr>BakerSignetBT</vt:lpstr>
      <vt:lpstr>Calibri</vt:lpstr>
      <vt:lpstr>Calibri Light</vt:lpstr>
      <vt:lpstr>Corbel</vt:lpstr>
      <vt:lpstr>Franklin Gothic Book</vt:lpstr>
      <vt:lpstr>Merriweather</vt:lpstr>
      <vt:lpstr>Raleway-Regular</vt:lpstr>
      <vt:lpstr>Times New Roman</vt:lpstr>
      <vt:lpstr>Verdana</vt:lpstr>
      <vt:lpstr>Tema de Office</vt:lpstr>
      <vt:lpstr>Crop</vt:lpstr>
      <vt:lpstr>1_Tema de Office</vt:lpstr>
      <vt:lpstr>Presentación de PowerPoint</vt:lpstr>
      <vt:lpstr>La siniestralidad vial : ¿crisis  de institucionalidad y/o ciudadanía?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Gisela Rodriguez</cp:lastModifiedBy>
  <cp:revision>192</cp:revision>
  <cp:lastPrinted>2018-07-20T00:02:40Z</cp:lastPrinted>
  <dcterms:created xsi:type="dcterms:W3CDTF">2017-12-20T01:43:08Z</dcterms:created>
  <dcterms:modified xsi:type="dcterms:W3CDTF">2018-07-20T00:02:58Z</dcterms:modified>
</cp:coreProperties>
</file>