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1"/>
  </p:handout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0691813" cy="7559675"/>
  <p:notesSz cx="6797675" cy="9928225"/>
  <p:defaultTextStyle>
    <a:defPPr>
      <a:defRPr lang="es-P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B8FF-E35F-40E6-9C14-714B4620D8D7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E57C-0C79-4428-9788-05EDD40D53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79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9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2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7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6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2" r:id="rId13"/>
    <p:sldLayoutId id="2147483663" r:id="rId14"/>
    <p:sldLayoutId id="2147483664" r:id="rId1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BE3CDD-2FF5-A046-8575-4DA0DAD2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56"/>
            <a:ext cx="10691810" cy="753856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243BD03-8A44-C54F-A162-E0275368F61D}"/>
              </a:ext>
            </a:extLst>
          </p:cNvPr>
          <p:cNvSpPr txBox="1">
            <a:spLocks/>
          </p:cNvSpPr>
          <p:nvPr/>
        </p:nvSpPr>
        <p:spPr bwMode="auto">
          <a:xfrm>
            <a:off x="1019539" y="3353977"/>
            <a:ext cx="6994878" cy="2447925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997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chemeClr val="bg1"/>
                </a:solidFill>
                <a:latin typeface="Gotham Rounded Bold" panose="02000000000000000000" pitchFamily="2" charset="0"/>
                <a:sym typeface="Calibri" charset="0"/>
              </a:rPr>
              <a:t>IMPORTANCIA DE LA ACREDITACIÓN</a:t>
            </a:r>
            <a:endParaRPr lang="es-ES" sz="2000" b="1" dirty="0">
              <a:solidFill>
                <a:srgbClr val="FF0000"/>
              </a:solidFill>
              <a:latin typeface="Gotham Rounded Bold" panose="02000000000000000000" pitchFamily="2" charset="0"/>
              <a:sym typeface="Calibri" charset="0"/>
            </a:endParaRPr>
          </a:p>
          <a:p>
            <a:pPr marL="0" indent="0" defTabSz="43997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y el Rol del INACAL en temas de Seguridad</a:t>
            </a:r>
          </a:p>
          <a:p>
            <a:pPr marL="0" indent="0" defTabSz="43997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sz="1600" b="1" dirty="0">
              <a:solidFill>
                <a:srgbClr val="CE0037"/>
              </a:solidFill>
              <a:sym typeface="Calibri" charset="0"/>
            </a:endParaRPr>
          </a:p>
          <a:p>
            <a:pPr marL="0" indent="0" defTabSz="43997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Mónica Núñez Cabañas</a:t>
            </a:r>
          </a:p>
          <a:p>
            <a:pPr marL="0" indent="0" defTabSz="43997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Directora de Acreditación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98D360E-F7D4-3F4B-ACFD-9DCF132F9102}"/>
              </a:ext>
            </a:extLst>
          </p:cNvPr>
          <p:cNvSpPr txBox="1"/>
          <p:nvPr/>
        </p:nvSpPr>
        <p:spPr>
          <a:xfrm>
            <a:off x="3172408" y="3900196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92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11720-E362-9C43-AD68-A4D01109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976512C-0E49-4348-8B2B-FF7AF6604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15DACD-5E54-6C45-85FF-FFAFC4C9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1594BFC-5FE9-0845-B707-78575F15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2" cy="75385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D0CADC6-8435-1846-99CB-776C72E2C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4" y="254742"/>
            <a:ext cx="8370341" cy="50749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3A3E6DE-78F2-3C43-BA72-31BC2D062EE0}"/>
              </a:ext>
            </a:extLst>
          </p:cNvPr>
          <p:cNvSpPr txBox="1"/>
          <p:nvPr/>
        </p:nvSpPr>
        <p:spPr>
          <a:xfrm>
            <a:off x="1469037" y="4711960"/>
            <a:ext cx="775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9971">
              <a:spcBef>
                <a:spcPct val="0"/>
              </a:spcBef>
              <a:defRPr/>
            </a:pPr>
            <a:r>
              <a:rPr lang="es-PE" sz="18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</a:rPr>
              <a:t>IAF</a:t>
            </a:r>
            <a:r>
              <a:rPr lang="es-PE" sz="1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PE" sz="1800" i="1" dirty="0">
                <a:solidFill>
                  <a:schemeClr val="bg2">
                    <a:lumMod val="50000"/>
                  </a:schemeClr>
                </a:solidFill>
                <a:latin typeface="Gotham Rounded Book Italic" panose="02000000000000000000" pitchFamily="2" charset="0"/>
              </a:rPr>
              <a:t>(International Accreditation Forum)</a:t>
            </a:r>
          </a:p>
          <a:p>
            <a:pPr algn="ctr" defTabSz="439971">
              <a:spcBef>
                <a:spcPct val="0"/>
              </a:spcBef>
              <a:defRPr/>
            </a:pPr>
            <a:r>
              <a:rPr lang="es-PE" sz="18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</a:rPr>
              <a:t>ILAC</a:t>
            </a:r>
            <a:r>
              <a:rPr lang="es-PE" sz="1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PE" sz="1800" i="1" dirty="0">
                <a:solidFill>
                  <a:schemeClr val="bg2">
                    <a:lumMod val="50000"/>
                  </a:schemeClr>
                </a:solidFill>
                <a:latin typeface="Gotham Rounded Book Italic" panose="02000000000000000000" pitchFamily="2" charset="0"/>
              </a:rPr>
              <a:t>(International Laboratory Accreditation Cooperation) </a:t>
            </a:r>
          </a:p>
          <a:p>
            <a:pPr algn="ctr" defTabSz="439971">
              <a:spcBef>
                <a:spcPct val="0"/>
              </a:spcBef>
              <a:defRPr/>
            </a:pPr>
            <a:endParaRPr lang="es-PE" sz="18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</a:endParaRPr>
          </a:p>
          <a:p>
            <a:pPr algn="ctr" defTabSz="439971">
              <a:spcBef>
                <a:spcPct val="0"/>
              </a:spcBef>
              <a:defRPr/>
            </a:pPr>
            <a:r>
              <a:rPr lang="es-PE" sz="1800" i="1" dirty="0">
                <a:solidFill>
                  <a:schemeClr val="bg2">
                    <a:lumMod val="50000"/>
                  </a:schemeClr>
                </a:solidFill>
                <a:latin typeface="Gotham Rounded Medium Italic" panose="02000000000000000000" pitchFamily="2" charset="0"/>
              </a:rPr>
              <a:t>“Concienciar sobre la importancia de la acreditación”</a:t>
            </a:r>
          </a:p>
          <a:p>
            <a:pPr defTabSz="439971">
              <a:spcBef>
                <a:spcPct val="0"/>
              </a:spcBef>
              <a:defRPr/>
            </a:pPr>
            <a:endParaRPr lang="es-PE" sz="18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</a:endParaRPr>
          </a:p>
          <a:p>
            <a:pPr algn="ctr" defTabSz="439971">
              <a:spcBef>
                <a:spcPct val="0"/>
              </a:spcBef>
              <a:defRPr/>
            </a:pPr>
            <a:r>
              <a:rPr lang="es-PE" sz="1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PE" sz="1800" b="1" i="1" dirty="0">
                <a:latin typeface="Gotham Rounded Bold Italic" panose="02000000000000000000" pitchFamily="2" charset="0"/>
              </a:rPr>
              <a:t>“GARANTIZAR UN MUNDO MÁS SEGURO”</a:t>
            </a:r>
            <a:endParaRPr lang="es-ES" sz="1800" b="1" i="1" dirty="0">
              <a:latin typeface="Gotham Rounded Bold Italic" panose="02000000000000000000" pitchFamily="2" charset="0"/>
              <a:sym typeface="Calibri" charset="0"/>
            </a:endParaRPr>
          </a:p>
          <a:p>
            <a:endParaRPr lang="es-PE" sz="1800" dirty="0">
              <a:latin typeface="Gotham Rounded Book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337DA610-9A98-AD44-91A8-3BE53DD55D82}"/>
              </a:ext>
            </a:extLst>
          </p:cNvPr>
          <p:cNvSpPr txBox="1">
            <a:spLocks/>
          </p:cNvSpPr>
          <p:nvPr/>
        </p:nvSpPr>
        <p:spPr bwMode="auto">
          <a:xfrm>
            <a:off x="1967706" y="254742"/>
            <a:ext cx="6756399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DÍA MUNDIAL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32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</a:t>
            </a:r>
            <a:endParaRPr lang="es-ES" sz="32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1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0" cy="753856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ADEA266-0E2E-2C4C-8B5A-2E7891370B8B}"/>
              </a:ext>
            </a:extLst>
          </p:cNvPr>
          <p:cNvSpPr/>
          <p:nvPr/>
        </p:nvSpPr>
        <p:spPr>
          <a:xfrm>
            <a:off x="851466" y="2324013"/>
            <a:ext cx="5875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9971">
              <a:spcBef>
                <a:spcPct val="0"/>
              </a:spcBef>
              <a:defRPr/>
            </a:pPr>
            <a:r>
              <a:rPr lang="es-P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Seguridad y Salud en el Trabajo </a:t>
            </a:r>
          </a:p>
          <a:p>
            <a:pPr defTabSz="439971">
              <a:spcBef>
                <a:spcPct val="0"/>
              </a:spcBef>
              <a:defRPr/>
            </a:pPr>
            <a:r>
              <a:rPr lang="es-P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anose="02000000000000000000" pitchFamily="2" charset="0"/>
              </a:rPr>
              <a:t>PREVENCIÓN DE RIESGOS LABORALES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D324F05-9C88-B640-A24B-F5962CA2554B}"/>
              </a:ext>
            </a:extLst>
          </p:cNvPr>
          <p:cNvSpPr txBox="1"/>
          <p:nvPr/>
        </p:nvSpPr>
        <p:spPr>
          <a:xfrm>
            <a:off x="851466" y="4770679"/>
            <a:ext cx="579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9388">
              <a:spcBef>
                <a:spcPct val="0"/>
              </a:spcBef>
              <a:defRPr/>
            </a:pPr>
            <a:r>
              <a:rPr lang="es-P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Seguridad vial impacto positivo </a:t>
            </a:r>
            <a:r>
              <a:rPr lang="es-P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anose="02000000000000000000" pitchFamily="2" charset="0"/>
              </a:rPr>
              <a:t>PARA LA SOCIEDAD EN GENERAL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20381F7-9AAC-DC4A-AC2A-D02281C64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83" y="1417446"/>
            <a:ext cx="2334095" cy="22904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464A322-0A07-574F-A08A-82599E3B8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870" y="3975780"/>
            <a:ext cx="3348341" cy="226991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EBBB110-D1A0-6645-97FF-037DBE88C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592468" y="3189320"/>
            <a:ext cx="4637315" cy="591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50698DB-BC65-B146-BE8B-35D4E7C1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598677" y="5667016"/>
            <a:ext cx="4637315" cy="5911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1B48805-6DC6-6545-A102-447FBFEB0D4F}"/>
              </a:ext>
            </a:extLst>
          </p:cNvPr>
          <p:cNvSpPr/>
          <p:nvPr/>
        </p:nvSpPr>
        <p:spPr>
          <a:xfrm>
            <a:off x="698756" y="169382"/>
            <a:ext cx="902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9971">
              <a:spcBef>
                <a:spcPct val="0"/>
              </a:spcBef>
              <a:defRPr/>
            </a:pPr>
            <a:r>
              <a:rPr lang="es-PE" sz="2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LA ACREDITACIÓN HERRAMIENTA PARA</a:t>
            </a:r>
          </a:p>
          <a:p>
            <a:pPr algn="ctr" defTabSz="439971">
              <a:spcBef>
                <a:spcPct val="0"/>
              </a:spcBef>
              <a:defRPr/>
            </a:pPr>
            <a:r>
              <a:rPr lang="es-PE" sz="32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GARANTIZAR UN MUNDO MÁS SEGURO</a:t>
            </a:r>
            <a:endParaRPr lang="es-ES" sz="32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0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30539"/>
            <a:ext cx="10691812" cy="75385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D96691A-11C4-0748-BE77-A3425E23BBCC}"/>
              </a:ext>
            </a:extLst>
          </p:cNvPr>
          <p:cNvSpPr/>
          <p:nvPr/>
        </p:nvSpPr>
        <p:spPr>
          <a:xfrm>
            <a:off x="833739" y="347997"/>
            <a:ext cx="9022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9971">
              <a:spcBef>
                <a:spcPct val="0"/>
              </a:spcBef>
              <a:defRPr/>
            </a:pPr>
            <a:r>
              <a:rPr lang="es-PE" sz="32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SEGURIDAD Y SALUD</a:t>
            </a:r>
          </a:p>
          <a:p>
            <a:pPr algn="ctr" defTabSz="439971">
              <a:spcBef>
                <a:spcPct val="0"/>
              </a:spcBef>
              <a:defRPr/>
            </a:pPr>
            <a:r>
              <a:rPr lang="es-PE" sz="2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EN EL TRABAJO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sym typeface="Calibri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4B0BA91-025C-2048-9B93-1BC4084E76CD}"/>
              </a:ext>
            </a:extLst>
          </p:cNvPr>
          <p:cNvSpPr/>
          <p:nvPr/>
        </p:nvSpPr>
        <p:spPr>
          <a:xfrm>
            <a:off x="984509" y="1690545"/>
            <a:ext cx="8775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</a:rPr>
              <a:t>Ofrecer un entorno de trabajo seguro no debería entenderse como una carga reglamentaria, sino como un método para: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93034E9-EE9F-3247-8340-757837912969}"/>
              </a:ext>
            </a:extLst>
          </p:cNvPr>
          <p:cNvSpPr/>
          <p:nvPr/>
        </p:nvSpPr>
        <p:spPr>
          <a:xfrm>
            <a:off x="732578" y="2660779"/>
            <a:ext cx="9123906" cy="199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Reducir costes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Disminuir el ausentismo laboral y la tasa de rotación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Sufrir menos accidentes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Reducir el riesgo de acciones legales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Proteger la reputación de la responsabilidad social corporativa de cara a inversores y clientes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2" charset="0"/>
              </a:rPr>
              <a:t>Aumentar la productividad gracias a un personal más sano y motivado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9EA9C80-167D-5B45-AD06-55DA08CD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07" y="4917417"/>
            <a:ext cx="4661991" cy="171088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8CA1EA6-0D2C-D043-ADA7-E7700E643F38}"/>
              </a:ext>
            </a:extLst>
          </p:cNvPr>
          <p:cNvSpPr/>
          <p:nvPr/>
        </p:nvSpPr>
        <p:spPr>
          <a:xfrm>
            <a:off x="5984740" y="5157305"/>
            <a:ext cx="35604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b="1" i="1" dirty="0">
                <a:solidFill>
                  <a:srgbClr val="FF0000"/>
                </a:solidFill>
                <a:latin typeface="Gotham Rounded Bold Italic" panose="02000000000000000000" pitchFamily="2" charset="0"/>
              </a:rPr>
              <a:t>ISO 45001</a:t>
            </a:r>
            <a:r>
              <a:rPr lang="es-PE" sz="1800" i="1" dirty="0">
                <a:solidFill>
                  <a:srgbClr val="FF0000"/>
                </a:solidFill>
                <a:latin typeface="Gotham Rounded Book Italic" panose="02000000000000000000" pitchFamily="2" charset="0"/>
              </a:rPr>
              <a:t> </a:t>
            </a:r>
          </a:p>
          <a:p>
            <a:r>
              <a:rPr lang="es-PE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ok Italic" panose="02000000000000000000" pitchFamily="2" charset="0"/>
              </a:rPr>
              <a:t>requisitos centrados en el sector de la prevención de accidentes, lesiones y enfermedades ocurridos durante la jornada laboral</a:t>
            </a:r>
          </a:p>
        </p:txBody>
      </p:sp>
    </p:spTree>
    <p:extLst>
      <p:ext uri="{BB962C8B-B14F-4D97-AF65-F5344CB8AC3E}">
        <p14:creationId xmlns:p14="http://schemas.microsoft.com/office/powerpoint/2010/main" val="107985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A3E8208-22DA-8843-A524-A2128DE90EE3}"/>
              </a:ext>
            </a:extLst>
          </p:cNvPr>
          <p:cNvSpPr/>
          <p:nvPr/>
        </p:nvSpPr>
        <p:spPr>
          <a:xfrm>
            <a:off x="833739" y="347997"/>
            <a:ext cx="9022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9971">
              <a:spcBef>
                <a:spcPct val="0"/>
              </a:spcBef>
              <a:defRPr/>
            </a:pPr>
            <a:r>
              <a:rPr lang="es-PE" sz="32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SEGURIDAD VIAL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258A743-746E-8248-AD96-8CDA55122664}"/>
              </a:ext>
            </a:extLst>
          </p:cNvPr>
          <p:cNvSpPr/>
          <p:nvPr/>
        </p:nvSpPr>
        <p:spPr>
          <a:xfrm>
            <a:off x="1203538" y="1419503"/>
            <a:ext cx="8283145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75000"/>
                  </a:schemeClr>
                </a:solidFill>
                <a:latin typeface="Gotham Rounded Bold" panose="02000000000000000000" pitchFamily="2" charset="0"/>
              </a:rPr>
              <a:t>ORGANIZACIÓN MUNDIAL DE LA SALUD : </a:t>
            </a:r>
          </a:p>
          <a:p>
            <a:pPr algn="ctr"/>
            <a:endParaRPr lang="es-PE" dirty="0">
              <a:solidFill>
                <a:schemeClr val="bg2">
                  <a:lumMod val="50000"/>
                </a:schemeClr>
              </a:solidFill>
              <a:latin typeface="Gotham Rounded Book" pitchFamily="2" charset="0"/>
            </a:endParaRPr>
          </a:p>
          <a:p>
            <a:pPr algn="ctr"/>
            <a:r>
              <a:rPr lang="es-PE" sz="2400" b="1" dirty="0">
                <a:solidFill>
                  <a:srgbClr val="FF0000"/>
                </a:solidFill>
                <a:latin typeface="Gotham Rounded Bold" panose="02000000000000000000" pitchFamily="2" charset="0"/>
              </a:rPr>
              <a:t>MÁS DE 1,2 MILLONES</a:t>
            </a:r>
          </a:p>
          <a:p>
            <a:pPr algn="ctr"/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DE MUERTES POR ACCIDENTES DE TRANSITO</a:t>
            </a:r>
          </a:p>
          <a:p>
            <a:pPr algn="ctr"/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CERCA DE </a:t>
            </a:r>
            <a:r>
              <a:rPr lang="es-PE" sz="2400" b="1" dirty="0">
                <a:solidFill>
                  <a:srgbClr val="FF0000"/>
                </a:solidFill>
                <a:latin typeface="Gotham Rounded Bold" panose="02000000000000000000" pitchFamily="2" charset="0"/>
              </a:rPr>
              <a:t>40 MILLONES</a:t>
            </a:r>
            <a:r>
              <a:rPr lang="es-PE" sz="2400" dirty="0">
                <a:solidFill>
                  <a:srgbClr val="FF0000"/>
                </a:solidFill>
                <a:latin typeface="Gotham Rounded Book" pitchFamily="2" charset="0"/>
              </a:rPr>
              <a:t> </a:t>
            </a:r>
            <a:r>
              <a:rPr lang="es-PE" sz="24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DE LESIONADOS AL AÑO. </a:t>
            </a:r>
          </a:p>
          <a:p>
            <a:pPr algn="ctr"/>
            <a:endParaRPr lang="es-PE" dirty="0">
              <a:solidFill>
                <a:schemeClr val="bg2">
                  <a:lumMod val="50000"/>
                </a:schemeClr>
              </a:solidFill>
              <a:latin typeface="Gotham Rounded Book" pitchFamily="2" charset="0"/>
            </a:endParaRPr>
          </a:p>
          <a:p>
            <a:pPr algn="ctr"/>
            <a:r>
              <a:rPr lang="es-PE" sz="30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</a:rPr>
              <a:t>ISO 39001</a:t>
            </a:r>
            <a:endParaRPr lang="es-PE" dirty="0">
              <a:solidFill>
                <a:schemeClr val="bg2">
                  <a:lumMod val="50000"/>
                </a:schemeClr>
              </a:solidFill>
              <a:latin typeface="Gotham Rounded Book" pitchFamily="2" charset="0"/>
            </a:endParaRPr>
          </a:p>
          <a:p>
            <a:pPr algn="ctr"/>
            <a:r>
              <a:rPr lang="es-PE" i="1" dirty="0">
                <a:solidFill>
                  <a:schemeClr val="bg2">
                    <a:lumMod val="50000"/>
                  </a:schemeClr>
                </a:solidFill>
                <a:latin typeface="Gotham Rounded Medium Italic" panose="02000000000000000000" pitchFamily="2" charset="0"/>
              </a:rPr>
              <a:t>“Herramienta para que los Gobiernos</a:t>
            </a:r>
          </a:p>
          <a:p>
            <a:pPr algn="ctr"/>
            <a:r>
              <a:rPr lang="es-PE" i="1" dirty="0">
                <a:solidFill>
                  <a:schemeClr val="bg2">
                    <a:lumMod val="50000"/>
                  </a:schemeClr>
                </a:solidFill>
                <a:latin typeface="Gotham Rounded Medium Italic" panose="02000000000000000000" pitchFamily="2" charset="0"/>
              </a:rPr>
              <a:t>promuevan iniciativas de seguridad vial”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2A44FDD-0D06-E04D-A90A-863C5BDA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463"/>
            <a:ext cx="10691813" cy="14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4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8F870B-A0BE-7C4F-A988-51654B3B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30" y="1576873"/>
            <a:ext cx="5126351" cy="506840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17DED1C-38AB-A24C-A4FC-FFB7DDE8B4F9}"/>
              </a:ext>
            </a:extLst>
          </p:cNvPr>
          <p:cNvSpPr/>
          <p:nvPr/>
        </p:nvSpPr>
        <p:spPr>
          <a:xfrm>
            <a:off x="1347738" y="337126"/>
            <a:ext cx="7996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“LA ACREDITACIÓN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latin typeface="Gotham Rounded Bold" panose="02000000000000000000" pitchFamily="2" charset="0"/>
              </a:rPr>
              <a:t>garantizar que los productos y servicios que se presentan en el mercado sean seguros”.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826CF84-B501-3F4D-9416-3797A48ECAD0}"/>
              </a:ext>
            </a:extLst>
          </p:cNvPr>
          <p:cNvSpPr/>
          <p:nvPr/>
        </p:nvSpPr>
        <p:spPr>
          <a:xfrm>
            <a:off x="6820678" y="5263690"/>
            <a:ext cx="3997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Gotham Rounded Book" pitchFamily="2" charset="0"/>
              </a:rPr>
              <a:t>    MUCHAS</a:t>
            </a:r>
          </a:p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  <a:latin typeface="Gotham Rounded Bold" panose="020000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8664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C908DB3-3F16-3A4E-BCA9-C48D9533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217</Words>
  <Application>Microsoft Office PowerPoint</Application>
  <PresentationFormat>Personalizado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Gotham Rounded Bold</vt:lpstr>
      <vt:lpstr>Gotham Rounded Bold Italic</vt:lpstr>
      <vt:lpstr>Gotham Rounded Book</vt:lpstr>
      <vt:lpstr>Gotham Rounded Book Italic</vt:lpstr>
      <vt:lpstr>Gotham Rounded Medium Italic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Cruz Saco Bellido</dc:creator>
  <cp:lastModifiedBy>Gisela Rodriguez</cp:lastModifiedBy>
  <cp:revision>25</cp:revision>
  <cp:lastPrinted>2018-07-19T23:48:29Z</cp:lastPrinted>
  <dcterms:created xsi:type="dcterms:W3CDTF">2018-02-26T21:18:04Z</dcterms:created>
  <dcterms:modified xsi:type="dcterms:W3CDTF">2018-07-19T23:48:46Z</dcterms:modified>
</cp:coreProperties>
</file>